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</p:sldMasterIdLst>
  <p:notesMasterIdLst>
    <p:notesMasterId r:id="rId52"/>
  </p:notesMasterIdLst>
  <p:handoutMasterIdLst>
    <p:handoutMasterId r:id="rId53"/>
  </p:handoutMasterIdLst>
  <p:sldIdLst>
    <p:sldId id="392" r:id="rId6"/>
    <p:sldId id="398" r:id="rId7"/>
    <p:sldId id="692" r:id="rId8"/>
    <p:sldId id="664" r:id="rId9"/>
    <p:sldId id="430" r:id="rId10"/>
    <p:sldId id="666" r:id="rId11"/>
    <p:sldId id="431" r:id="rId12"/>
    <p:sldId id="563" r:id="rId13"/>
    <p:sldId id="689" r:id="rId14"/>
    <p:sldId id="622" r:id="rId15"/>
    <p:sldId id="690" r:id="rId16"/>
    <p:sldId id="703" r:id="rId17"/>
    <p:sldId id="668" r:id="rId18"/>
    <p:sldId id="704" r:id="rId19"/>
    <p:sldId id="288" r:id="rId20"/>
    <p:sldId id="678" r:id="rId21"/>
    <p:sldId id="691" r:id="rId22"/>
    <p:sldId id="693" r:id="rId23"/>
    <p:sldId id="683" r:id="rId24"/>
    <p:sldId id="626" r:id="rId25"/>
    <p:sldId id="627" r:id="rId26"/>
    <p:sldId id="629" r:id="rId27"/>
    <p:sldId id="630" r:id="rId28"/>
    <p:sldId id="631" r:id="rId29"/>
    <p:sldId id="685" r:id="rId30"/>
    <p:sldId id="686" r:id="rId31"/>
    <p:sldId id="633" r:id="rId32"/>
    <p:sldId id="628" r:id="rId33"/>
    <p:sldId id="727" r:id="rId34"/>
    <p:sldId id="728" r:id="rId35"/>
    <p:sldId id="729" r:id="rId36"/>
    <p:sldId id="731" r:id="rId37"/>
    <p:sldId id="732" r:id="rId38"/>
    <p:sldId id="733" r:id="rId39"/>
    <p:sldId id="736" r:id="rId40"/>
    <p:sldId id="739" r:id="rId41"/>
    <p:sldId id="720" r:id="rId42"/>
    <p:sldId id="721" r:id="rId43"/>
    <p:sldId id="740" r:id="rId44"/>
    <p:sldId id="702" r:id="rId45"/>
    <p:sldId id="738" r:id="rId46"/>
    <p:sldId id="719" r:id="rId47"/>
    <p:sldId id="734" r:id="rId48"/>
    <p:sldId id="696" r:id="rId49"/>
    <p:sldId id="724" r:id="rId50"/>
    <p:sldId id="390" r:id="rId51"/>
  </p:sldIdLst>
  <p:sldSz cx="9144000" cy="6858000" type="screen4x3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6EB03C0-5DFB-5265-ED1C-800E982C9C88}" name="Grace Millett" initials="GM" userId="S::gmillet@uwo.ca::320dbbbf-2401-41c0-be10-d4ec8bde231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2683"/>
    <a:srgbClr val="B9F876"/>
    <a:srgbClr val="3C1B71"/>
    <a:srgbClr val="F6AC41"/>
    <a:srgbClr val="DE3B3C"/>
    <a:srgbClr val="ABC61F"/>
    <a:srgbClr val="1573BD"/>
    <a:srgbClr val="807F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7" autoAdjust="0"/>
    <p:restoredTop sz="67462" autoAdjust="0"/>
  </p:normalViewPr>
  <p:slideViewPr>
    <p:cSldViewPr snapToGrid="0" snapToObjects="1">
      <p:cViewPr varScale="1">
        <p:scale>
          <a:sx n="72" d="100"/>
          <a:sy n="72" d="100"/>
        </p:scale>
        <p:origin x="276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viewProps" Target="viewProp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handoutMaster" Target="handoutMasters/handoutMaster1.xml"/><Relationship Id="rId58" Type="http://schemas.microsoft.com/office/2018/10/relationships/authors" Target="authors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theme" Target="theme/theme1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tableStyles" Target="tableStyles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09E7E02-177F-1742-9B54-4359DFA80663}" type="datetimeFigureOut">
              <a:rPr lang="en-US" smtClean="0"/>
              <a:pPr/>
              <a:t>10/14/2025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690D64E-5987-2D4B-9D87-3BA09D935B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8915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0A97568-298B-6740-9B9F-550E69FACD20}" type="datetimeFigureOut">
              <a:rPr lang="en-US" smtClean="0"/>
              <a:pPr/>
              <a:t>10/14/2025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DC7D68-8AC4-0440-B1C1-67A64591BB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458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4198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9276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0692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0584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5498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1841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4887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5762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4201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DC7D68-8AC4-0440-B1C1-67A64591BB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57485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687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5318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4669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6322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strike="noStri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DC7D68-8AC4-0440-B1C1-67A64591BB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06637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DC7D68-8AC4-0440-B1C1-67A64591BB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035998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DC7D68-8AC4-0440-B1C1-67A64591BB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78566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DC7D68-8AC4-0440-B1C1-67A64591BB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602864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DC7D68-8AC4-0440-B1C1-67A64591BB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003838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DC7D68-8AC4-0440-B1C1-67A64591BB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41157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3565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0A8C47-48D7-8D09-3559-7FE857A95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72BDE3-C409-3B34-96BE-19FB0277B3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09666C-FF26-2BE0-A9CC-B55426FC5D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1AA54A-E985-EA1C-A2C7-B4EF62F0A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DC7D68-8AC4-0440-B1C1-67A64591BB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530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DC7D68-8AC4-0440-B1C1-67A64591BB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288842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23705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03778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79772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27415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43897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53615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73614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44012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93616-4AE0-9706-637B-333EA42D7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583D12-4C7A-6EBF-6DEF-6DD6A27FFD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A95CEC-058B-7638-0D4A-39C896A586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D5FC61-2E54-778F-D77C-C330F2EDD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DC7D68-8AC4-0440-B1C1-67A64591BB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744703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411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0015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15982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65067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65F4F-CA56-1EA2-115D-BA9103F15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6BE922-EC9E-5303-E8D2-C2741F2565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50DFA9-8064-E496-6DA9-4F40F69440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2E0155-D3E3-3121-8C4A-C6D1763227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DC7D68-8AC4-0440-B1C1-67A64591BB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367069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04308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22865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DC7D68-8AC4-0440-B1C1-67A64591BB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2422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514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DC7D68-8AC4-0440-B1C1-67A64591BB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4502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DC7D68-8AC4-0440-B1C1-67A64591BB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20727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DC7D68-8AC4-0440-B1C1-67A64591BB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46686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C7D68-8AC4-0440-B1C1-67A64591BBB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088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044A-9818-4E1A-BFC8-7F6933DA44AF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273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D11E3-F7C8-4CBC-A290-75545BE1802D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881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DE37-BBFA-4E66-B155-EF0F47C3984C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05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1D218-FD23-41A9-B53D-EEFF9E48EAAC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152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C6EE-8758-4DB7-8F92-11C9A471F508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2101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565A-D0CB-4A46-8495-971B33641894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939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E0B2-9156-481E-909B-0DBDD3A651EB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427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75CC1-9E33-43FE-B8E9-9DA61445E79B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02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C936-6ACC-4CEB-A978-83B7D040E73F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41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F5C9-067E-40C2-B65E-85E31693DEAF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2402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78B99-4057-4037-9851-B775F797E75F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558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8BB59-1CE9-4EF5-B598-CDB455F70477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9360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BE79-CFBB-448A-9775-A4ECBD1B6AEB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0339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799F-FE21-4AD2-AED8-FBA25E5CDB7F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6391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B8459-3F72-4E23-99FF-0FA3C3B54C42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725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21C03-B293-4035-8478-5A435D6B582A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723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8A7C-718F-45AF-8875-52EF44408A55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721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BA89-7DA1-48EB-8673-293F8F251853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641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CA42-771C-4C3A-8492-A60BBD191363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255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CBDC2-CCA5-46B9-A6CC-C596888B2F56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64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D16A1-C570-48F7-A9AE-8250B8177441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866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C5669-9B1B-4084-AC30-BDB5715E6DF0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190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52692-163D-40E6-8AD8-9D8A3491BEA0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6A6F8058-3785-FA4E-971F-CD59832881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0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8F72C-A81F-42CF-914F-FBEB690809EF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6A6F8058-3785-FA4E-971F-CD59832881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358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uwo.ca/research/_docs/ethics/hsreb_guidelines/Distinguishing_Between_QA_QI_PE_Research-9Mar2021_Updated.pdf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uwo.ca/research/ethics/human/about/administrative_information.html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uwo.ca/research/ethics/human/Resources/which_reb.html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uwo.ca/research/ethics/human/deadlines.html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uwo.ca/research/ethics/human/Resources/which_reb.html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uwo.ca/research/ethics/human/board_guidelines.html" TargetMode="Externa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uwo.ca/research/ethics/human/WesternREM.html" TargetMode="External"/><Relationship Id="rId4" Type="http://schemas.openxmlformats.org/officeDocument/2006/relationships/hyperlink" Target="https://applywesternrem.uwo.ca/" TargetMode="Externa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hyperlink" Target="https://uwo.ca/research/_docs/ethics/hsreb_guidelines/Guidance%20Document_Multi-Jurisdictional_Research_13Dec2022.pdf" TargetMode="External"/><Relationship Id="rId3" Type="http://schemas.openxmlformats.org/officeDocument/2006/relationships/hyperlink" Target="https://uwo.ca/research/ethics/human/board_guidelines.html" TargetMode="External"/><Relationship Id="rId7" Type="http://schemas.openxmlformats.org/officeDocument/2006/relationships/hyperlink" Target="https://uwo.ca/research/_docs/ethics/hsreb_guidelines/Data%20Security%20and%20Confidentiality.pdf" TargetMode="Externa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uwo.ca/research/_docs/ethics/Guidance%20Document%20-%20Compensation%20-%20updated%2010-2023%20-%20clean%20.pdf" TargetMode="External"/><Relationship Id="rId11" Type="http://schemas.openxmlformats.org/officeDocument/2006/relationships/hyperlink" Target="https://uwo.ca/research/_docs/ethics/nmreb_guidelines/Ethical%20Challenges%20in%20Online%20Research%20-%20Bots,%20suspicious%20data,%20and%20other%20issues" TargetMode="External"/><Relationship Id="rId5" Type="http://schemas.openxmlformats.org/officeDocument/2006/relationships/hyperlink" Target="https://uwo.ca/research/_docs/ethics/Guidelines_for_Participant_Recruitment_28Jun2022.pdf" TargetMode="External"/><Relationship Id="rId10" Type="http://schemas.openxmlformats.org/officeDocument/2006/relationships/hyperlink" Target="https://uwo.ca/research/_docs/ethics/Student%20Research%20and%20Pedagogical%20Activities%20Guidance%20Doc" TargetMode="External"/><Relationship Id="rId4" Type="http://schemas.openxmlformats.org/officeDocument/2006/relationships/hyperlink" Target="https://uwo.ca/research/_docs/ethics/nmreb_guidelines/NMREB_Letter_of_Information_and_Consent_v6Mar2024.pdf" TargetMode="External"/><Relationship Id="rId9" Type="http://schemas.openxmlformats.org/officeDocument/2006/relationships/hyperlink" Target="https://uwo.ca/research/_docs/ethics/hsreb_guidelines/Distinguishing_Between_QA_QI_PE_Research-9Mar2021_Updated.pdf" TargetMode="Externa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hyperlink" Target="mailto:gmillet@uwo.ca" TargetMode="External"/><Relationship Id="rId3" Type="http://schemas.openxmlformats.org/officeDocument/2006/relationships/hyperlink" Target="mailto:ethics@uwo.ca" TargetMode="External"/><Relationship Id="rId7" Type="http://schemas.openxmlformats.org/officeDocument/2006/relationships/hyperlink" Target="mailto:jsubendr@uwo.ca" TargetMode="Externa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8.xml"/><Relationship Id="rId6" Type="http://schemas.openxmlformats.org/officeDocument/2006/relationships/hyperlink" Target="mailto:ngeoghe@uwo.ca" TargetMode="External"/><Relationship Id="rId5" Type="http://schemas.openxmlformats.org/officeDocument/2006/relationships/hyperlink" Target="mailto:jhatherl@uwo.ca" TargetMode="External"/><Relationship Id="rId10" Type="http://schemas.openxmlformats.org/officeDocument/2006/relationships/hyperlink" Target="mailto:kpatte32@uwo.ca" TargetMode="External"/><Relationship Id="rId4" Type="http://schemas.openxmlformats.org/officeDocument/2006/relationships/hyperlink" Target="mailto:ebasile@uwo.ca" TargetMode="External"/><Relationship Id="rId9" Type="http://schemas.openxmlformats.org/officeDocument/2006/relationships/hyperlink" Target="mailto:tbieber2@uwo.ca" TargetMode="Externa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thics.gc.ca/eng/policy-politique_tcps2-eptc2_2022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40"/>
            <a:ext cx="9143999" cy="6858000"/>
          </a:xfrm>
          <a:prstGeom prst="rect">
            <a:avLst/>
          </a:prstGeom>
        </p:spPr>
      </p:pic>
      <p:sp>
        <p:nvSpPr>
          <p:cNvPr id="5" name="Title 4"/>
          <p:cNvSpPr txBox="1">
            <a:spLocks noGrp="1"/>
          </p:cNvSpPr>
          <p:nvPr>
            <p:ph type="title" idx="4294967295"/>
          </p:nvPr>
        </p:nvSpPr>
        <p:spPr>
          <a:xfrm>
            <a:off x="797169" y="773723"/>
            <a:ext cx="7561385" cy="470898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Arial Unicode MS"/>
              </a:rPr>
              <a:t>Introduction to the Ethical Conduct of Research Involving Human Participants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Arial Unicode MS"/>
              </a:rPr>
            </a:b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Arial Unicode MS"/>
              </a:rPr>
            </a:b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Arial Unicode MS"/>
              </a:rPr>
              <a:t>October 15, 2025</a:t>
            </a: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Arial Unicode MS"/>
              </a:rPr>
            </a:b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ptos Display" panose="020B0004020202020204" pitchFamily="34" charset="0"/>
              <a:ea typeface="+mn-ea"/>
              <a:cs typeface="Arial Unicode M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chemeClr val="bg1"/>
                </a:solidFill>
                <a:latin typeface="Aptos Display" panose="020B0004020202020204" pitchFamily="34" charset="0"/>
                <a:ea typeface="+mn-ea"/>
                <a:cs typeface="Arial Unicode MS"/>
              </a:rPr>
              <a:t>Grace Millett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ptos Display" panose="020B0004020202020204" pitchFamily="34" charset="0"/>
              <a:ea typeface="+mn-ea"/>
              <a:cs typeface="Arial Unicode M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Arial Unicode MS"/>
              </a:rPr>
              <a:t>Ethics Officer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Arial Unicode M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Arial Unicode MS"/>
              </a:rPr>
              <a:t>gmillet@uwo.ca	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22E84E4-59FA-639B-A680-13FF3B1DE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252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C0B4E-993D-1A47-BE39-69FCF856FE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5000" b="1" dirty="0">
                <a:solidFill>
                  <a:schemeClr val="accent1"/>
                </a:solidFill>
                <a:latin typeface="Aptos Display" panose="020B0004020202020204" pitchFamily="34" charset="0"/>
              </a:rPr>
              <a:t>TCPS2: </a:t>
            </a:r>
            <a:br>
              <a:rPr lang="en-US" sz="5000" b="1" dirty="0">
                <a:solidFill>
                  <a:schemeClr val="accent1"/>
                </a:solidFill>
                <a:latin typeface="Aptos Display" panose="020B0004020202020204" pitchFamily="34" charset="0"/>
              </a:rPr>
            </a:br>
            <a:r>
              <a:rPr lang="en-US" sz="5000" b="1" dirty="0">
                <a:solidFill>
                  <a:schemeClr val="accent1"/>
                </a:solidFill>
                <a:latin typeface="Aptos Display" panose="020B0004020202020204" pitchFamily="34" charset="0"/>
              </a:rPr>
              <a:t>Three Core Principles</a:t>
            </a:r>
            <a:endParaRPr lang="en-CA" sz="5000" b="1" dirty="0">
              <a:solidFill>
                <a:schemeClr val="accent1"/>
              </a:solidFill>
              <a:latin typeface="Aptos Display" panose="020B00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6F75D6-30BF-2664-5A19-ABB4C4BCE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062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id="{797DADD5-1DB6-E0B9-38AE-59E65E0286D3}"/>
              </a:ext>
            </a:extLst>
          </p:cNvPr>
          <p:cNvSpPr/>
          <p:nvPr/>
        </p:nvSpPr>
        <p:spPr>
          <a:xfrm rot="8593048">
            <a:off x="3605958" y="3606097"/>
            <a:ext cx="354882" cy="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354882" y="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A" dirty="0">
              <a:latin typeface="Aptos Display" panose="020B0004020202020204" pitchFamily="34" charset="0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9620602-D61A-F269-C442-832A4BB38A89}"/>
              </a:ext>
            </a:extLst>
          </p:cNvPr>
          <p:cNvSpPr/>
          <p:nvPr/>
        </p:nvSpPr>
        <p:spPr>
          <a:xfrm rot="2203245">
            <a:off x="5172700" y="3600481"/>
            <a:ext cx="340209" cy="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340209" y="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A" dirty="0">
              <a:latin typeface="Aptos Display" panose="020B0004020202020204" pitchFamily="34" charset="0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980B7F9-42AC-445A-D9EB-0C9C304E7B15}"/>
              </a:ext>
            </a:extLst>
          </p:cNvPr>
          <p:cNvSpPr/>
          <p:nvPr/>
        </p:nvSpPr>
        <p:spPr>
          <a:xfrm rot="16200000">
            <a:off x="4421280" y="2235845"/>
            <a:ext cx="289410" cy="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289410" y="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A" dirty="0">
              <a:latin typeface="Aptos Display" panose="020B0004020202020204" pitchFamily="34" charset="0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4A6450A-499F-1B8A-5526-98402094EE11}"/>
              </a:ext>
            </a:extLst>
          </p:cNvPr>
          <p:cNvSpPr/>
          <p:nvPr/>
        </p:nvSpPr>
        <p:spPr>
          <a:xfrm>
            <a:off x="3922973" y="2380550"/>
            <a:ext cx="1280940" cy="1280940"/>
          </a:xfrm>
          <a:custGeom>
            <a:avLst/>
            <a:gdLst>
              <a:gd name="connsiteX0" fmla="*/ 0 w 1280940"/>
              <a:gd name="connsiteY0" fmla="*/ 213494 h 1280940"/>
              <a:gd name="connsiteX1" fmla="*/ 213494 w 1280940"/>
              <a:gd name="connsiteY1" fmla="*/ 0 h 1280940"/>
              <a:gd name="connsiteX2" fmla="*/ 1067446 w 1280940"/>
              <a:gd name="connsiteY2" fmla="*/ 0 h 1280940"/>
              <a:gd name="connsiteX3" fmla="*/ 1280940 w 1280940"/>
              <a:gd name="connsiteY3" fmla="*/ 213494 h 1280940"/>
              <a:gd name="connsiteX4" fmla="*/ 1280940 w 1280940"/>
              <a:gd name="connsiteY4" fmla="*/ 1067446 h 1280940"/>
              <a:gd name="connsiteX5" fmla="*/ 1067446 w 1280940"/>
              <a:gd name="connsiteY5" fmla="*/ 1280940 h 1280940"/>
              <a:gd name="connsiteX6" fmla="*/ 213494 w 1280940"/>
              <a:gd name="connsiteY6" fmla="*/ 1280940 h 1280940"/>
              <a:gd name="connsiteX7" fmla="*/ 0 w 1280940"/>
              <a:gd name="connsiteY7" fmla="*/ 1067446 h 1280940"/>
              <a:gd name="connsiteX8" fmla="*/ 0 w 1280940"/>
              <a:gd name="connsiteY8" fmla="*/ 213494 h 1280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0940" h="1280940">
                <a:moveTo>
                  <a:pt x="0" y="213494"/>
                </a:moveTo>
                <a:cubicBezTo>
                  <a:pt x="0" y="95585"/>
                  <a:pt x="95585" y="0"/>
                  <a:pt x="213494" y="0"/>
                </a:cubicBezTo>
                <a:lnTo>
                  <a:pt x="1067446" y="0"/>
                </a:lnTo>
                <a:cubicBezTo>
                  <a:pt x="1185355" y="0"/>
                  <a:pt x="1280940" y="95585"/>
                  <a:pt x="1280940" y="213494"/>
                </a:cubicBezTo>
                <a:lnTo>
                  <a:pt x="1280940" y="1067446"/>
                </a:lnTo>
                <a:cubicBezTo>
                  <a:pt x="1280940" y="1185355"/>
                  <a:pt x="1185355" y="1280940"/>
                  <a:pt x="1067446" y="1280940"/>
                </a:cubicBezTo>
                <a:lnTo>
                  <a:pt x="213494" y="1280940"/>
                </a:lnTo>
                <a:cubicBezTo>
                  <a:pt x="95585" y="1280940"/>
                  <a:pt x="0" y="1185355"/>
                  <a:pt x="0" y="1067446"/>
                </a:cubicBezTo>
                <a:lnTo>
                  <a:pt x="0" y="213494"/>
                </a:lnTo>
                <a:close/>
              </a:path>
            </a:pathLst>
          </a:custGeom>
          <a:solidFill>
            <a:schemeClr val="tx2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3170" tIns="103170" rIns="103170" bIns="103170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CA" sz="1600" b="1" kern="1200" dirty="0">
                <a:latin typeface="Aptos Display" panose="020B0004020202020204" pitchFamily="34" charset="0"/>
              </a:rPr>
              <a:t>TCPS2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C9662F07-359F-6939-94B1-8CB2A303EB15}"/>
              </a:ext>
            </a:extLst>
          </p:cNvPr>
          <p:cNvSpPr/>
          <p:nvPr/>
        </p:nvSpPr>
        <p:spPr>
          <a:xfrm>
            <a:off x="3646509" y="1176741"/>
            <a:ext cx="1828797" cy="914398"/>
          </a:xfrm>
          <a:custGeom>
            <a:avLst/>
            <a:gdLst>
              <a:gd name="connsiteX0" fmla="*/ 0 w 1828797"/>
              <a:gd name="connsiteY0" fmla="*/ 152403 h 914398"/>
              <a:gd name="connsiteX1" fmla="*/ 152403 w 1828797"/>
              <a:gd name="connsiteY1" fmla="*/ 0 h 914398"/>
              <a:gd name="connsiteX2" fmla="*/ 1676394 w 1828797"/>
              <a:gd name="connsiteY2" fmla="*/ 0 h 914398"/>
              <a:gd name="connsiteX3" fmla="*/ 1828797 w 1828797"/>
              <a:gd name="connsiteY3" fmla="*/ 152403 h 914398"/>
              <a:gd name="connsiteX4" fmla="*/ 1828797 w 1828797"/>
              <a:gd name="connsiteY4" fmla="*/ 761995 h 914398"/>
              <a:gd name="connsiteX5" fmla="*/ 1676394 w 1828797"/>
              <a:gd name="connsiteY5" fmla="*/ 914398 h 914398"/>
              <a:gd name="connsiteX6" fmla="*/ 152403 w 1828797"/>
              <a:gd name="connsiteY6" fmla="*/ 914398 h 914398"/>
              <a:gd name="connsiteX7" fmla="*/ 0 w 1828797"/>
              <a:gd name="connsiteY7" fmla="*/ 761995 h 914398"/>
              <a:gd name="connsiteX8" fmla="*/ 0 w 1828797"/>
              <a:gd name="connsiteY8" fmla="*/ 152403 h 914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8797" h="914398">
                <a:moveTo>
                  <a:pt x="0" y="152403"/>
                </a:moveTo>
                <a:cubicBezTo>
                  <a:pt x="0" y="68233"/>
                  <a:pt x="68233" y="0"/>
                  <a:pt x="152403" y="0"/>
                </a:cubicBezTo>
                <a:lnTo>
                  <a:pt x="1676394" y="0"/>
                </a:lnTo>
                <a:cubicBezTo>
                  <a:pt x="1760564" y="0"/>
                  <a:pt x="1828797" y="68233"/>
                  <a:pt x="1828797" y="152403"/>
                </a:cubicBezTo>
                <a:lnTo>
                  <a:pt x="1828797" y="761995"/>
                </a:lnTo>
                <a:cubicBezTo>
                  <a:pt x="1828797" y="846165"/>
                  <a:pt x="1760564" y="914398"/>
                  <a:pt x="1676394" y="914398"/>
                </a:cubicBezTo>
                <a:lnTo>
                  <a:pt x="152403" y="914398"/>
                </a:lnTo>
                <a:cubicBezTo>
                  <a:pt x="68233" y="914398"/>
                  <a:pt x="0" y="846165"/>
                  <a:pt x="0" y="761995"/>
                </a:cubicBezTo>
                <a:lnTo>
                  <a:pt x="0" y="15240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277" tIns="85277" rIns="85277" bIns="85277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CA" sz="1600" b="1" kern="1200" dirty="0">
                <a:latin typeface="Aptos Display" panose="020B0004020202020204" pitchFamily="34" charset="0"/>
              </a:rPr>
              <a:t>Respect for Persons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FF6C39E-2985-257E-A9E7-C47B630EFB23}"/>
              </a:ext>
            </a:extLst>
          </p:cNvPr>
          <p:cNvSpPr/>
          <p:nvPr/>
        </p:nvSpPr>
        <p:spPr>
          <a:xfrm rot="10800000">
            <a:off x="2980927" y="1574800"/>
            <a:ext cx="696060" cy="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696060" y="0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A" dirty="0">
              <a:latin typeface="Aptos Display" panose="020B0004020202020204" pitchFamily="34" charset="0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0EA6E2B-CDDD-1049-244F-B78617739DA2}"/>
              </a:ext>
            </a:extLst>
          </p:cNvPr>
          <p:cNvSpPr/>
          <p:nvPr/>
        </p:nvSpPr>
        <p:spPr>
          <a:xfrm>
            <a:off x="1215289" y="992382"/>
            <a:ext cx="1828797" cy="1426268"/>
          </a:xfrm>
          <a:custGeom>
            <a:avLst/>
            <a:gdLst>
              <a:gd name="connsiteX0" fmla="*/ 0 w 1828797"/>
              <a:gd name="connsiteY0" fmla="*/ 152403 h 914398"/>
              <a:gd name="connsiteX1" fmla="*/ 152403 w 1828797"/>
              <a:gd name="connsiteY1" fmla="*/ 0 h 914398"/>
              <a:gd name="connsiteX2" fmla="*/ 1676394 w 1828797"/>
              <a:gd name="connsiteY2" fmla="*/ 0 h 914398"/>
              <a:gd name="connsiteX3" fmla="*/ 1828797 w 1828797"/>
              <a:gd name="connsiteY3" fmla="*/ 152403 h 914398"/>
              <a:gd name="connsiteX4" fmla="*/ 1828797 w 1828797"/>
              <a:gd name="connsiteY4" fmla="*/ 761995 h 914398"/>
              <a:gd name="connsiteX5" fmla="*/ 1676394 w 1828797"/>
              <a:gd name="connsiteY5" fmla="*/ 914398 h 914398"/>
              <a:gd name="connsiteX6" fmla="*/ 152403 w 1828797"/>
              <a:gd name="connsiteY6" fmla="*/ 914398 h 914398"/>
              <a:gd name="connsiteX7" fmla="*/ 0 w 1828797"/>
              <a:gd name="connsiteY7" fmla="*/ 761995 h 914398"/>
              <a:gd name="connsiteX8" fmla="*/ 0 w 1828797"/>
              <a:gd name="connsiteY8" fmla="*/ 152403 h 914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8797" h="914398">
                <a:moveTo>
                  <a:pt x="0" y="152403"/>
                </a:moveTo>
                <a:cubicBezTo>
                  <a:pt x="0" y="68233"/>
                  <a:pt x="68233" y="0"/>
                  <a:pt x="152403" y="0"/>
                </a:cubicBezTo>
                <a:lnTo>
                  <a:pt x="1676394" y="0"/>
                </a:lnTo>
                <a:cubicBezTo>
                  <a:pt x="1760564" y="0"/>
                  <a:pt x="1828797" y="68233"/>
                  <a:pt x="1828797" y="152403"/>
                </a:cubicBezTo>
                <a:lnTo>
                  <a:pt x="1828797" y="761995"/>
                </a:lnTo>
                <a:cubicBezTo>
                  <a:pt x="1828797" y="846165"/>
                  <a:pt x="1760564" y="914398"/>
                  <a:pt x="1676394" y="914398"/>
                </a:cubicBezTo>
                <a:lnTo>
                  <a:pt x="152403" y="914398"/>
                </a:lnTo>
                <a:cubicBezTo>
                  <a:pt x="68233" y="914398"/>
                  <a:pt x="0" y="846165"/>
                  <a:pt x="0" y="761995"/>
                </a:cubicBezTo>
                <a:lnTo>
                  <a:pt x="0" y="152403"/>
                </a:lnTo>
                <a:close/>
              </a:path>
            </a:pathLst>
          </a:custGeom>
          <a:solidFill>
            <a:prstClr val="white"/>
          </a:solidFill>
          <a:ln w="25400" cap="flat" cmpd="sng" algn="ctr">
            <a:solidFill>
              <a:srgbClr val="4F2683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957" tIns="64957" rIns="64957" bIns="64957" numCol="1" spcCol="1270" anchor="ctr" anchorCtr="0">
            <a:noAutofit/>
          </a:bodyPr>
          <a:lstStyle/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CA" sz="1600" dirty="0">
                <a:solidFill>
                  <a:prstClr val="black"/>
                </a:solidFill>
                <a:latin typeface="Aptos Display" panose="020B0004020202020204" pitchFamily="34" charset="0"/>
              </a:rPr>
              <a:t>Autonomy</a:t>
            </a:r>
          </a:p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CA" sz="1600" kern="1200" dirty="0">
                <a:solidFill>
                  <a:prstClr val="black"/>
                </a:solidFill>
                <a:latin typeface="Aptos Display" panose="020B0004020202020204" pitchFamily="34" charset="0"/>
              </a:rPr>
              <a:t>Free, informed, ongoing consent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7E6FBDF-EE34-3631-1093-706180FF0919}"/>
              </a:ext>
            </a:extLst>
          </p:cNvPr>
          <p:cNvSpPr/>
          <p:nvPr/>
        </p:nvSpPr>
        <p:spPr>
          <a:xfrm>
            <a:off x="5197207" y="3702190"/>
            <a:ext cx="1828802" cy="914401"/>
          </a:xfrm>
          <a:custGeom>
            <a:avLst/>
            <a:gdLst>
              <a:gd name="connsiteX0" fmla="*/ 0 w 1828802"/>
              <a:gd name="connsiteY0" fmla="*/ 152403 h 914401"/>
              <a:gd name="connsiteX1" fmla="*/ 152403 w 1828802"/>
              <a:gd name="connsiteY1" fmla="*/ 0 h 914401"/>
              <a:gd name="connsiteX2" fmla="*/ 1676399 w 1828802"/>
              <a:gd name="connsiteY2" fmla="*/ 0 h 914401"/>
              <a:gd name="connsiteX3" fmla="*/ 1828802 w 1828802"/>
              <a:gd name="connsiteY3" fmla="*/ 152403 h 914401"/>
              <a:gd name="connsiteX4" fmla="*/ 1828802 w 1828802"/>
              <a:gd name="connsiteY4" fmla="*/ 761998 h 914401"/>
              <a:gd name="connsiteX5" fmla="*/ 1676399 w 1828802"/>
              <a:gd name="connsiteY5" fmla="*/ 914401 h 914401"/>
              <a:gd name="connsiteX6" fmla="*/ 152403 w 1828802"/>
              <a:gd name="connsiteY6" fmla="*/ 914401 h 914401"/>
              <a:gd name="connsiteX7" fmla="*/ 0 w 1828802"/>
              <a:gd name="connsiteY7" fmla="*/ 761998 h 914401"/>
              <a:gd name="connsiteX8" fmla="*/ 0 w 1828802"/>
              <a:gd name="connsiteY8" fmla="*/ 152403 h 914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8802" h="914401">
                <a:moveTo>
                  <a:pt x="0" y="152403"/>
                </a:moveTo>
                <a:cubicBezTo>
                  <a:pt x="0" y="68233"/>
                  <a:pt x="68233" y="0"/>
                  <a:pt x="152403" y="0"/>
                </a:cubicBezTo>
                <a:lnTo>
                  <a:pt x="1676399" y="0"/>
                </a:lnTo>
                <a:cubicBezTo>
                  <a:pt x="1760569" y="0"/>
                  <a:pt x="1828802" y="68233"/>
                  <a:pt x="1828802" y="152403"/>
                </a:cubicBezTo>
                <a:lnTo>
                  <a:pt x="1828802" y="761998"/>
                </a:lnTo>
                <a:cubicBezTo>
                  <a:pt x="1828802" y="846168"/>
                  <a:pt x="1760569" y="914401"/>
                  <a:pt x="1676399" y="914401"/>
                </a:cubicBezTo>
                <a:lnTo>
                  <a:pt x="152403" y="914401"/>
                </a:lnTo>
                <a:cubicBezTo>
                  <a:pt x="68233" y="914401"/>
                  <a:pt x="0" y="846168"/>
                  <a:pt x="0" y="761998"/>
                </a:cubicBezTo>
                <a:lnTo>
                  <a:pt x="0" y="15240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277" tIns="85277" rIns="85277" bIns="85277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CA" sz="1600" b="1" kern="1200" dirty="0">
                <a:latin typeface="Aptos Display" panose="020B0004020202020204" pitchFamily="34" charset="0"/>
              </a:rPr>
              <a:t>Justice 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27439E4-090D-CCE3-A5BD-E1F4C202D36F}"/>
              </a:ext>
            </a:extLst>
          </p:cNvPr>
          <p:cNvSpPr/>
          <p:nvPr/>
        </p:nvSpPr>
        <p:spPr>
          <a:xfrm>
            <a:off x="6850811" y="4180639"/>
            <a:ext cx="406355" cy="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406355" y="0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A" dirty="0">
              <a:latin typeface="Aptos Display" panose="020B0004020202020204" pitchFamily="34" charset="0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F080AC1-534E-0109-9ED8-479F09DCCD5B}"/>
              </a:ext>
            </a:extLst>
          </p:cNvPr>
          <p:cNvSpPr/>
          <p:nvPr/>
        </p:nvSpPr>
        <p:spPr>
          <a:xfrm>
            <a:off x="7152680" y="3600481"/>
            <a:ext cx="1828802" cy="1254761"/>
          </a:xfrm>
          <a:custGeom>
            <a:avLst/>
            <a:gdLst>
              <a:gd name="connsiteX0" fmla="*/ 0 w 1828802"/>
              <a:gd name="connsiteY0" fmla="*/ 152403 h 914401"/>
              <a:gd name="connsiteX1" fmla="*/ 152403 w 1828802"/>
              <a:gd name="connsiteY1" fmla="*/ 0 h 914401"/>
              <a:gd name="connsiteX2" fmla="*/ 1676399 w 1828802"/>
              <a:gd name="connsiteY2" fmla="*/ 0 h 914401"/>
              <a:gd name="connsiteX3" fmla="*/ 1828802 w 1828802"/>
              <a:gd name="connsiteY3" fmla="*/ 152403 h 914401"/>
              <a:gd name="connsiteX4" fmla="*/ 1828802 w 1828802"/>
              <a:gd name="connsiteY4" fmla="*/ 761998 h 914401"/>
              <a:gd name="connsiteX5" fmla="*/ 1676399 w 1828802"/>
              <a:gd name="connsiteY5" fmla="*/ 914401 h 914401"/>
              <a:gd name="connsiteX6" fmla="*/ 152403 w 1828802"/>
              <a:gd name="connsiteY6" fmla="*/ 914401 h 914401"/>
              <a:gd name="connsiteX7" fmla="*/ 0 w 1828802"/>
              <a:gd name="connsiteY7" fmla="*/ 761998 h 914401"/>
              <a:gd name="connsiteX8" fmla="*/ 0 w 1828802"/>
              <a:gd name="connsiteY8" fmla="*/ 152403 h 914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8802" h="914401">
                <a:moveTo>
                  <a:pt x="0" y="152403"/>
                </a:moveTo>
                <a:cubicBezTo>
                  <a:pt x="0" y="68233"/>
                  <a:pt x="68233" y="0"/>
                  <a:pt x="152403" y="0"/>
                </a:cubicBezTo>
                <a:lnTo>
                  <a:pt x="1676399" y="0"/>
                </a:lnTo>
                <a:cubicBezTo>
                  <a:pt x="1760569" y="0"/>
                  <a:pt x="1828802" y="68233"/>
                  <a:pt x="1828802" y="152403"/>
                </a:cubicBezTo>
                <a:lnTo>
                  <a:pt x="1828802" y="761998"/>
                </a:lnTo>
                <a:cubicBezTo>
                  <a:pt x="1828802" y="846168"/>
                  <a:pt x="1760569" y="914401"/>
                  <a:pt x="1676399" y="914401"/>
                </a:cubicBezTo>
                <a:lnTo>
                  <a:pt x="152403" y="914401"/>
                </a:lnTo>
                <a:cubicBezTo>
                  <a:pt x="68233" y="914401"/>
                  <a:pt x="0" y="846168"/>
                  <a:pt x="0" y="761998"/>
                </a:cubicBezTo>
                <a:lnTo>
                  <a:pt x="0" y="152403"/>
                </a:lnTo>
                <a:close/>
              </a:path>
            </a:pathLst>
          </a:custGeom>
          <a:solidFill>
            <a:prstClr val="white"/>
          </a:solidFill>
          <a:ln w="25400" cap="flat" cmpd="sng" algn="ctr">
            <a:solidFill>
              <a:srgbClr val="4F2683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957" tIns="64957" rIns="64957" bIns="64957" numCol="1" spcCol="1270" anchor="ctr" anchorCtr="0">
            <a:noAutofit/>
          </a:bodyPr>
          <a:lstStyle/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CA" sz="1600" kern="1200" dirty="0">
                <a:solidFill>
                  <a:prstClr val="black"/>
                </a:solidFill>
                <a:latin typeface="Aptos Display" panose="020B0004020202020204" pitchFamily="34" charset="0"/>
              </a:rPr>
              <a:t>Fairness</a:t>
            </a:r>
          </a:p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CA" sz="1600" dirty="0">
                <a:solidFill>
                  <a:prstClr val="black"/>
                </a:solidFill>
                <a:latin typeface="Aptos Display" panose="020B0004020202020204" pitchFamily="34" charset="0"/>
              </a:rPr>
              <a:t>Equity</a:t>
            </a:r>
            <a:endParaRPr lang="en-CA" sz="1600" kern="1200" dirty="0">
              <a:solidFill>
                <a:prstClr val="black"/>
              </a:solidFill>
              <a:latin typeface="Aptos Display" panose="020B0004020202020204" pitchFamily="34" charset="0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889B4B0-B125-F793-BE99-DFB6F421E3BB}"/>
              </a:ext>
            </a:extLst>
          </p:cNvPr>
          <p:cNvSpPr/>
          <p:nvPr/>
        </p:nvSpPr>
        <p:spPr>
          <a:xfrm>
            <a:off x="2100877" y="3712346"/>
            <a:ext cx="1828802" cy="914401"/>
          </a:xfrm>
          <a:custGeom>
            <a:avLst/>
            <a:gdLst>
              <a:gd name="connsiteX0" fmla="*/ 0 w 1828802"/>
              <a:gd name="connsiteY0" fmla="*/ 152403 h 914401"/>
              <a:gd name="connsiteX1" fmla="*/ 152403 w 1828802"/>
              <a:gd name="connsiteY1" fmla="*/ 0 h 914401"/>
              <a:gd name="connsiteX2" fmla="*/ 1676399 w 1828802"/>
              <a:gd name="connsiteY2" fmla="*/ 0 h 914401"/>
              <a:gd name="connsiteX3" fmla="*/ 1828802 w 1828802"/>
              <a:gd name="connsiteY3" fmla="*/ 152403 h 914401"/>
              <a:gd name="connsiteX4" fmla="*/ 1828802 w 1828802"/>
              <a:gd name="connsiteY4" fmla="*/ 761998 h 914401"/>
              <a:gd name="connsiteX5" fmla="*/ 1676399 w 1828802"/>
              <a:gd name="connsiteY5" fmla="*/ 914401 h 914401"/>
              <a:gd name="connsiteX6" fmla="*/ 152403 w 1828802"/>
              <a:gd name="connsiteY6" fmla="*/ 914401 h 914401"/>
              <a:gd name="connsiteX7" fmla="*/ 0 w 1828802"/>
              <a:gd name="connsiteY7" fmla="*/ 761998 h 914401"/>
              <a:gd name="connsiteX8" fmla="*/ 0 w 1828802"/>
              <a:gd name="connsiteY8" fmla="*/ 152403 h 914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8802" h="914401">
                <a:moveTo>
                  <a:pt x="0" y="152403"/>
                </a:moveTo>
                <a:cubicBezTo>
                  <a:pt x="0" y="68233"/>
                  <a:pt x="68233" y="0"/>
                  <a:pt x="152403" y="0"/>
                </a:cubicBezTo>
                <a:lnTo>
                  <a:pt x="1676399" y="0"/>
                </a:lnTo>
                <a:cubicBezTo>
                  <a:pt x="1760569" y="0"/>
                  <a:pt x="1828802" y="68233"/>
                  <a:pt x="1828802" y="152403"/>
                </a:cubicBezTo>
                <a:lnTo>
                  <a:pt x="1828802" y="761998"/>
                </a:lnTo>
                <a:cubicBezTo>
                  <a:pt x="1828802" y="846168"/>
                  <a:pt x="1760569" y="914401"/>
                  <a:pt x="1676399" y="914401"/>
                </a:cubicBezTo>
                <a:lnTo>
                  <a:pt x="152403" y="914401"/>
                </a:lnTo>
                <a:cubicBezTo>
                  <a:pt x="68233" y="914401"/>
                  <a:pt x="0" y="846168"/>
                  <a:pt x="0" y="761998"/>
                </a:cubicBezTo>
                <a:lnTo>
                  <a:pt x="0" y="15240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277" tIns="85277" rIns="85277" bIns="85277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CA" sz="1600" b="1" kern="1200" dirty="0">
                <a:latin typeface="Aptos Display" panose="020B0004020202020204" pitchFamily="34" charset="0"/>
              </a:rPr>
              <a:t>Concern for Welfare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3734732-7460-CE87-2879-F7ABEB3EF27B}"/>
              </a:ext>
            </a:extLst>
          </p:cNvPr>
          <p:cNvSpPr/>
          <p:nvPr/>
        </p:nvSpPr>
        <p:spPr>
          <a:xfrm rot="10800000">
            <a:off x="1208624" y="4136158"/>
            <a:ext cx="1111298" cy="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1111298" y="0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A" dirty="0">
              <a:latin typeface="Aptos Display" panose="020B0004020202020204" pitchFamily="34" charset="0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3F68515-BD32-E3ED-EF42-E14C9F151B7B}"/>
              </a:ext>
            </a:extLst>
          </p:cNvPr>
          <p:cNvSpPr/>
          <p:nvPr/>
        </p:nvSpPr>
        <p:spPr>
          <a:xfrm>
            <a:off x="145404" y="3457633"/>
            <a:ext cx="1828802" cy="1397609"/>
          </a:xfrm>
          <a:custGeom>
            <a:avLst/>
            <a:gdLst>
              <a:gd name="connsiteX0" fmla="*/ 0 w 1828802"/>
              <a:gd name="connsiteY0" fmla="*/ 152403 h 914401"/>
              <a:gd name="connsiteX1" fmla="*/ 152403 w 1828802"/>
              <a:gd name="connsiteY1" fmla="*/ 0 h 914401"/>
              <a:gd name="connsiteX2" fmla="*/ 1676399 w 1828802"/>
              <a:gd name="connsiteY2" fmla="*/ 0 h 914401"/>
              <a:gd name="connsiteX3" fmla="*/ 1828802 w 1828802"/>
              <a:gd name="connsiteY3" fmla="*/ 152403 h 914401"/>
              <a:gd name="connsiteX4" fmla="*/ 1828802 w 1828802"/>
              <a:gd name="connsiteY4" fmla="*/ 761998 h 914401"/>
              <a:gd name="connsiteX5" fmla="*/ 1676399 w 1828802"/>
              <a:gd name="connsiteY5" fmla="*/ 914401 h 914401"/>
              <a:gd name="connsiteX6" fmla="*/ 152403 w 1828802"/>
              <a:gd name="connsiteY6" fmla="*/ 914401 h 914401"/>
              <a:gd name="connsiteX7" fmla="*/ 0 w 1828802"/>
              <a:gd name="connsiteY7" fmla="*/ 761998 h 914401"/>
              <a:gd name="connsiteX8" fmla="*/ 0 w 1828802"/>
              <a:gd name="connsiteY8" fmla="*/ 152403 h 914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8802" h="914401">
                <a:moveTo>
                  <a:pt x="0" y="152403"/>
                </a:moveTo>
                <a:cubicBezTo>
                  <a:pt x="0" y="68233"/>
                  <a:pt x="68233" y="0"/>
                  <a:pt x="152403" y="0"/>
                </a:cubicBezTo>
                <a:lnTo>
                  <a:pt x="1676399" y="0"/>
                </a:lnTo>
                <a:cubicBezTo>
                  <a:pt x="1760569" y="0"/>
                  <a:pt x="1828802" y="68233"/>
                  <a:pt x="1828802" y="152403"/>
                </a:cubicBezTo>
                <a:lnTo>
                  <a:pt x="1828802" y="761998"/>
                </a:lnTo>
                <a:cubicBezTo>
                  <a:pt x="1828802" y="846168"/>
                  <a:pt x="1760569" y="914401"/>
                  <a:pt x="1676399" y="914401"/>
                </a:cubicBezTo>
                <a:lnTo>
                  <a:pt x="152403" y="914401"/>
                </a:lnTo>
                <a:cubicBezTo>
                  <a:pt x="68233" y="914401"/>
                  <a:pt x="0" y="846168"/>
                  <a:pt x="0" y="761998"/>
                </a:cubicBezTo>
                <a:lnTo>
                  <a:pt x="0" y="152403"/>
                </a:lnTo>
                <a:close/>
              </a:path>
            </a:pathLst>
          </a:custGeom>
          <a:solidFill>
            <a:prstClr val="white"/>
          </a:solidFill>
          <a:ln w="25400" cap="flat" cmpd="sng" algn="ctr">
            <a:solidFill>
              <a:srgbClr val="4F2683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957" tIns="64957" rIns="64957" bIns="64957" numCol="1" spcCol="1270" anchor="ctr" anchorCtr="0">
            <a:noAutofit/>
          </a:bodyPr>
          <a:lstStyle/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CA" sz="1600" kern="1200" dirty="0">
                <a:solidFill>
                  <a:prstClr val="black"/>
                </a:solidFill>
                <a:latin typeface="Aptos Display" panose="020B0004020202020204" pitchFamily="34" charset="0"/>
              </a:rPr>
              <a:t>Well-being</a:t>
            </a:r>
          </a:p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CA" sz="1600" kern="1200" dirty="0">
                <a:solidFill>
                  <a:prstClr val="black"/>
                </a:solidFill>
                <a:latin typeface="Aptos Display" panose="020B0004020202020204" pitchFamily="34" charset="0"/>
              </a:rPr>
              <a:t>Risk-Benefit</a:t>
            </a:r>
          </a:p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CA" sz="1200" dirty="0">
                <a:solidFill>
                  <a:prstClr val="black"/>
                </a:solidFill>
                <a:latin typeface="Aptos Display" panose="020B0004020202020204" pitchFamily="34" charset="0"/>
              </a:rPr>
              <a:t>(Avoid Unnecessary Risk/Harm)</a:t>
            </a:r>
            <a:endParaRPr lang="en-CA" sz="1200" kern="1200" dirty="0">
              <a:solidFill>
                <a:prstClr val="black"/>
              </a:solidFill>
              <a:latin typeface="Aptos Display" panose="020B0004020202020204" pitchFamily="34" charset="0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3E03C5-E600-387C-5588-E35D4DE4E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180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8" grpId="0" animBg="1"/>
      <p:bldP spid="9" grpId="0" animBg="1"/>
      <p:bldP spid="10" grpId="0" animBg="1"/>
      <p:bldP spid="13" grpId="0" animBg="1"/>
      <p:bldP spid="16" grpId="0" animBg="1"/>
      <p:bldP spid="17" grpId="0" animBg="1"/>
      <p:bldP spid="18" grpId="0" animBg="1"/>
      <p:bldP spid="21" grpId="0" animBg="1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DC6A98-010F-F8B1-AB50-8F56DD4E1717}"/>
              </a:ext>
            </a:extLst>
          </p:cNvPr>
          <p:cNvSpPr txBox="1"/>
          <p:nvPr/>
        </p:nvSpPr>
        <p:spPr>
          <a:xfrm>
            <a:off x="562708" y="109222"/>
            <a:ext cx="7962314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Aptos Display" panose="020B0004020202020204" pitchFamily="34" charset="0"/>
              </a:rPr>
              <a:t>“The importance of research and the need to ensure the ethical conduct of </a:t>
            </a:r>
            <a:r>
              <a:rPr lang="en-US" sz="2000" b="1" dirty="0">
                <a:latin typeface="Aptos Display" panose="020B0004020202020204" pitchFamily="34" charset="0"/>
              </a:rPr>
              <a:t>research requires both researchers and REB members to navigate a sometimes </a:t>
            </a:r>
            <a:r>
              <a:rPr lang="en-US" sz="2000" b="1" u="sng" dirty="0">
                <a:latin typeface="Aptos Display" panose="020B0004020202020204" pitchFamily="34" charset="0"/>
              </a:rPr>
              <a:t>difficult course between </a:t>
            </a:r>
          </a:p>
          <a:p>
            <a:endParaRPr lang="en-US" sz="2000" b="1" dirty="0">
              <a:latin typeface="Aptos Display" panose="020B0004020202020204" pitchFamily="34" charset="0"/>
            </a:endParaRPr>
          </a:p>
          <a:p>
            <a:r>
              <a:rPr lang="en-US" sz="2000" b="1" dirty="0">
                <a:latin typeface="Aptos Display" panose="020B0004020202020204" pitchFamily="34" charset="0"/>
              </a:rPr>
              <a:t>the two main goals of </a:t>
            </a:r>
          </a:p>
          <a:p>
            <a:r>
              <a:rPr lang="en-US" sz="2000" b="1" dirty="0">
                <a:latin typeface="Aptos Display" panose="020B0004020202020204" pitchFamily="34" charset="0"/>
              </a:rPr>
              <a:t>[1] providing the necessary protection of participants </a:t>
            </a:r>
          </a:p>
          <a:p>
            <a:r>
              <a:rPr lang="en-US" sz="2000" b="1" dirty="0">
                <a:latin typeface="Aptos Display" panose="020B0004020202020204" pitchFamily="34" charset="0"/>
              </a:rPr>
              <a:t>and </a:t>
            </a:r>
          </a:p>
          <a:p>
            <a:r>
              <a:rPr lang="en-US" sz="2000" b="1" dirty="0">
                <a:latin typeface="Aptos Display" panose="020B0004020202020204" pitchFamily="34" charset="0"/>
              </a:rPr>
              <a:t>[2] serving the legitimate requirements of research. </a:t>
            </a:r>
          </a:p>
          <a:p>
            <a:endParaRPr lang="en-US" sz="2000" dirty="0">
              <a:latin typeface="Aptos Display" panose="020B0004020202020204" pitchFamily="34" charset="0"/>
            </a:endParaRPr>
          </a:p>
          <a:p>
            <a:r>
              <a:rPr lang="en-US" sz="2000" dirty="0">
                <a:latin typeface="Aptos Display" panose="020B0004020202020204" pitchFamily="34" charset="0"/>
              </a:rPr>
              <a:t>The </a:t>
            </a:r>
            <a:r>
              <a:rPr lang="en-US" sz="2000" b="1" dirty="0">
                <a:latin typeface="Aptos Display" panose="020B0004020202020204" pitchFamily="34" charset="0"/>
              </a:rPr>
              <a:t>three core principles </a:t>
            </a:r>
            <a:r>
              <a:rPr lang="en-US" sz="2000" dirty="0">
                <a:latin typeface="Aptos Display" panose="020B0004020202020204" pitchFamily="34" charset="0"/>
              </a:rPr>
              <a:t>that express the </a:t>
            </a:r>
            <a:r>
              <a:rPr lang="en-US" sz="2000" b="1" dirty="0">
                <a:latin typeface="Aptos Display" panose="020B0004020202020204" pitchFamily="34" charset="0"/>
              </a:rPr>
              <a:t>value of </a:t>
            </a:r>
            <a:r>
              <a:rPr lang="en-US" sz="2000" b="1" u="sng" dirty="0">
                <a:latin typeface="Aptos Display" panose="020B0004020202020204" pitchFamily="34" charset="0"/>
              </a:rPr>
              <a:t>human dignity </a:t>
            </a:r>
            <a:r>
              <a:rPr lang="en-US" sz="2000" dirty="0">
                <a:latin typeface="Aptos Display" panose="020B0004020202020204" pitchFamily="34" charset="0"/>
              </a:rPr>
              <a:t>provide the </a:t>
            </a:r>
            <a:r>
              <a:rPr lang="en-US" sz="2000" b="1" dirty="0">
                <a:latin typeface="Aptos Display" panose="020B0004020202020204" pitchFamily="34" charset="0"/>
              </a:rPr>
              <a:t>compass</a:t>
            </a:r>
            <a:r>
              <a:rPr lang="en-US" sz="2000" dirty="0">
                <a:latin typeface="Aptos Display" panose="020B0004020202020204" pitchFamily="34" charset="0"/>
              </a:rPr>
              <a:t> for that </a:t>
            </a:r>
            <a:r>
              <a:rPr lang="en-US" sz="2000" b="1" dirty="0">
                <a:latin typeface="Aptos Display" panose="020B0004020202020204" pitchFamily="34" charset="0"/>
              </a:rPr>
              <a:t>journey</a:t>
            </a:r>
            <a:r>
              <a:rPr lang="en-US" sz="2000" dirty="0">
                <a:latin typeface="Aptos Display" panose="020B0004020202020204" pitchFamily="34" charset="0"/>
              </a:rPr>
              <a:t>. Their application will help </a:t>
            </a:r>
            <a:r>
              <a:rPr lang="en-US" sz="2000" b="1" dirty="0">
                <a:latin typeface="Aptos Display" panose="020B0004020202020204" pitchFamily="34" charset="0"/>
              </a:rPr>
              <a:t>ensure that a balance between these two goals is maintained</a:t>
            </a:r>
            <a:r>
              <a:rPr lang="en-US" sz="2000" dirty="0">
                <a:latin typeface="Aptos Display" panose="020B0004020202020204" pitchFamily="34" charset="0"/>
              </a:rPr>
              <a:t>. </a:t>
            </a:r>
          </a:p>
          <a:p>
            <a:endParaRPr lang="en-US" sz="2000" dirty="0">
              <a:latin typeface="Aptos Display" panose="020B0004020202020204" pitchFamily="34" charset="0"/>
            </a:endParaRPr>
          </a:p>
          <a:p>
            <a:r>
              <a:rPr lang="en-US" sz="2000" dirty="0">
                <a:latin typeface="Aptos Display" panose="020B0004020202020204" pitchFamily="34" charset="0"/>
              </a:rPr>
              <a:t>Applying the core principles will also </a:t>
            </a:r>
            <a:r>
              <a:rPr lang="en-US" sz="2000" b="1" dirty="0">
                <a:latin typeface="Aptos Display" panose="020B0004020202020204" pitchFamily="34" charset="0"/>
              </a:rPr>
              <a:t>maintain </a:t>
            </a:r>
            <a:r>
              <a:rPr lang="en-US" sz="2000" b="1" u="sng" dirty="0">
                <a:latin typeface="Aptos Display" panose="020B0004020202020204" pitchFamily="34" charset="0"/>
              </a:rPr>
              <a:t>free, informed, and ongoing consent</a:t>
            </a:r>
            <a:r>
              <a:rPr lang="en-US" sz="2000" b="1" dirty="0">
                <a:latin typeface="Aptos Display" panose="020B0004020202020204" pitchFamily="34" charset="0"/>
              </a:rPr>
              <a:t> throughout the research process </a:t>
            </a:r>
            <a:r>
              <a:rPr lang="en-US" sz="2000" dirty="0">
                <a:latin typeface="Aptos Display" panose="020B0004020202020204" pitchFamily="34" charset="0"/>
              </a:rPr>
              <a:t>and </a:t>
            </a:r>
            <a:r>
              <a:rPr lang="en-US" sz="2000" b="1" dirty="0">
                <a:latin typeface="Aptos Display" panose="020B0004020202020204" pitchFamily="34" charset="0"/>
              </a:rPr>
              <a:t>lead to </a:t>
            </a:r>
            <a:r>
              <a:rPr lang="en-US" sz="2000" b="1" u="sng" dirty="0">
                <a:latin typeface="Aptos Display" panose="020B0004020202020204" pitchFamily="34" charset="0"/>
              </a:rPr>
              <a:t>sharing the benefits </a:t>
            </a:r>
            <a:r>
              <a:rPr lang="en-US" sz="2000" b="1" dirty="0">
                <a:latin typeface="Aptos Display" panose="020B0004020202020204" pitchFamily="34" charset="0"/>
              </a:rPr>
              <a:t>of the research.</a:t>
            </a:r>
            <a:r>
              <a:rPr lang="en-US" sz="2000" dirty="0">
                <a:latin typeface="Aptos Display" panose="020B0004020202020204" pitchFamily="34" charset="0"/>
              </a:rPr>
              <a:t> These results will help to build and maintain the </a:t>
            </a:r>
            <a:r>
              <a:rPr lang="en-US" sz="2000" b="1" u="sng" dirty="0">
                <a:latin typeface="Aptos Display" panose="020B0004020202020204" pitchFamily="34" charset="0"/>
              </a:rPr>
              <a:t>trust</a:t>
            </a:r>
            <a:r>
              <a:rPr lang="en-US" sz="2000" dirty="0">
                <a:latin typeface="Aptos Display" panose="020B0004020202020204" pitchFamily="34" charset="0"/>
              </a:rPr>
              <a:t> of </a:t>
            </a:r>
            <a:r>
              <a:rPr lang="en-US" sz="2000" b="1" dirty="0">
                <a:latin typeface="Aptos Display" panose="020B0004020202020204" pitchFamily="34" charset="0"/>
              </a:rPr>
              <a:t>participants</a:t>
            </a:r>
            <a:r>
              <a:rPr lang="en-US" sz="2000" dirty="0">
                <a:latin typeface="Aptos Display" panose="020B0004020202020204" pitchFamily="34" charset="0"/>
              </a:rPr>
              <a:t> and the </a:t>
            </a:r>
            <a:r>
              <a:rPr lang="en-US" sz="2000" b="1" dirty="0">
                <a:latin typeface="Aptos Display" panose="020B0004020202020204" pitchFamily="34" charset="0"/>
              </a:rPr>
              <a:t>public</a:t>
            </a:r>
            <a:r>
              <a:rPr lang="en-US" sz="2000" dirty="0">
                <a:latin typeface="Aptos Display" panose="020B0004020202020204" pitchFamily="34" charset="0"/>
              </a:rPr>
              <a:t> in the research process.”</a:t>
            </a:r>
          </a:p>
          <a:p>
            <a:endParaRPr lang="en-US" sz="2000" dirty="0">
              <a:latin typeface="Aptos Display" panose="020B0004020202020204" pitchFamily="34" charset="0"/>
            </a:endParaRPr>
          </a:p>
          <a:p>
            <a:r>
              <a:rPr lang="en-US" sz="2000" i="1" dirty="0">
                <a:latin typeface="Aptos Display" panose="020B0004020202020204" pitchFamily="34" charset="0"/>
              </a:rPr>
              <a:t>(TCPS2-2022, Ch. 1B, “The Core Principles – Conclusion”)</a:t>
            </a:r>
            <a:endParaRPr lang="en-CA" sz="2000" i="1" dirty="0">
              <a:latin typeface="Aptos Display" panose="020B00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9B05FC9-5F9D-8C44-B7D7-D7DBFB74A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091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8A3A4-D7D9-DB36-4BED-3B02881CD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200" b="1" dirty="0">
                <a:latin typeface="Aptos Display" panose="020B0004020202020204" pitchFamily="34" charset="0"/>
              </a:rPr>
              <a:t>Operationalizing TCPS2 in Research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DE4DF-0FCD-82FA-F516-335A18A91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7048"/>
            <a:ext cx="8455152" cy="4525963"/>
          </a:xfrm>
        </p:spPr>
        <p:txBody>
          <a:bodyPr>
            <a:normAutofit fontScale="25000" lnSpcReduction="20000"/>
          </a:bodyPr>
          <a:lstStyle/>
          <a:p>
            <a:endParaRPr lang="en-CA" sz="5000" b="1" dirty="0">
              <a:latin typeface="Aptos Display" panose="020B0004020202020204" pitchFamily="34" charset="0"/>
            </a:endParaRPr>
          </a:p>
          <a:p>
            <a:r>
              <a:rPr lang="en-CA" sz="9600" b="1" dirty="0">
                <a:latin typeface="Aptos Display" panose="020B0004020202020204" pitchFamily="34" charset="0"/>
              </a:rPr>
              <a:t>Recruitment Procedures: </a:t>
            </a:r>
            <a:r>
              <a:rPr lang="en-CA" sz="9600" dirty="0">
                <a:latin typeface="Aptos Display" panose="020B0004020202020204" pitchFamily="34" charset="0"/>
              </a:rPr>
              <a:t>informative, accurate, non-coercive, inclusive</a:t>
            </a:r>
          </a:p>
          <a:p>
            <a:r>
              <a:rPr lang="en-CA" sz="9600" b="1" dirty="0">
                <a:latin typeface="Aptos Display" panose="020B0004020202020204" pitchFamily="34" charset="0"/>
              </a:rPr>
              <a:t>Consent Procedures: </a:t>
            </a:r>
            <a:r>
              <a:rPr lang="en-CA" sz="9600" dirty="0">
                <a:latin typeface="Aptos Display" panose="020B0004020202020204" pitchFamily="34" charset="0"/>
              </a:rPr>
              <a:t>full </a:t>
            </a:r>
            <a:r>
              <a:rPr lang="en-CA" sz="9600" i="1" dirty="0">
                <a:latin typeface="Aptos Display" panose="020B0004020202020204" pitchFamily="34" charset="0"/>
              </a:rPr>
              <a:t>initial</a:t>
            </a:r>
            <a:r>
              <a:rPr lang="en-CA" sz="9600" dirty="0">
                <a:latin typeface="Aptos Display" panose="020B0004020202020204" pitchFamily="34" charset="0"/>
              </a:rPr>
              <a:t> disclosure to allow fully informed consent (Letter of Information and Consent), ongoing, non-coercive</a:t>
            </a:r>
          </a:p>
          <a:p>
            <a:r>
              <a:rPr lang="en-CA" sz="9600" b="1" dirty="0">
                <a:latin typeface="Aptos Display" panose="020B0004020202020204" pitchFamily="34" charset="0"/>
              </a:rPr>
              <a:t>Study Instruments/Interventions: </a:t>
            </a:r>
            <a:r>
              <a:rPr lang="en-CA" sz="9600" dirty="0">
                <a:latin typeface="Aptos Display" panose="020B0004020202020204" pitchFamily="34" charset="0"/>
              </a:rPr>
              <a:t>safe, justifiable, respectful</a:t>
            </a:r>
          </a:p>
          <a:p>
            <a:r>
              <a:rPr lang="en-CA" sz="9600" b="1" dirty="0">
                <a:latin typeface="Aptos Display" panose="020B0004020202020204" pitchFamily="34" charset="0"/>
              </a:rPr>
              <a:t>Risk Management: </a:t>
            </a:r>
            <a:r>
              <a:rPr lang="en-CA" sz="9600" dirty="0">
                <a:latin typeface="Aptos Display" panose="020B0004020202020204" pitchFamily="34" charset="0"/>
              </a:rPr>
              <a:t>potential benefits outweigh risks, risks are distributed equitably across participants, participants ultimately make decisions about risk acceptability, participants are not left to seek relevant resources and supports on their own</a:t>
            </a:r>
          </a:p>
          <a:p>
            <a:endParaRPr lang="en-CA" dirty="0">
              <a:latin typeface="Aptos Display" panose="020B00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70BB22-26F5-EBA3-A499-784DD4D2F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36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8A3A4-D7D9-DB36-4BED-3B02881CD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200" b="1" dirty="0">
                <a:latin typeface="Aptos Display" panose="020B0004020202020204" pitchFamily="34" charset="0"/>
              </a:rPr>
              <a:t>Operationalizing TCPS2 in Research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DE4DF-0FCD-82FA-F516-335A18A91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7048"/>
            <a:ext cx="8455152" cy="4525963"/>
          </a:xfrm>
        </p:spPr>
        <p:txBody>
          <a:bodyPr>
            <a:normAutofit fontScale="25000" lnSpcReduction="20000"/>
          </a:bodyPr>
          <a:lstStyle/>
          <a:p>
            <a:r>
              <a:rPr lang="en-CA" sz="9600" b="1" dirty="0">
                <a:latin typeface="Aptos Display" panose="020B0004020202020204" pitchFamily="34" charset="0"/>
              </a:rPr>
              <a:t>Data Management: </a:t>
            </a:r>
            <a:r>
              <a:rPr lang="en-CA" sz="9600" dirty="0">
                <a:latin typeface="Aptos Display" panose="020B0004020202020204" pitchFamily="34" charset="0"/>
              </a:rPr>
              <a:t>participant privacy and confidentiality; stewardship of participant’s information; respects participant’s data rights; complies with federal, provincial, and institutional privacy regulations</a:t>
            </a:r>
          </a:p>
          <a:p>
            <a:r>
              <a:rPr lang="en-CA" sz="9600" b="1" dirty="0">
                <a:latin typeface="Aptos Display" panose="020B0004020202020204" pitchFamily="34" charset="0"/>
              </a:rPr>
              <a:t>Compensation</a:t>
            </a:r>
            <a:r>
              <a:rPr lang="en-CA" sz="9600" dirty="0">
                <a:latin typeface="Aptos Display" panose="020B0004020202020204" pitchFamily="34" charset="0"/>
              </a:rPr>
              <a:t>: non-coercive, respects right to withdraw without penalty</a:t>
            </a:r>
          </a:p>
          <a:p>
            <a:r>
              <a:rPr lang="en-CA" sz="9600" b="1" dirty="0">
                <a:latin typeface="Aptos Display" panose="020B0004020202020204" pitchFamily="34" charset="0"/>
              </a:rPr>
              <a:t>Dissemination</a:t>
            </a:r>
            <a:r>
              <a:rPr lang="en-CA" sz="9600" dirty="0">
                <a:latin typeface="Aptos Display" panose="020B0004020202020204" pitchFamily="34" charset="0"/>
              </a:rPr>
              <a:t>: efforts made to communicate results to all interested and participating parties and not just to academics, privacy/confidentiality is respected in dissemination</a:t>
            </a:r>
          </a:p>
          <a:p>
            <a:r>
              <a:rPr lang="en-CA" sz="9600" b="1" dirty="0">
                <a:latin typeface="Aptos Display" panose="020B0004020202020204" pitchFamily="34" charset="0"/>
              </a:rPr>
              <a:t>RELATIONSHIPS: </a:t>
            </a:r>
            <a:r>
              <a:rPr lang="en-CA" sz="9600" dirty="0">
                <a:latin typeface="Aptos Display" panose="020B0004020202020204" pitchFamily="34" charset="0"/>
              </a:rPr>
              <a:t>potentially impacted parties are invited to meaningfully contribute to the design, execution, and dissemination of the project; the needs of the research team (e.g. timeline pressures) are not put ahead of the needs of individuals or groups impacted by the project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241137-79BA-14D0-2CA5-118C667B1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14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2D639-184B-9692-34D3-FA9853C2D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885"/>
            <a:ext cx="8229600" cy="1143000"/>
          </a:xfrm>
        </p:spPr>
        <p:txBody>
          <a:bodyPr>
            <a:normAutofit/>
          </a:bodyPr>
          <a:lstStyle/>
          <a:p>
            <a:r>
              <a:rPr lang="en-CA" sz="3600" b="1" dirty="0">
                <a:solidFill>
                  <a:schemeClr val="accent1"/>
                </a:solidFill>
                <a:latin typeface="Aptos Display" panose="020B0004020202020204" pitchFamily="34" charset="0"/>
              </a:rPr>
              <a:t>TCPS2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122BA4-EED5-4AC3-C62B-A4239F4CF9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905725"/>
            <a:ext cx="4040188" cy="63976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ctr"/>
            <a:r>
              <a:rPr lang="en-CA" sz="3600" dirty="0">
                <a:latin typeface="Aptos Display" panose="020B0004020202020204" pitchFamily="34" charset="0"/>
              </a:rPr>
              <a:t>Pros</a:t>
            </a:r>
            <a:endParaRPr lang="en-CA" dirty="0">
              <a:latin typeface="Aptos Display" panose="020B00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A595FC-1B39-8F52-6245-288C9C7D47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1545489"/>
            <a:ext cx="4040188" cy="4406786"/>
          </a:xfrm>
          <a:ln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r>
              <a:rPr lang="en-CA" sz="2000" dirty="0">
                <a:latin typeface="Aptos Display" panose="020B0004020202020204" pitchFamily="34" charset="0"/>
              </a:rPr>
              <a:t>Provides common framework across Canada</a:t>
            </a:r>
          </a:p>
          <a:p>
            <a:r>
              <a:rPr lang="en-CA" sz="2000" dirty="0">
                <a:latin typeface="Aptos Display" panose="020B0004020202020204" pitchFamily="34" charset="0"/>
              </a:rPr>
              <a:t>Revised multiple times since its introduction in 1998 based on feedback </a:t>
            </a:r>
          </a:p>
          <a:p>
            <a:r>
              <a:rPr lang="en-CA" sz="2000" dirty="0">
                <a:latin typeface="Aptos Display" panose="020B0004020202020204" pitchFamily="34" charset="0"/>
              </a:rPr>
              <a:t>Aligns with many people’s intuitions about the role of free and informed consent in determining what is morally permissible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8F5AE0-53F9-9F24-623D-72068DB21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905725"/>
            <a:ext cx="4041775" cy="63976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ctr"/>
            <a:r>
              <a:rPr lang="en-CA" sz="3600" dirty="0">
                <a:latin typeface="Aptos Display" panose="020B0004020202020204" pitchFamily="34" charset="0"/>
              </a:rPr>
              <a:t>Cons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5F016E-BDCB-4FD9-50CC-8D2AC9DC0E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1545488"/>
            <a:ext cx="4041775" cy="4406787"/>
          </a:xfrm>
          <a:ln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>
            <a:noAutofit/>
          </a:bodyPr>
          <a:lstStyle/>
          <a:p>
            <a:r>
              <a:rPr lang="en-CA" sz="2000" dirty="0">
                <a:latin typeface="Aptos Display" panose="020B0004020202020204" pitchFamily="34" charset="0"/>
              </a:rPr>
              <a:t>Built upon an ethical framework (Anglo-American “Analytic” Philosophy) widely acknowledged to have excluded voices of women, racialized peoples, 2SLGBTQ2+ peoples, Indigenous peoples and many others. </a:t>
            </a:r>
          </a:p>
          <a:p>
            <a:r>
              <a:rPr lang="en-CA" sz="2000" dirty="0">
                <a:latin typeface="Aptos Display" panose="020B0004020202020204" pitchFamily="34" charset="0"/>
              </a:rPr>
              <a:t>It may sometimes prioritize:  </a:t>
            </a:r>
          </a:p>
          <a:p>
            <a:pPr lvl="1"/>
            <a:r>
              <a:rPr lang="en-CA" dirty="0">
                <a:latin typeface="Aptos Display" panose="020B0004020202020204" pitchFamily="34" charset="0"/>
              </a:rPr>
              <a:t>Rules over relationships </a:t>
            </a:r>
          </a:p>
          <a:p>
            <a:pPr lvl="1"/>
            <a:r>
              <a:rPr lang="en-CA" dirty="0">
                <a:latin typeface="Aptos Display" panose="020B0004020202020204" pitchFamily="34" charset="0"/>
              </a:rPr>
              <a:t>Individual over community </a:t>
            </a:r>
          </a:p>
          <a:p>
            <a:pPr lvl="1"/>
            <a:r>
              <a:rPr lang="en-CA" dirty="0">
                <a:latin typeface="Aptos Display" panose="020B0004020202020204" pitchFamily="34" charset="0"/>
              </a:rPr>
              <a:t>Human systems over non-human systems (e.g., ecosystems)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77110-C8D0-15F9-AB12-6331DD1D0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11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6034C-6723-0B68-C51F-EA3859422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2400" b="1" dirty="0">
                <a:latin typeface="Aptos Display" panose="020B0004020202020204" pitchFamily="34" charset="0"/>
              </a:rPr>
              <a:t>TCPS2 - Chapter 9</a:t>
            </a:r>
            <a:br>
              <a:rPr lang="en-CA" sz="2400" b="1" dirty="0">
                <a:latin typeface="Aptos Display" panose="020B0004020202020204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Aptos Display" panose="020B0004020202020204" pitchFamily="34" charset="0"/>
              </a:rPr>
              <a:t>Research Involving the First Nations, Inuit </a:t>
            </a:r>
            <a:br>
              <a:rPr lang="en-US" sz="2400" b="1" dirty="0">
                <a:solidFill>
                  <a:schemeClr val="tx1"/>
                </a:solidFill>
                <a:latin typeface="Aptos Display" panose="020B0004020202020204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Aptos Display" panose="020B0004020202020204" pitchFamily="34" charset="0"/>
              </a:rPr>
              <a:t>and Métis Peoples of Canada</a:t>
            </a:r>
            <a:endParaRPr lang="en-CA" sz="2400" b="1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46CB8-A66C-22B0-3D66-7D7CFE38B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1580"/>
            <a:ext cx="8229600" cy="4730262"/>
          </a:xfrm>
          <a:noFill/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2000" b="0" i="0" dirty="0">
              <a:solidFill>
                <a:srgbClr val="333333"/>
              </a:solidFill>
              <a:effectLst/>
              <a:highlight>
                <a:srgbClr val="FFFFFF"/>
              </a:highlight>
              <a:latin typeface="Aptos Display" panose="020B00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2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ptos Display" panose="020B0004020202020204" pitchFamily="34" charset="0"/>
              </a:rPr>
              <a:t>“This chapter is designed to serve as a framework for the ethical conduct of research involving Indigenous peoples. It is </a:t>
            </a:r>
            <a:r>
              <a:rPr lang="en-US" sz="220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ptos Display" panose="020B0004020202020204" pitchFamily="34" charset="0"/>
              </a:rPr>
              <a:t>offered in a spirit of respect. </a:t>
            </a:r>
          </a:p>
          <a:p>
            <a:pPr marL="0" indent="0">
              <a:spcBef>
                <a:spcPts val="0"/>
              </a:spcBef>
              <a:buNone/>
            </a:pPr>
            <a:endParaRPr lang="en-US" sz="2200" dirty="0">
              <a:solidFill>
                <a:srgbClr val="333333"/>
              </a:solidFill>
              <a:highlight>
                <a:srgbClr val="FFFFFF"/>
              </a:highlight>
              <a:latin typeface="Aptos Display" panose="020B00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2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ptos Display" panose="020B0004020202020204" pitchFamily="34" charset="0"/>
              </a:rPr>
              <a:t>It is </a:t>
            </a:r>
            <a:r>
              <a:rPr lang="en-US" sz="2200" b="1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ptos Display" panose="020B0004020202020204" pitchFamily="34" charset="0"/>
              </a:rPr>
              <a:t>not</a:t>
            </a:r>
            <a:r>
              <a:rPr lang="en-US" sz="22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ptos Display" panose="020B0004020202020204" pitchFamily="34" charset="0"/>
              </a:rPr>
              <a:t> </a:t>
            </a:r>
            <a:r>
              <a:rPr lang="en-US" sz="2200" b="1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ptos Display" panose="020B0004020202020204" pitchFamily="34" charset="0"/>
              </a:rPr>
              <a:t>intended to override or replace ethical guidance offered by Indigenous peoples themselves</a:t>
            </a:r>
            <a:r>
              <a:rPr lang="en-US" sz="22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ptos Display" panose="020B0004020202020204" pitchFamily="34" charset="0"/>
              </a:rPr>
              <a:t>. </a:t>
            </a:r>
          </a:p>
          <a:p>
            <a:pPr marL="0" indent="0">
              <a:spcBef>
                <a:spcPts val="0"/>
              </a:spcBef>
              <a:buNone/>
            </a:pPr>
            <a:endParaRPr lang="en-US" sz="2200" dirty="0">
              <a:solidFill>
                <a:srgbClr val="333333"/>
              </a:solidFill>
              <a:highlight>
                <a:srgbClr val="FFFFFF"/>
              </a:highlight>
              <a:latin typeface="Aptos Display" panose="020B00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2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ptos Display" panose="020B0004020202020204" pitchFamily="34" charset="0"/>
              </a:rPr>
              <a:t>Its purpose is to ensure, to the extent possible, that research involving Indigenous peoples is </a:t>
            </a:r>
            <a:r>
              <a:rPr lang="en-US" sz="2200" b="1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ptos Display" panose="020B0004020202020204" pitchFamily="34" charset="0"/>
              </a:rPr>
              <a:t>premised on respectful relationships</a:t>
            </a:r>
            <a:r>
              <a:rPr lang="en-US" sz="22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ptos Display" panose="020B0004020202020204" pitchFamily="34" charset="0"/>
              </a:rPr>
              <a:t>. …</a:t>
            </a:r>
          </a:p>
          <a:p>
            <a:pPr marL="0" indent="0">
              <a:spcBef>
                <a:spcPts val="0"/>
              </a:spcBef>
              <a:buNone/>
            </a:pPr>
            <a:endParaRPr lang="en-US" sz="2200" b="0" i="0" dirty="0">
              <a:solidFill>
                <a:srgbClr val="333333"/>
              </a:solidFill>
              <a:effectLst/>
              <a:latin typeface="Aptos Display" panose="020B00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200" b="1" i="0" dirty="0">
                <a:solidFill>
                  <a:srgbClr val="333333"/>
                </a:solidFill>
                <a:effectLst/>
                <a:latin typeface="Aptos Display" panose="020B0004020202020204" pitchFamily="34" charset="0"/>
              </a:rPr>
              <a:t>Building reciprocal, trusting relationships will take time</a:t>
            </a:r>
            <a:r>
              <a:rPr lang="en-US" sz="2200" b="0" i="0" dirty="0">
                <a:solidFill>
                  <a:srgbClr val="333333"/>
                </a:solidFill>
                <a:effectLst/>
                <a:latin typeface="Aptos Display" panose="020B0004020202020204" pitchFamily="34" charset="0"/>
              </a:rPr>
              <a:t>. This chapter provides guidance, but it </a:t>
            </a:r>
            <a:r>
              <a:rPr lang="en-US" sz="2200" b="1" i="0" dirty="0">
                <a:solidFill>
                  <a:srgbClr val="333333"/>
                </a:solidFill>
                <a:effectLst/>
                <a:latin typeface="Aptos Display" panose="020B0004020202020204" pitchFamily="34" charset="0"/>
              </a:rPr>
              <a:t>will require revision </a:t>
            </a:r>
            <a:r>
              <a:rPr lang="en-US" sz="2200" b="0" i="0" dirty="0">
                <a:solidFill>
                  <a:srgbClr val="333333"/>
                </a:solidFill>
                <a:effectLst/>
                <a:latin typeface="Aptos Display" panose="020B0004020202020204" pitchFamily="34" charset="0"/>
              </a:rPr>
              <a:t>as it is implemented”</a:t>
            </a:r>
            <a:endParaRPr lang="en-CA" sz="2200" dirty="0">
              <a:latin typeface="Aptos Display" panose="020B00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91014E-D7C7-8314-F9D6-DA8FF6183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6722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6034C-6723-0B68-C51F-EA3859422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68270"/>
            <a:ext cx="8229600" cy="1143000"/>
          </a:xfrm>
        </p:spPr>
        <p:txBody>
          <a:bodyPr>
            <a:noAutofit/>
          </a:bodyPr>
          <a:lstStyle/>
          <a:p>
            <a:r>
              <a:rPr lang="en-CA" sz="2400" b="1" dirty="0">
                <a:latin typeface="Aptos Display" panose="020B0004020202020204" pitchFamily="34" charset="0"/>
              </a:rPr>
              <a:t>TCPS2-2022: Chapter 9</a:t>
            </a:r>
            <a:br>
              <a:rPr lang="en-CA" sz="2400" b="1" dirty="0">
                <a:latin typeface="Aptos Display" panose="020B0004020202020204" pitchFamily="34" charset="0"/>
              </a:rPr>
            </a:br>
            <a:r>
              <a:rPr lang="en-CA" sz="2400" b="1" dirty="0">
                <a:latin typeface="Aptos Display" panose="020B0004020202020204" pitchFamily="34" charset="0"/>
              </a:rPr>
              <a:t>Considerations for Indigenous Engagement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46CB8-A66C-22B0-3D66-7D7CFE38B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28681"/>
            <a:ext cx="8329617" cy="473026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Aptos Display" panose="020B0004020202020204" pitchFamily="34" charset="0"/>
              </a:rPr>
              <a:t>“The conditions under which engagement is required </a:t>
            </a:r>
            <a:r>
              <a:rPr lang="en-US" sz="2000" b="1" dirty="0">
                <a:latin typeface="Aptos Display" panose="020B0004020202020204" pitchFamily="34" charset="0"/>
              </a:rPr>
              <a:t>include, </a:t>
            </a:r>
            <a:r>
              <a:rPr lang="en-US" sz="2000" b="1" i="1" dirty="0">
                <a:latin typeface="Aptos Display" panose="020B0004020202020204" pitchFamily="34" charset="0"/>
              </a:rPr>
              <a:t>but are not limited to</a:t>
            </a:r>
            <a:r>
              <a:rPr lang="en-US" sz="2000" dirty="0">
                <a:latin typeface="Aptos Display" panose="020B0004020202020204" pitchFamily="34" charset="0"/>
              </a:rPr>
              <a:t>:</a:t>
            </a:r>
          </a:p>
          <a:p>
            <a:pPr marL="914400" lvl="1" indent="-514350">
              <a:spcBef>
                <a:spcPts val="0"/>
              </a:spcBef>
              <a:buFont typeface="+mj-lt"/>
              <a:buAutoNum type="alphaLcParenR"/>
            </a:pPr>
            <a:r>
              <a:rPr lang="en-US" sz="2000" dirty="0">
                <a:latin typeface="Aptos Display" panose="020B0004020202020204" pitchFamily="34" charset="0"/>
              </a:rPr>
              <a:t> research conducted on First Nations, Inuit or Métis </a:t>
            </a:r>
            <a:r>
              <a:rPr lang="en-US" sz="2000" b="1" dirty="0">
                <a:latin typeface="Aptos Display" panose="020B0004020202020204" pitchFamily="34" charset="0"/>
              </a:rPr>
              <a:t>lands</a:t>
            </a:r>
            <a:r>
              <a:rPr lang="en-US" sz="2000" dirty="0">
                <a:latin typeface="Aptos Display" panose="020B0004020202020204" pitchFamily="34" charset="0"/>
              </a:rPr>
              <a:t>;</a:t>
            </a:r>
          </a:p>
          <a:p>
            <a:pPr marL="914400" lvl="1" indent="-514350">
              <a:spcBef>
                <a:spcPts val="0"/>
              </a:spcBef>
              <a:buFont typeface="+mj-lt"/>
              <a:buAutoNum type="alphaLcParenR"/>
            </a:pPr>
            <a:r>
              <a:rPr lang="en-US" sz="2000" dirty="0">
                <a:latin typeface="Aptos Display" panose="020B0004020202020204" pitchFamily="34" charset="0"/>
              </a:rPr>
              <a:t> </a:t>
            </a:r>
            <a:r>
              <a:rPr lang="en-US" sz="2000" b="1" dirty="0">
                <a:latin typeface="Aptos Display" panose="020B0004020202020204" pitchFamily="34" charset="0"/>
              </a:rPr>
              <a:t>recruitment criteria </a:t>
            </a:r>
            <a:r>
              <a:rPr lang="en-US" sz="2000" dirty="0">
                <a:latin typeface="Aptos Display" panose="020B0004020202020204" pitchFamily="34" charset="0"/>
              </a:rPr>
              <a:t>that </a:t>
            </a:r>
            <a:r>
              <a:rPr lang="en-US" sz="2000" b="1" dirty="0">
                <a:latin typeface="Aptos Display" panose="020B0004020202020204" pitchFamily="34" charset="0"/>
              </a:rPr>
              <a:t>include Indigenous identity </a:t>
            </a:r>
            <a:r>
              <a:rPr lang="en-US" sz="2000" dirty="0">
                <a:latin typeface="Aptos Display" panose="020B0004020202020204" pitchFamily="34" charset="0"/>
              </a:rPr>
              <a:t>as a factor for the entire study or for a subgroup in the study;</a:t>
            </a:r>
          </a:p>
          <a:p>
            <a:pPr marL="914400" lvl="1" indent="-514350">
              <a:spcBef>
                <a:spcPts val="0"/>
              </a:spcBef>
              <a:buFont typeface="+mj-lt"/>
              <a:buAutoNum type="alphaLcParenR"/>
            </a:pPr>
            <a:r>
              <a:rPr lang="en-US" sz="2000" dirty="0">
                <a:latin typeface="Aptos Display" panose="020B0004020202020204" pitchFamily="34" charset="0"/>
              </a:rPr>
              <a:t> research that seeks input from participants regarding a community's </a:t>
            </a:r>
            <a:r>
              <a:rPr lang="en-US" sz="2000" b="1" dirty="0">
                <a:latin typeface="Aptos Display" panose="020B0004020202020204" pitchFamily="34" charset="0"/>
              </a:rPr>
              <a:t>cultural heritage, artefacts, traditional knowledge or unique characteristics</a:t>
            </a:r>
            <a:r>
              <a:rPr lang="en-US" sz="2000" dirty="0">
                <a:latin typeface="Aptos Display" panose="020B0004020202020204" pitchFamily="34" charset="0"/>
              </a:rPr>
              <a:t>;</a:t>
            </a:r>
          </a:p>
          <a:p>
            <a:pPr marL="914400" lvl="1" indent="-514350">
              <a:spcBef>
                <a:spcPts val="0"/>
              </a:spcBef>
              <a:buFont typeface="+mj-lt"/>
              <a:buAutoNum type="alphaLcParenR"/>
            </a:pPr>
            <a:r>
              <a:rPr lang="en-US" sz="2000" dirty="0">
                <a:latin typeface="Aptos Display" panose="020B0004020202020204" pitchFamily="34" charset="0"/>
              </a:rPr>
              <a:t> research in which </a:t>
            </a:r>
            <a:r>
              <a:rPr lang="en-US" sz="2000" b="1" dirty="0">
                <a:latin typeface="Aptos Display" panose="020B0004020202020204" pitchFamily="34" charset="0"/>
              </a:rPr>
              <a:t>Indigenous identity or membership </a:t>
            </a:r>
            <a:r>
              <a:rPr lang="en-US" sz="2000" dirty="0">
                <a:latin typeface="Aptos Display" panose="020B0004020202020204" pitchFamily="34" charset="0"/>
              </a:rPr>
              <a:t>in an Indigenous community is </a:t>
            </a:r>
            <a:r>
              <a:rPr lang="en-US" sz="2000" b="1" dirty="0">
                <a:latin typeface="Aptos Display" panose="020B0004020202020204" pitchFamily="34" charset="0"/>
              </a:rPr>
              <a:t>used as a variable for the purpose of analysis of the research data</a:t>
            </a:r>
            <a:r>
              <a:rPr lang="en-US" sz="2000" dirty="0">
                <a:latin typeface="Aptos Display" panose="020B0004020202020204" pitchFamily="34" charset="0"/>
              </a:rPr>
              <a:t>; and</a:t>
            </a:r>
          </a:p>
          <a:p>
            <a:pPr marL="914400" lvl="1" indent="-514350">
              <a:spcBef>
                <a:spcPts val="0"/>
              </a:spcBef>
              <a:buFont typeface="+mj-lt"/>
              <a:buAutoNum type="alphaLcParenR"/>
            </a:pPr>
            <a:r>
              <a:rPr lang="en-US" sz="2000" dirty="0">
                <a:latin typeface="Aptos Display" panose="020B0004020202020204" pitchFamily="34" charset="0"/>
              </a:rPr>
              <a:t> </a:t>
            </a:r>
            <a:r>
              <a:rPr lang="en-US" sz="2000" b="1" dirty="0">
                <a:latin typeface="Aptos Display" panose="020B0004020202020204" pitchFamily="34" charset="0"/>
              </a:rPr>
              <a:t>interpretation</a:t>
            </a:r>
            <a:r>
              <a:rPr lang="en-US" sz="2000" dirty="0">
                <a:latin typeface="Aptos Display" panose="020B0004020202020204" pitchFamily="34" charset="0"/>
              </a:rPr>
              <a:t> of research </a:t>
            </a:r>
            <a:r>
              <a:rPr lang="en-US" sz="2000" b="1" dirty="0">
                <a:latin typeface="Aptos Display" panose="020B0004020202020204" pitchFamily="34" charset="0"/>
              </a:rPr>
              <a:t>results</a:t>
            </a:r>
            <a:r>
              <a:rPr lang="en-US" sz="2000" dirty="0">
                <a:latin typeface="Aptos Display" panose="020B0004020202020204" pitchFamily="34" charset="0"/>
              </a:rPr>
              <a:t> that will </a:t>
            </a:r>
            <a:r>
              <a:rPr lang="en-US" sz="2000" b="1" dirty="0">
                <a:latin typeface="Aptos Display" panose="020B0004020202020204" pitchFamily="34" charset="0"/>
              </a:rPr>
              <a:t>refer to Indigenous communities, peoples, language, history or culture</a:t>
            </a:r>
            <a:r>
              <a:rPr lang="en-US" sz="2000" dirty="0">
                <a:latin typeface="Aptos Display" panose="020B0004020202020204" pitchFamily="34" charset="0"/>
              </a:rPr>
              <a:t>.</a:t>
            </a:r>
          </a:p>
          <a:p>
            <a:pPr marL="914400" lvl="1" indent="-514350">
              <a:spcBef>
                <a:spcPts val="0"/>
              </a:spcBef>
              <a:buFont typeface="+mj-lt"/>
              <a:buAutoNum type="alphaLcParenR"/>
            </a:pPr>
            <a:endParaRPr lang="en-US" sz="2000" dirty="0">
              <a:latin typeface="Aptos Display" panose="020B00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Aptos" panose="020B0004020202020204" pitchFamily="34" charset="0"/>
              </a:rPr>
              <a:t>TCPS2 may conflict with Indigenous traditions and protocols and so careful consultation will be necessary to ensure Indigenous ways are respected and upheld. </a:t>
            </a:r>
            <a:endParaRPr lang="en-CA" sz="1800" dirty="0">
              <a:latin typeface="Aptos" panose="020B0004020202020204" pitchFamily="34" charset="0"/>
            </a:endParaRPr>
          </a:p>
          <a:p>
            <a:pPr marL="400050" lvl="1" indent="0">
              <a:spcBef>
                <a:spcPts val="0"/>
              </a:spcBef>
              <a:buNone/>
            </a:pPr>
            <a:endParaRPr lang="en-CA" sz="2000" dirty="0">
              <a:latin typeface="Aptos Display" panose="020B00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A14A11-FB33-2FD7-AED7-AA7535DC7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9969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3926" y="2613392"/>
            <a:ext cx="730923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TCPS2 Exempt </a:t>
            </a:r>
            <a:r>
              <a:rPr lang="en-US" sz="5000" b="1" dirty="0">
                <a:solidFill>
                  <a:prstClr val="white"/>
                </a:solidFill>
                <a:latin typeface="Aptos Display" panose="020B0004020202020204" pitchFamily="34" charset="0"/>
                <a:cs typeface="Arial Unicode MS"/>
              </a:rPr>
              <a:t>Activities: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Do I need </a:t>
            </a:r>
            <a:r>
              <a:rPr lang="en-US" sz="5000" b="1" dirty="0">
                <a:solidFill>
                  <a:prstClr val="white"/>
                </a:solidFill>
                <a:latin typeface="Aptos Display" panose="020B0004020202020204" pitchFamily="34" charset="0"/>
                <a:cs typeface="Arial Unicode MS"/>
              </a:rPr>
              <a:t>REB approval?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Display" panose="020B0004020202020204" pitchFamily="34" charset="0"/>
              <a:cs typeface="Arial Unicode M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1DF60AB-F03F-AC61-1A24-659A6A0CF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431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956F68-0340-0E69-19AA-74FCB1016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46871"/>
            <a:ext cx="4040188" cy="960932"/>
          </a:xfrm>
        </p:spPr>
        <p:txBody>
          <a:bodyPr anchor="t">
            <a:normAutofit/>
          </a:bodyPr>
          <a:lstStyle/>
          <a:p>
            <a:pPr algn="ctr"/>
            <a:r>
              <a:rPr lang="en-CA" dirty="0">
                <a:latin typeface="Aptos Display" panose="020B0004020202020204" pitchFamily="34" charset="0"/>
              </a:rPr>
              <a:t>Step 1: Define Research </a:t>
            </a:r>
          </a:p>
          <a:p>
            <a:pPr algn="ctr"/>
            <a:r>
              <a:rPr lang="en-CA" dirty="0">
                <a:latin typeface="Aptos Display" panose="020B0004020202020204" pitchFamily="34" charset="0"/>
              </a:rPr>
              <a:t>Involving Human Participants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56FC71E-A2DF-8804-8A75-0542181B013D}"/>
              </a:ext>
            </a:extLst>
          </p:cNvPr>
          <p:cNvSpPr/>
          <p:nvPr/>
        </p:nvSpPr>
        <p:spPr>
          <a:xfrm>
            <a:off x="817753" y="2581860"/>
            <a:ext cx="3319081" cy="3319081"/>
          </a:xfrm>
          <a:custGeom>
            <a:avLst/>
            <a:gdLst>
              <a:gd name="connsiteX0" fmla="*/ 0 w 3319081"/>
              <a:gd name="connsiteY0" fmla="*/ 1659541 h 3319081"/>
              <a:gd name="connsiteX1" fmla="*/ 1659541 w 3319081"/>
              <a:gd name="connsiteY1" fmla="*/ 0 h 3319081"/>
              <a:gd name="connsiteX2" fmla="*/ 3319082 w 3319081"/>
              <a:gd name="connsiteY2" fmla="*/ 1659541 h 3319081"/>
              <a:gd name="connsiteX3" fmla="*/ 1659541 w 3319081"/>
              <a:gd name="connsiteY3" fmla="*/ 3319082 h 3319081"/>
              <a:gd name="connsiteX4" fmla="*/ 0 w 3319081"/>
              <a:gd name="connsiteY4" fmla="*/ 1659541 h 3319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9081" h="3319081">
                <a:moveTo>
                  <a:pt x="0" y="1659541"/>
                </a:moveTo>
                <a:cubicBezTo>
                  <a:pt x="0" y="743002"/>
                  <a:pt x="743002" y="0"/>
                  <a:pt x="1659541" y="0"/>
                </a:cubicBezTo>
                <a:cubicBezTo>
                  <a:pt x="2576080" y="0"/>
                  <a:pt x="3319082" y="743002"/>
                  <a:pt x="3319082" y="1659541"/>
                </a:cubicBezTo>
                <a:cubicBezTo>
                  <a:pt x="3319082" y="2576080"/>
                  <a:pt x="2576080" y="3319082"/>
                  <a:pt x="1659541" y="3319082"/>
                </a:cubicBezTo>
                <a:cubicBezTo>
                  <a:pt x="743002" y="3319082"/>
                  <a:pt x="0" y="2576080"/>
                  <a:pt x="0" y="1659541"/>
                </a:cubicBezTo>
                <a:close/>
              </a:path>
            </a:pathLst>
          </a:custGeom>
          <a:solidFill>
            <a:srgbClr val="4F268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19311" tIns="519311" rIns="519311" bIns="519311" numCol="1" spcCol="1270" anchor="ctr" anchorCtr="0">
            <a:noAutofit/>
          </a:bodyPr>
          <a:lstStyle/>
          <a:p>
            <a:pPr marL="0" marR="0" lvl="0" indent="0" algn="ctr" defTabSz="8890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" panose="020B0604020202020204" pitchFamily="34" charset="0"/>
              </a:rPr>
              <a:t>Research Involving Human Participants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D979FDF-2F9B-4E9B-1810-4A6C581FE5CF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4645025" y="1546871"/>
            <a:ext cx="4041775" cy="960932"/>
          </a:xfrm>
        </p:spPr>
        <p:txBody>
          <a:bodyPr anchor="t">
            <a:normAutofit/>
          </a:bodyPr>
          <a:lstStyle/>
          <a:p>
            <a:pPr algn="ctr"/>
            <a:r>
              <a:rPr lang="en-CA" dirty="0">
                <a:latin typeface="Aptos Display" panose="020B0004020202020204" pitchFamily="34" charset="0"/>
              </a:rPr>
              <a:t>Step 2: </a:t>
            </a:r>
          </a:p>
          <a:p>
            <a:pPr algn="ctr"/>
            <a:r>
              <a:rPr lang="en-CA" dirty="0">
                <a:latin typeface="Aptos Display" panose="020B0004020202020204" pitchFamily="34" charset="0"/>
              </a:rPr>
              <a:t>Outline Exemptions 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8991A44B-2E5A-0902-0B62-773652409B0A}"/>
              </a:ext>
            </a:extLst>
          </p:cNvPr>
          <p:cNvSpPr/>
          <p:nvPr/>
        </p:nvSpPr>
        <p:spPr>
          <a:xfrm>
            <a:off x="5233810" y="2437872"/>
            <a:ext cx="3319081" cy="3319081"/>
          </a:xfrm>
          <a:custGeom>
            <a:avLst/>
            <a:gdLst>
              <a:gd name="connsiteX0" fmla="*/ 1659540 w 3319081"/>
              <a:gd name="connsiteY0" fmla="*/ 0 h 3319081"/>
              <a:gd name="connsiteX1" fmla="*/ 3096745 w 3319081"/>
              <a:gd name="connsiteY1" fmla="*/ 829770 h 3319081"/>
              <a:gd name="connsiteX2" fmla="*/ 3096745 w 3319081"/>
              <a:gd name="connsiteY2" fmla="*/ 2489311 h 3319081"/>
              <a:gd name="connsiteX3" fmla="*/ 1659541 w 3319081"/>
              <a:gd name="connsiteY3" fmla="*/ 1659541 h 3319081"/>
              <a:gd name="connsiteX4" fmla="*/ 1659540 w 3319081"/>
              <a:gd name="connsiteY4" fmla="*/ 0 h 3319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9081" h="3319081">
                <a:moveTo>
                  <a:pt x="1659540" y="0"/>
                </a:moveTo>
                <a:cubicBezTo>
                  <a:pt x="2252437" y="0"/>
                  <a:pt x="2800296" y="316307"/>
                  <a:pt x="3096745" y="829770"/>
                </a:cubicBezTo>
                <a:cubicBezTo>
                  <a:pt x="3393193" y="1343234"/>
                  <a:pt x="3393193" y="1975847"/>
                  <a:pt x="3096745" y="2489311"/>
                </a:cubicBezTo>
                <a:lnTo>
                  <a:pt x="1659541" y="1659541"/>
                </a:lnTo>
                <a:cubicBezTo>
                  <a:pt x="1659541" y="1106361"/>
                  <a:pt x="1659540" y="553180"/>
                  <a:pt x="1659540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29954" tIns="637850" rIns="413810" bIns="1625671" numCol="1" spcCol="1270" anchor="ctr" anchorCtr="0">
            <a:noAutofit/>
          </a:bodyPr>
          <a:lstStyle/>
          <a:p>
            <a:pPr marL="0" marR="0" lvl="0" indent="0" algn="ctr" defTabSz="8890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" panose="020B0604020202020204" pitchFamily="34" charset="0"/>
              </a:rPr>
              <a:t>Exempt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9B366596-DBAC-6905-E18A-34646309C8A4}"/>
              </a:ext>
            </a:extLst>
          </p:cNvPr>
          <p:cNvSpPr/>
          <p:nvPr/>
        </p:nvSpPr>
        <p:spPr>
          <a:xfrm>
            <a:off x="4920826" y="2631251"/>
            <a:ext cx="3319081" cy="3319081"/>
          </a:xfrm>
          <a:custGeom>
            <a:avLst/>
            <a:gdLst>
              <a:gd name="connsiteX0" fmla="*/ 3096745 w 3319081"/>
              <a:gd name="connsiteY0" fmla="*/ 2489311 h 3319081"/>
              <a:gd name="connsiteX1" fmla="*/ 1659540 w 3319081"/>
              <a:gd name="connsiteY1" fmla="*/ 3319082 h 3319081"/>
              <a:gd name="connsiteX2" fmla="*/ 222335 w 3319081"/>
              <a:gd name="connsiteY2" fmla="*/ 2489312 h 3319081"/>
              <a:gd name="connsiteX3" fmla="*/ 1659541 w 3319081"/>
              <a:gd name="connsiteY3" fmla="*/ 1659541 h 3319081"/>
              <a:gd name="connsiteX4" fmla="*/ 3096745 w 3319081"/>
              <a:gd name="connsiteY4" fmla="*/ 2489311 h 3319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9081" h="3319081">
                <a:moveTo>
                  <a:pt x="3096745" y="2489311"/>
                </a:moveTo>
                <a:cubicBezTo>
                  <a:pt x="2800297" y="3002775"/>
                  <a:pt x="2252437" y="3319082"/>
                  <a:pt x="1659540" y="3319082"/>
                </a:cubicBezTo>
                <a:cubicBezTo>
                  <a:pt x="1066643" y="3319082"/>
                  <a:pt x="518784" y="3002775"/>
                  <a:pt x="222335" y="2489312"/>
                </a:cubicBezTo>
                <a:lnTo>
                  <a:pt x="1659541" y="1659541"/>
                </a:lnTo>
                <a:lnTo>
                  <a:pt x="3096745" y="2489311"/>
                </a:lnTo>
                <a:close/>
              </a:path>
            </a:pathLst>
          </a:custGeom>
          <a:solidFill>
            <a:srgbClr val="4F2683"/>
          </a:solidFill>
          <a:ln>
            <a:solidFill>
              <a:srgbClr val="4F2683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34196" tIns="2119582" rIns="934196" bIns="222965" numCol="1" spcCol="1270" anchor="ctr" anchorCtr="0">
            <a:noAutofit/>
          </a:bodyPr>
          <a:lstStyle/>
          <a:p>
            <a:pPr marL="0" marR="0" lvl="0" indent="0" algn="ctr" defTabSz="8890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8400E306-D7CD-E576-64A4-B4A21B83A7FE}"/>
              </a:ext>
            </a:extLst>
          </p:cNvPr>
          <p:cNvSpPr/>
          <p:nvPr/>
        </p:nvSpPr>
        <p:spPr>
          <a:xfrm>
            <a:off x="4920826" y="2631251"/>
            <a:ext cx="3319081" cy="3319081"/>
          </a:xfrm>
          <a:custGeom>
            <a:avLst/>
            <a:gdLst>
              <a:gd name="connsiteX0" fmla="*/ 222336 w 3319081"/>
              <a:gd name="connsiteY0" fmla="*/ 2489311 h 3319081"/>
              <a:gd name="connsiteX1" fmla="*/ 222336 w 3319081"/>
              <a:gd name="connsiteY1" fmla="*/ 829770 h 3319081"/>
              <a:gd name="connsiteX2" fmla="*/ 1659541 w 3319081"/>
              <a:gd name="connsiteY2" fmla="*/ 0 h 3319081"/>
              <a:gd name="connsiteX3" fmla="*/ 1659541 w 3319081"/>
              <a:gd name="connsiteY3" fmla="*/ 1659541 h 3319081"/>
              <a:gd name="connsiteX4" fmla="*/ 222336 w 3319081"/>
              <a:gd name="connsiteY4" fmla="*/ 2489311 h 3319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9081" h="3319081">
                <a:moveTo>
                  <a:pt x="222336" y="2489311"/>
                </a:moveTo>
                <a:cubicBezTo>
                  <a:pt x="-74112" y="1975847"/>
                  <a:pt x="-74112" y="1343234"/>
                  <a:pt x="222336" y="829770"/>
                </a:cubicBezTo>
                <a:cubicBezTo>
                  <a:pt x="518784" y="316306"/>
                  <a:pt x="1066644" y="0"/>
                  <a:pt x="1659541" y="0"/>
                </a:cubicBezTo>
                <a:lnTo>
                  <a:pt x="1659541" y="1659541"/>
                </a:lnTo>
                <a:lnTo>
                  <a:pt x="222336" y="2489311"/>
                </a:lnTo>
                <a:close/>
              </a:path>
            </a:pathLst>
          </a:custGeom>
          <a:solidFill>
            <a:srgbClr val="4F2683"/>
          </a:solidFill>
          <a:ln>
            <a:solidFill>
              <a:srgbClr val="4F2683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16" tIns="677362" rIns="1862748" bIns="1586159" numCol="1" spcCol="1270" anchor="ctr" anchorCtr="0">
            <a:noAutofit/>
          </a:bodyPr>
          <a:lstStyle/>
          <a:p>
            <a:pPr marL="0" marR="0" lvl="0" indent="0" algn="ctr" defTabSz="8890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" panose="020B0604020202020204" pitchFamily="34" charset="0"/>
              </a:rPr>
              <a:t>Non-Exempt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11574F2-81BC-044F-AD36-414310CA2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6F8058-3785-FA4E-971F-CD598328817B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Display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8C0D001-74AA-F9BA-AF5B-A670E04F9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CA" sz="32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TCSP2’s Two-Step Approach to Defining what activities require REB oversight</a:t>
            </a:r>
          </a:p>
        </p:txBody>
      </p:sp>
    </p:spTree>
    <p:extLst>
      <p:ext uri="{BB962C8B-B14F-4D97-AF65-F5344CB8AC3E}">
        <p14:creationId xmlns:p14="http://schemas.microsoft.com/office/powerpoint/2010/main" val="1912664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" y="701040"/>
            <a:ext cx="774192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b="1" u="sng" dirty="0">
                <a:solidFill>
                  <a:srgbClr val="4F2683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Overview</a:t>
            </a:r>
            <a:endParaRPr lang="en-CA" sz="3600" u="sng" dirty="0">
              <a:latin typeface="Aptos Display" panose="020B0004020202020204" pitchFamily="34" charset="0"/>
              <a:cs typeface="Arial" panose="020B0604020202020204" pitchFamily="34" charset="0"/>
            </a:endParaRPr>
          </a:p>
          <a:p>
            <a:pPr algn="ctr"/>
            <a:endParaRPr lang="en-CA" sz="2800" dirty="0">
              <a:latin typeface="Aptos Display" panose="020B0004020202020204" pitchFamily="34" charset="0"/>
              <a:cs typeface="Arial" panose="020B0604020202020204" pitchFamily="34" charset="0"/>
            </a:endParaRPr>
          </a:p>
          <a:p>
            <a:pPr marL="685800" indent="-685800">
              <a:spcAft>
                <a:spcPts val="600"/>
              </a:spcAft>
              <a:buSzPct val="100000"/>
              <a:buFont typeface="+mj-lt"/>
              <a:buAutoNum type="arabicParenR"/>
            </a:pPr>
            <a:r>
              <a:rPr lang="en-US" sz="2400" b="1" dirty="0">
                <a:latin typeface="Aptos Display" panose="020B0004020202020204" pitchFamily="34" charset="0"/>
                <a:cs typeface="Arial" panose="020B0604020202020204" pitchFamily="34" charset="0"/>
              </a:rPr>
              <a:t>Why are there research ethics requirements? </a:t>
            </a:r>
            <a:endParaRPr lang="en-US" sz="2400" dirty="0">
              <a:latin typeface="Aptos Display" panose="020B0004020202020204" pitchFamily="34" charset="0"/>
              <a:cs typeface="Arial" panose="020B0604020202020204" pitchFamily="34" charset="0"/>
            </a:endParaRPr>
          </a:p>
          <a:p>
            <a:pPr marL="685800" indent="-685800">
              <a:spcAft>
                <a:spcPts val="600"/>
              </a:spcAft>
              <a:buSzPct val="100000"/>
              <a:buFont typeface="+mj-lt"/>
              <a:buAutoNum type="arabicParenR"/>
            </a:pPr>
            <a:r>
              <a:rPr lang="en-US" sz="2400" b="1" dirty="0">
                <a:latin typeface="Aptos Display" panose="020B0004020202020204" pitchFamily="34" charset="0"/>
                <a:cs typeface="Arial" panose="020B0604020202020204" pitchFamily="34" charset="0"/>
              </a:rPr>
              <a:t>Research Ethics in Canada: TCPS2-2022</a:t>
            </a:r>
            <a:endParaRPr lang="en-US" sz="2400" dirty="0">
              <a:latin typeface="Aptos Display" panose="020B0004020202020204" pitchFamily="34" charset="0"/>
              <a:cs typeface="Arial" panose="020B0604020202020204" pitchFamily="34" charset="0"/>
            </a:endParaRPr>
          </a:p>
          <a:p>
            <a:pPr marL="685800" indent="-685800">
              <a:spcAft>
                <a:spcPts val="600"/>
              </a:spcAft>
              <a:buSzPct val="100000"/>
              <a:buFont typeface="+mj-lt"/>
              <a:buAutoNum type="arabicParenR"/>
            </a:pPr>
            <a:r>
              <a:rPr lang="en-US" sz="2400" b="1" dirty="0">
                <a:latin typeface="Aptos Display" panose="020B0004020202020204" pitchFamily="34" charset="0"/>
                <a:cs typeface="Arial" panose="020B0604020202020204" pitchFamily="34" charset="0"/>
              </a:rPr>
              <a:t>Do I need to submit? Exempt and Non-Exempt Activities Under TCSP2</a:t>
            </a:r>
          </a:p>
          <a:p>
            <a:pPr marL="685800" indent="-685800">
              <a:spcAft>
                <a:spcPts val="600"/>
              </a:spcAft>
              <a:buSzPct val="100000"/>
              <a:buFont typeface="+mj-lt"/>
              <a:buAutoNum type="arabicParenR"/>
            </a:pPr>
            <a:r>
              <a:rPr lang="en-US" sz="2400" b="1" dirty="0">
                <a:latin typeface="Aptos Display" panose="020B0004020202020204" pitchFamily="34" charset="0"/>
                <a:cs typeface="Arial" panose="020B0604020202020204" pitchFamily="34" charset="0"/>
              </a:rPr>
              <a:t>TCPS2 in Action: Western’s REBs</a:t>
            </a:r>
          </a:p>
          <a:p>
            <a:pPr marL="685800" indent="-685800">
              <a:spcAft>
                <a:spcPts val="600"/>
              </a:spcAft>
              <a:buSzPct val="100000"/>
              <a:buFont typeface="+mj-lt"/>
              <a:buAutoNum type="arabicParenR"/>
            </a:pPr>
            <a:r>
              <a:rPr lang="en-US" sz="2400" b="1" dirty="0">
                <a:latin typeface="Aptos Display" panose="020B0004020202020204" pitchFamily="34" charset="0"/>
                <a:cs typeface="Arial" panose="020B0604020202020204" pitchFamily="34" charset="0"/>
              </a:rPr>
              <a:t>Submitting to the REB: Application Forms in WREM</a:t>
            </a:r>
          </a:p>
          <a:p>
            <a:pPr marL="685800" indent="-685800">
              <a:spcAft>
                <a:spcPts val="600"/>
              </a:spcAft>
              <a:buSzPct val="100000"/>
              <a:buFont typeface="+mj-lt"/>
              <a:buAutoNum type="arabicParenR"/>
            </a:pPr>
            <a:r>
              <a:rPr lang="en-US" sz="2400" b="1" dirty="0">
                <a:latin typeface="Aptos Display" panose="020B0004020202020204" pitchFamily="34" charset="0"/>
                <a:cs typeface="Arial" panose="020B0604020202020204" pitchFamily="34" charset="0"/>
              </a:rPr>
              <a:t>TCPS2 in Action: Office of Human Research Ethics (OHRE): Supporting REBs and Applicants</a:t>
            </a:r>
          </a:p>
          <a:p>
            <a:pPr marL="685800" indent="-685800">
              <a:spcAft>
                <a:spcPts val="600"/>
              </a:spcAft>
              <a:buSzPct val="100000"/>
              <a:buFont typeface="+mj-lt"/>
              <a:buAutoNum type="arabicParenR"/>
            </a:pPr>
            <a:r>
              <a:rPr lang="en-US" sz="2400" b="1" dirty="0">
                <a:latin typeface="Aptos Display" panose="020B0004020202020204" pitchFamily="34" charset="0"/>
                <a:cs typeface="Arial" panose="020B0604020202020204" pitchFamily="34" charset="0"/>
              </a:rPr>
              <a:t>Questions</a:t>
            </a:r>
            <a:endParaRPr lang="en-US" sz="2800" dirty="0">
              <a:latin typeface="Aptos Display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2B8EB47-1F06-7CB7-CA1C-54B6FF31C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755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2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What counts as “research” </a:t>
            </a:r>
            <a:br>
              <a:rPr lang="en-CA" sz="32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</a:br>
            <a:r>
              <a:rPr lang="en-CA" sz="32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for the purposes of Research Ethics?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A147CA-FBAA-49EB-B11C-2A2722E3D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09" y="1345474"/>
            <a:ext cx="8601891" cy="4715692"/>
          </a:xfrm>
        </p:spPr>
        <p:txBody>
          <a:bodyPr>
            <a:normAutofit fontScale="85000" lnSpcReduction="20000"/>
          </a:bodyPr>
          <a:lstStyle/>
          <a:p>
            <a:pPr marL="457200" indent="0">
              <a:buNone/>
            </a:pPr>
            <a:endParaRPr lang="en-US" sz="2800" dirty="0">
              <a:effectLst/>
              <a:latin typeface="Aptos Display" panose="020B0004020202020204" pitchFamily="34" charset="0"/>
              <a:ea typeface="Calibri" panose="020F0502020204030204" pitchFamily="34" charset="0"/>
            </a:endParaRPr>
          </a:p>
          <a:p>
            <a:pPr marL="457200" indent="0">
              <a:buNone/>
            </a:pPr>
            <a:r>
              <a:rPr lang="en-US" sz="3400" b="1" u="sng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Research</a:t>
            </a:r>
            <a:r>
              <a:rPr lang="en-US" sz="34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</a:p>
          <a:p>
            <a:pPr marL="457200" indent="0">
              <a:buNone/>
            </a:pPr>
            <a:r>
              <a:rPr lang="en-US" sz="34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 undertaking </a:t>
            </a:r>
          </a:p>
          <a:p>
            <a:pPr marL="457200" indent="0">
              <a:buNone/>
            </a:pPr>
            <a:r>
              <a:rPr lang="en-US" sz="34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intended to </a:t>
            </a:r>
            <a:r>
              <a:rPr lang="en-US" sz="3400" b="1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extend knowledge</a:t>
            </a:r>
            <a:r>
              <a:rPr lang="en-US" sz="34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457200" indent="0">
              <a:buNone/>
            </a:pPr>
            <a:r>
              <a:rPr lang="en-US" sz="34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through a </a:t>
            </a:r>
          </a:p>
          <a:p>
            <a:pPr marL="457200" indent="0">
              <a:buNone/>
            </a:pPr>
            <a:r>
              <a:rPr lang="en-US" sz="3400" b="1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disciplined inquiry or systematic investigation</a:t>
            </a:r>
          </a:p>
          <a:p>
            <a:pPr marL="457200" indent="0">
              <a:buNone/>
            </a:pPr>
            <a:r>
              <a:rPr lang="en-US" sz="3400" b="1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</a:t>
            </a:r>
          </a:p>
          <a:p>
            <a:pPr marL="457200" indent="0">
              <a:buNone/>
            </a:pPr>
            <a:r>
              <a:rPr lang="en-US" sz="34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the expectation that the method, results, and conclusions </a:t>
            </a:r>
            <a:r>
              <a:rPr lang="en-US" sz="3400" b="1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will be able to withstand the scrutiny of the relevant research community.”</a:t>
            </a:r>
          </a:p>
          <a:p>
            <a:pPr marL="457200" indent="0">
              <a:buNone/>
            </a:pPr>
            <a:endParaRPr lang="en-US" sz="2000" dirty="0">
              <a:effectLst/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0">
              <a:buNone/>
            </a:pPr>
            <a:r>
              <a:rPr lang="en-US" sz="20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(TCPS2-2022, Glossary “Research”, and Chapter 1A)</a:t>
            </a:r>
            <a:endParaRPr lang="en-CA" sz="2000" dirty="0">
              <a:effectLst/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149ED3-22F9-3840-68BE-2AB540923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>
                <a:latin typeface="Aptos Display" panose="020B0004020202020204" pitchFamily="34" charset="0"/>
              </a:rPr>
              <a:pPr/>
              <a:t>20</a:t>
            </a:fld>
            <a:endParaRPr lang="en-US" dirty="0"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8191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2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What counts as “human participant” </a:t>
            </a:r>
            <a:br>
              <a:rPr lang="en-CA" sz="32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</a:br>
            <a:r>
              <a:rPr lang="en-CA" sz="32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for the purposes of Research Ethics?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A147CA-FBAA-49EB-B11C-2A2722E3D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09" y="1345474"/>
            <a:ext cx="8601891" cy="4715692"/>
          </a:xfrm>
        </p:spPr>
        <p:txBody>
          <a:bodyPr>
            <a:normAutofit/>
          </a:bodyPr>
          <a:lstStyle/>
          <a:p>
            <a:pPr marL="457200" indent="0">
              <a:buNone/>
            </a:pPr>
            <a:endParaRPr lang="en-US" sz="2800" dirty="0">
              <a:effectLst/>
              <a:latin typeface="Aptos Display" panose="020B0004020202020204" pitchFamily="34" charset="0"/>
              <a:ea typeface="Calibri" panose="020F0502020204030204" pitchFamily="34" charset="0"/>
            </a:endParaRPr>
          </a:p>
          <a:p>
            <a:pPr marL="457200" indent="0">
              <a:buNone/>
            </a:pPr>
            <a:r>
              <a:rPr lang="en-US" sz="2800" b="1" u="sng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Human p</a:t>
            </a:r>
            <a:r>
              <a:rPr lang="en-US" sz="2800" b="1" u="sng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articipant</a:t>
            </a:r>
            <a:r>
              <a:rPr lang="en-US" sz="28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=</a:t>
            </a:r>
            <a:r>
              <a:rPr lang="en-US" sz="2800" b="1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0">
              <a:buNone/>
            </a:pPr>
            <a:r>
              <a:rPr lang="en-US" sz="2800" b="1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 individual </a:t>
            </a:r>
          </a:p>
          <a:p>
            <a:pPr marL="457200" indent="0">
              <a:buNone/>
            </a:pPr>
            <a:r>
              <a:rPr lang="en-US" sz="2800" b="1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whose data, biological materials, or responses</a:t>
            </a:r>
            <a:r>
              <a:rPr lang="en-US" sz="28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457200" indent="0">
              <a:buNone/>
            </a:pPr>
            <a:r>
              <a:rPr lang="en-US" sz="28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interventions, stimuli, or questions </a:t>
            </a:r>
          </a:p>
          <a:p>
            <a:pPr marL="457200" indent="0">
              <a:buNone/>
            </a:pPr>
            <a:r>
              <a:rPr lang="en-US" sz="28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by a researcher </a:t>
            </a:r>
          </a:p>
          <a:p>
            <a:pPr marL="457200" indent="0">
              <a:buNone/>
            </a:pPr>
            <a:r>
              <a:rPr lang="en-US" sz="28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 </a:t>
            </a:r>
            <a:r>
              <a:rPr lang="en-US" sz="2800" b="1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relevant to answering the research question</a:t>
            </a:r>
            <a:r>
              <a:rPr lang="en-US" sz="28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(s) </a:t>
            </a:r>
          </a:p>
          <a:p>
            <a:pPr marL="457200" indent="0">
              <a:buNone/>
            </a:pPr>
            <a:endParaRPr lang="en-US" sz="28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0">
              <a:buNone/>
            </a:pPr>
            <a:r>
              <a:rPr lang="en-US" sz="28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(TCPS2, Article 2.1)</a:t>
            </a:r>
            <a:endParaRPr lang="en-CA" sz="1800" dirty="0">
              <a:effectLst/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indent="-285750">
              <a:buFont typeface="Wingdings" panose="05000000000000000000" pitchFamily="2" charset="2"/>
              <a:buChar char="Ø"/>
            </a:pPr>
            <a:endParaRPr lang="en-CA" sz="1800" dirty="0">
              <a:latin typeface="Aptos Display" panose="020B0004020202020204" pitchFamily="34" charset="0"/>
              <a:ea typeface="Calibri" panose="020F0502020204030204" pitchFamily="34" charset="0"/>
            </a:endParaRPr>
          </a:p>
          <a:p>
            <a:pPr marL="457200" indent="0">
              <a:buNone/>
            </a:pPr>
            <a:endParaRPr lang="en-CA" sz="1800" dirty="0">
              <a:effectLst/>
              <a:latin typeface="Aptos Display" panose="020B0004020202020204" pitchFamily="34" charset="0"/>
              <a:ea typeface="Calibri" panose="020F0502020204030204" pitchFamily="34" charset="0"/>
            </a:endParaRPr>
          </a:p>
          <a:p>
            <a:endParaRPr lang="en-CA" dirty="0">
              <a:latin typeface="Aptos Display" panose="020B00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A78BFB-E45E-C088-4079-8E5920400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>
                <a:latin typeface="Aptos Display" panose="020B0004020202020204" pitchFamily="34" charset="0"/>
              </a:rPr>
              <a:pPr/>
              <a:t>21</a:t>
            </a:fld>
            <a:endParaRPr lang="en-US" dirty="0"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4383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2800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TCPS2-2022, Article 2.2</a:t>
            </a:r>
            <a:br>
              <a:rPr lang="en-CA" sz="28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</a:br>
            <a:r>
              <a:rPr lang="en-CA" sz="28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Publicly Available Information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A147CA-FBAA-49EB-B11C-2A2722E3D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09" y="1345474"/>
            <a:ext cx="8601891" cy="4715692"/>
          </a:xfrm>
        </p:spPr>
        <p:txBody>
          <a:bodyPr>
            <a:normAutofit/>
          </a:bodyPr>
          <a:lstStyle/>
          <a:p>
            <a:pPr marL="457200" indent="0">
              <a:buNone/>
            </a:pPr>
            <a:endParaRPr lang="en-US" sz="2800" dirty="0">
              <a:effectLst/>
              <a:latin typeface="Aptos Display" panose="020B0004020202020204" pitchFamily="34" charset="0"/>
              <a:ea typeface="Calibri" panose="020F0502020204030204" pitchFamily="34" charset="0"/>
            </a:endParaRPr>
          </a:p>
          <a:p>
            <a:pPr marL="457200" indent="0">
              <a:buNone/>
            </a:pPr>
            <a:r>
              <a:rPr lang="en-US" sz="24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“Research does not require REB review when it relies </a:t>
            </a:r>
            <a:r>
              <a:rPr lang="en-US" sz="24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exclusively</a:t>
            </a:r>
            <a:r>
              <a:rPr lang="en-US" sz="24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 information that is:</a:t>
            </a:r>
          </a:p>
          <a:p>
            <a:pPr marL="457200" indent="0">
              <a:buNone/>
            </a:pPr>
            <a:endParaRPr lang="en-US" sz="24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371600" lvl="1" indent="-514350">
              <a:buFont typeface="+mj-lt"/>
              <a:buAutoNum type="alphaLcPeriod"/>
            </a:pPr>
            <a:r>
              <a:rPr lang="en-US" sz="24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publicly available </a:t>
            </a:r>
            <a:r>
              <a:rPr lang="en-US" sz="24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through a </a:t>
            </a:r>
            <a:r>
              <a:rPr lang="en-US" sz="24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mechanism</a:t>
            </a:r>
            <a:r>
              <a:rPr lang="en-US" sz="24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set out by </a:t>
            </a:r>
            <a:r>
              <a:rPr lang="en-US" sz="24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legislation</a:t>
            </a:r>
            <a:r>
              <a:rPr lang="en-US" sz="24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 </a:t>
            </a:r>
            <a:r>
              <a:rPr lang="en-US" sz="24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regulation</a:t>
            </a:r>
            <a:r>
              <a:rPr lang="en-US" sz="24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that is </a:t>
            </a:r>
            <a:r>
              <a:rPr lang="en-US" sz="24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protected by law</a:t>
            </a:r>
            <a:r>
              <a:rPr lang="en-US" sz="24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or</a:t>
            </a:r>
          </a:p>
          <a:p>
            <a:pPr marL="1371600" lvl="1" indent="-514350">
              <a:buFont typeface="+mj-lt"/>
              <a:buAutoNum type="alphaLcPeriod"/>
            </a:pPr>
            <a:endParaRPr lang="en-US" sz="24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371600" lvl="1" indent="-514350">
              <a:buFont typeface="+mj-lt"/>
              <a:buAutoNum type="alphaLcPeriod"/>
            </a:pPr>
            <a:r>
              <a:rPr lang="en-US" sz="24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the </a:t>
            </a:r>
            <a:r>
              <a:rPr lang="en-US" sz="24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public domain </a:t>
            </a:r>
            <a:r>
              <a:rPr lang="en-US" sz="24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the individuals to whom the information refers have </a:t>
            </a:r>
            <a:r>
              <a:rPr lang="en-US" sz="2400" b="1" dirty="0">
                <a:highlight>
                  <a:srgbClr val="FFFF00"/>
                </a:highlight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reasonable expectation of privacy</a:t>
            </a:r>
            <a:r>
              <a:rPr lang="en-US" sz="2400" dirty="0">
                <a:highlight>
                  <a:srgbClr val="FFFF00"/>
                </a:highlight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.”</a:t>
            </a:r>
            <a:endParaRPr lang="en-CA" sz="2400" dirty="0">
              <a:highlight>
                <a:srgbClr val="FFFF00"/>
              </a:highlight>
              <a:latin typeface="Aptos Display" panose="020B00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E12F83-C907-0515-ED4E-C6346EBB0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>
                <a:latin typeface="Aptos Display" panose="020B0004020202020204" pitchFamily="34" charset="0"/>
              </a:rPr>
              <a:pPr/>
              <a:t>22</a:t>
            </a:fld>
            <a:endParaRPr lang="en-US" dirty="0"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4169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TCPS2-2022, Article 2.3</a:t>
            </a:r>
            <a:br>
              <a:rPr lang="en-US" sz="28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Naturalistic Observational Research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A147CA-FBAA-49EB-B11C-2A2722E3D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09" y="1345474"/>
            <a:ext cx="8601891" cy="4715692"/>
          </a:xfrm>
        </p:spPr>
        <p:txBody>
          <a:bodyPr>
            <a:normAutofit/>
          </a:bodyPr>
          <a:lstStyle/>
          <a:p>
            <a:pPr marL="457200" indent="0">
              <a:buNone/>
            </a:pPr>
            <a:endParaRPr lang="en-US" sz="2800" dirty="0">
              <a:effectLst/>
              <a:latin typeface="Aptos Display" panose="020B0004020202020204" pitchFamily="34" charset="0"/>
              <a:ea typeface="Calibri" panose="020F0502020204030204" pitchFamily="34" charset="0"/>
            </a:endParaRPr>
          </a:p>
          <a:p>
            <a:pPr marL="457200" indent="0">
              <a:buNone/>
            </a:pPr>
            <a:r>
              <a:rPr lang="en-US" sz="20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“REB review is not required for research involving the </a:t>
            </a:r>
            <a:r>
              <a:rPr lang="en-US" sz="20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observation</a:t>
            </a:r>
            <a:r>
              <a:rPr lang="en-US" sz="20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people in </a:t>
            </a:r>
            <a:r>
              <a:rPr lang="en-US" sz="20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public places </a:t>
            </a:r>
            <a:r>
              <a:rPr lang="en-US" sz="20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where:</a:t>
            </a:r>
          </a:p>
          <a:p>
            <a:pPr marL="457200" indent="0">
              <a:buNone/>
            </a:pPr>
            <a:endParaRPr lang="en-US" sz="20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371600" lvl="1" indent="-514350">
              <a:buFont typeface="+mj-lt"/>
              <a:buAutoNum type="alphaLcPeriod"/>
            </a:pPr>
            <a:r>
              <a:rPr lang="en-US" sz="20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does </a:t>
            </a:r>
            <a:r>
              <a:rPr lang="en-US" sz="2000" b="1" u="sng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</a:t>
            </a:r>
            <a:r>
              <a:rPr lang="en-US" sz="20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involve any </a:t>
            </a:r>
            <a:r>
              <a:rPr lang="en-US" sz="20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intervention</a:t>
            </a:r>
            <a:r>
              <a:rPr lang="en-US" sz="20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staged by the researcher, or </a:t>
            </a:r>
            <a:r>
              <a:rPr lang="en-US" sz="20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direct interaction </a:t>
            </a:r>
            <a:r>
              <a:rPr lang="en-US" sz="20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the individuals or groups;</a:t>
            </a:r>
          </a:p>
          <a:p>
            <a:pPr marL="1371600" lvl="1" indent="-514350">
              <a:buFont typeface="+mj-lt"/>
              <a:buAutoNum type="alphaLcPeriod"/>
            </a:pPr>
            <a:endParaRPr lang="en-US" sz="20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371600" lvl="1" indent="-514350">
              <a:buFont typeface="+mj-lt"/>
              <a:buAutoNum type="alphaLcPeriod"/>
            </a:pPr>
            <a:r>
              <a:rPr lang="en-US" sz="20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individuals or groups targeted for observation have </a:t>
            </a:r>
            <a:r>
              <a:rPr lang="en-US" sz="2000" b="1" dirty="0">
                <a:highlight>
                  <a:srgbClr val="FFFF00"/>
                </a:highlight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reasonable expectation of privacy</a:t>
            </a:r>
            <a:r>
              <a:rPr lang="en-US" sz="20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AND</a:t>
            </a:r>
          </a:p>
          <a:p>
            <a:pPr marL="1371600" lvl="1" indent="-514350">
              <a:buFont typeface="+mj-lt"/>
              <a:buAutoNum type="alphaLcPeriod"/>
            </a:pPr>
            <a:endParaRPr lang="en-US" sz="20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371600" lvl="1" indent="-514350">
              <a:buFont typeface="+mj-lt"/>
              <a:buAutoNum type="alphaLcPeriod"/>
            </a:pPr>
            <a:r>
              <a:rPr lang="en-US" sz="20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any dissemination of research results </a:t>
            </a:r>
            <a:r>
              <a:rPr lang="en-US" sz="20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does not allow identification of specific individuals</a:t>
            </a:r>
            <a:r>
              <a:rPr lang="en-US" sz="20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n-CA" sz="20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  <a:endParaRPr lang="en-CA" sz="2000" dirty="0">
              <a:effectLst/>
              <a:latin typeface="Aptos Display" panose="020B00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2FEE0A-351A-2FA9-3008-300BFC31B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>
                <a:latin typeface="Aptos Display" panose="020B0004020202020204" pitchFamily="34" charset="0"/>
              </a:rPr>
              <a:pPr/>
              <a:t>23</a:t>
            </a:fld>
            <a:endParaRPr lang="en-US" dirty="0"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4764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2800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TCPS2-2022, Article 2.4</a:t>
            </a:r>
            <a:br>
              <a:rPr lang="en-CA" sz="28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Secondary use of anonymous information </a:t>
            </a:r>
            <a:endParaRPr lang="en-CA" sz="2800" b="1" dirty="0">
              <a:solidFill>
                <a:srgbClr val="3C1B71"/>
              </a:solidFill>
              <a:latin typeface="Aptos Display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A147CA-FBAA-49EB-B11C-2A2722E3D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09" y="1345474"/>
            <a:ext cx="8601891" cy="4715692"/>
          </a:xfrm>
        </p:spPr>
        <p:txBody>
          <a:bodyPr>
            <a:normAutofit/>
          </a:bodyPr>
          <a:lstStyle/>
          <a:p>
            <a:pPr marL="457200" indent="0">
              <a:buNone/>
            </a:pPr>
            <a:endParaRPr lang="en-US" sz="2800" dirty="0">
              <a:effectLst/>
              <a:latin typeface="Aptos Display" panose="020B0004020202020204" pitchFamily="34" charset="0"/>
              <a:ea typeface="Calibri" panose="020F0502020204030204" pitchFamily="34" charset="0"/>
            </a:endParaRPr>
          </a:p>
          <a:p>
            <a:pPr marL="457200" indent="0">
              <a:buNone/>
            </a:pPr>
            <a:r>
              <a:rPr lang="en-US" sz="20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“REB review is not required for research that relies </a:t>
            </a:r>
            <a:r>
              <a:rPr lang="en-US" sz="20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exclusively</a:t>
            </a:r>
            <a:r>
              <a:rPr lang="en-US" sz="20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 </a:t>
            </a:r>
            <a:r>
              <a:rPr lang="en-US" sz="20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secondary use </a:t>
            </a:r>
            <a:r>
              <a:rPr lang="en-US" sz="20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</a:t>
            </a:r>
            <a:r>
              <a:rPr lang="en-US" sz="2000" b="1" dirty="0">
                <a:highlight>
                  <a:srgbClr val="FFFF00"/>
                </a:highlight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anonymous</a:t>
            </a:r>
            <a:r>
              <a:rPr lang="en-US" sz="20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information, or </a:t>
            </a:r>
            <a:r>
              <a:rPr lang="en-US" sz="2000" b="1" dirty="0">
                <a:highlight>
                  <a:srgbClr val="FFFF00"/>
                </a:highlight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anonymous</a:t>
            </a:r>
            <a:r>
              <a:rPr lang="en-US" sz="20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human biological materials, </a:t>
            </a:r>
            <a:r>
              <a:rPr lang="en-US" sz="20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 long as </a:t>
            </a:r>
            <a:r>
              <a:rPr lang="en-US" sz="20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process of data linkage or recording or dissemination of results </a:t>
            </a:r>
            <a:r>
              <a:rPr lang="en-US" sz="20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does not generate identifiable information</a:t>
            </a:r>
            <a:r>
              <a:rPr lang="en-US" sz="20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…</a:t>
            </a:r>
          </a:p>
          <a:p>
            <a:pPr marL="457200" indent="0">
              <a:buNone/>
            </a:pPr>
            <a:endParaRPr lang="en-US" sz="2000" dirty="0">
              <a:effectLst/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0">
              <a:buNone/>
            </a:pPr>
            <a:r>
              <a:rPr lang="en-US" sz="2000" b="1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Secondary use </a:t>
            </a:r>
            <a:r>
              <a:rPr lang="en-US" sz="20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refers to the use in research of information or human biological materials </a:t>
            </a:r>
            <a:r>
              <a:rPr lang="en-US" sz="2000" b="1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originally collected for a purpose other than the current research purpose</a:t>
            </a:r>
            <a:r>
              <a:rPr lang="en-US" sz="20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0">
              <a:buNone/>
            </a:pPr>
            <a:endParaRPr lang="en-US" sz="2000" dirty="0">
              <a:effectLst/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0">
              <a:buNone/>
            </a:pPr>
            <a:r>
              <a:rPr lang="en-US" sz="20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Anonymous information and human biological materials are </a:t>
            </a:r>
            <a:r>
              <a:rPr lang="en-US" sz="2000" b="1" dirty="0">
                <a:effectLst/>
                <a:highlight>
                  <a:srgbClr val="FFFF00"/>
                </a:highlight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distinct from </a:t>
            </a:r>
            <a:r>
              <a:rPr lang="en-US" sz="20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those that have been </a:t>
            </a:r>
            <a:r>
              <a:rPr lang="en-US" sz="2000" b="1" dirty="0">
                <a:effectLst/>
                <a:highlight>
                  <a:srgbClr val="FFFF00"/>
                </a:highlight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coded</a:t>
            </a:r>
            <a:r>
              <a:rPr lang="en-US" sz="20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and also from those that have been </a:t>
            </a:r>
            <a:r>
              <a:rPr lang="en-US" sz="2000" b="1" dirty="0">
                <a:effectLst/>
                <a:highlight>
                  <a:srgbClr val="FFFF00"/>
                </a:highlight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anonymized</a:t>
            </a:r>
            <a:r>
              <a:rPr lang="en-US" sz="20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(Section A of Chapters 5 and 12).”</a:t>
            </a:r>
            <a:endParaRPr lang="en-CA" sz="2000" dirty="0">
              <a:effectLst/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indent="-285750">
              <a:buFont typeface="Wingdings" panose="05000000000000000000" pitchFamily="2" charset="2"/>
              <a:buChar char="Ø"/>
            </a:pPr>
            <a:endParaRPr lang="en-CA" sz="1800" dirty="0">
              <a:latin typeface="Aptos Display" panose="020B0004020202020204" pitchFamily="34" charset="0"/>
              <a:ea typeface="Calibri" panose="020F0502020204030204" pitchFamily="34" charset="0"/>
            </a:endParaRPr>
          </a:p>
          <a:p>
            <a:pPr marL="457200" indent="0">
              <a:buNone/>
            </a:pPr>
            <a:endParaRPr lang="en-CA" sz="1800" dirty="0">
              <a:effectLst/>
              <a:latin typeface="Aptos Display" panose="020B0004020202020204" pitchFamily="34" charset="0"/>
              <a:ea typeface="Calibri" panose="020F0502020204030204" pitchFamily="34" charset="0"/>
            </a:endParaRPr>
          </a:p>
          <a:p>
            <a:endParaRPr lang="en-CA" dirty="0">
              <a:latin typeface="Aptos Display" panose="020B00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83BA4C-41E3-F325-F413-AE0C4C5BC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>
                <a:latin typeface="Aptos Display" panose="020B0004020202020204" pitchFamily="34" charset="0"/>
              </a:rPr>
              <a:pPr/>
              <a:t>24</a:t>
            </a:fld>
            <a:endParaRPr lang="en-US" dirty="0"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6341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Key Terminology for Article 2.4: </a:t>
            </a:r>
            <a:br>
              <a:rPr lang="en-US" sz="28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TCPS-2022, 5A, “Types of Information” </a:t>
            </a:r>
            <a:endParaRPr lang="en-CA" sz="2800" b="1" dirty="0">
              <a:solidFill>
                <a:srgbClr val="3C1B71"/>
              </a:solidFill>
              <a:latin typeface="Aptos Display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860CA9B-1913-1164-F616-4090058D6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1" y="1312985"/>
            <a:ext cx="2412124" cy="654529"/>
          </a:xfrm>
          <a:solidFill>
            <a:srgbClr val="00B050"/>
          </a:solidFill>
        </p:spPr>
        <p:txBody>
          <a:bodyPr anchor="ctr">
            <a:normAutofit fontScale="85000" lnSpcReduction="20000"/>
          </a:bodyPr>
          <a:lstStyle/>
          <a:p>
            <a:pPr algn="ctr"/>
            <a:r>
              <a:rPr lang="en-CA" dirty="0">
                <a:solidFill>
                  <a:schemeClr val="bg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Exempt:</a:t>
            </a:r>
          </a:p>
          <a:p>
            <a:pPr algn="ctr"/>
            <a:r>
              <a:rPr lang="en-CA" dirty="0">
                <a:solidFill>
                  <a:schemeClr val="bg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Anonymous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7C0EA97-664F-23FA-76FC-251554442B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1967514"/>
            <a:ext cx="2412125" cy="44266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u="sng" dirty="0">
                <a:latin typeface="Aptos Display" panose="020B0004020202020204" pitchFamily="34" charset="0"/>
                <a:cs typeface="Arial" panose="020B0604020202020204" pitchFamily="34" charset="0"/>
              </a:rPr>
              <a:t>“Anonymous information </a:t>
            </a:r>
            <a:r>
              <a:rPr lang="en-US" sz="2000" dirty="0">
                <a:latin typeface="Aptos Display" panose="020B0004020202020204" pitchFamily="34" charset="0"/>
                <a:cs typeface="Arial" panose="020B0604020202020204" pitchFamily="34" charset="0"/>
              </a:rPr>
              <a:t>- the information </a:t>
            </a:r>
            <a:r>
              <a:rPr lang="en-US" sz="2000" b="1" dirty="0">
                <a:latin typeface="Aptos Display" panose="020B0004020202020204" pitchFamily="34" charset="0"/>
                <a:cs typeface="Arial" panose="020B0604020202020204" pitchFamily="34" charset="0"/>
              </a:rPr>
              <a:t>never</a:t>
            </a:r>
            <a:r>
              <a:rPr lang="en-US" sz="2000" dirty="0">
                <a:latin typeface="Aptos Display" panose="020B0004020202020204" pitchFamily="34" charset="0"/>
                <a:cs typeface="Arial" panose="020B0604020202020204" pitchFamily="34" charset="0"/>
              </a:rPr>
              <a:t> had identifiers associated with it (e.g., anonymous surveys) and risk of identification of individuals is low or very low.”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25A47E9-837B-EB3C-DDA0-A1C923FDE4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153103" y="1312985"/>
            <a:ext cx="5533698" cy="654529"/>
          </a:xfrm>
          <a:solidFill>
            <a:srgbClr val="C00000"/>
          </a:solidFill>
        </p:spPr>
        <p:txBody>
          <a:bodyPr anchor="ctr">
            <a:normAutofit fontScale="85000" lnSpcReduction="20000"/>
          </a:bodyPr>
          <a:lstStyle/>
          <a:p>
            <a:pPr algn="ctr"/>
            <a:r>
              <a:rPr lang="en-CA" dirty="0">
                <a:solidFill>
                  <a:schemeClr val="bg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Non-Exempt:</a:t>
            </a:r>
          </a:p>
          <a:p>
            <a:pPr algn="ctr"/>
            <a:r>
              <a:rPr lang="en-CA" dirty="0">
                <a:solidFill>
                  <a:schemeClr val="bg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Deidentified, Coded, Anonymized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F904532-E0AB-E258-FED3-53E1821A8B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153103" y="1967514"/>
            <a:ext cx="5533697" cy="44266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u="sng" dirty="0">
                <a:latin typeface="Aptos Display" panose="020B0004020202020204" pitchFamily="34" charset="0"/>
                <a:cs typeface="Arial" panose="020B0604020202020204" pitchFamily="34" charset="0"/>
              </a:rPr>
              <a:t>Anonymized information </a:t>
            </a:r>
            <a:r>
              <a:rPr lang="en-US" sz="2000" dirty="0">
                <a:latin typeface="Aptos Display" panose="020B0004020202020204" pitchFamily="34" charset="0"/>
                <a:cs typeface="Arial" panose="020B0604020202020204" pitchFamily="34" charset="0"/>
              </a:rPr>
              <a:t>– the information is </a:t>
            </a:r>
            <a:r>
              <a:rPr lang="en-US" sz="2000" b="1" dirty="0">
                <a:latin typeface="Aptos Display" panose="020B0004020202020204" pitchFamily="34" charset="0"/>
                <a:cs typeface="Arial" panose="020B0604020202020204" pitchFamily="34" charset="0"/>
              </a:rPr>
              <a:t>irrevocably stripped </a:t>
            </a:r>
            <a:r>
              <a:rPr lang="en-US" sz="2000" dirty="0">
                <a:latin typeface="Aptos Display" panose="020B0004020202020204" pitchFamily="34" charset="0"/>
                <a:cs typeface="Arial" panose="020B0604020202020204" pitchFamily="34" charset="0"/>
              </a:rPr>
              <a:t>of direct identifiers, a </a:t>
            </a:r>
            <a:r>
              <a:rPr lang="en-US" sz="2000" b="1" dirty="0">
                <a:latin typeface="Aptos Display" panose="020B0004020202020204" pitchFamily="34" charset="0"/>
                <a:cs typeface="Arial" panose="020B0604020202020204" pitchFamily="34" charset="0"/>
              </a:rPr>
              <a:t>code is not kept </a:t>
            </a:r>
            <a:r>
              <a:rPr lang="en-US" sz="2000" dirty="0">
                <a:latin typeface="Aptos Display" panose="020B0004020202020204" pitchFamily="34" charset="0"/>
                <a:cs typeface="Arial" panose="020B0604020202020204" pitchFamily="34" charset="0"/>
              </a:rPr>
              <a:t>to allow future re-linkage, and risk of re-identification of individuals from remaining indirect identifiers is low or very low.”</a:t>
            </a:r>
            <a:endParaRPr lang="en-US" sz="2000" b="1" u="sng" dirty="0">
              <a:latin typeface="Aptos Display" panose="020B00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b="1" u="sng" dirty="0">
              <a:latin typeface="Aptos Display" panose="020B00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b="1" u="sng" dirty="0">
                <a:latin typeface="Aptos Display" panose="020B0004020202020204" pitchFamily="34" charset="0"/>
                <a:cs typeface="Arial" panose="020B0604020202020204" pitchFamily="34" charset="0"/>
              </a:rPr>
              <a:t>“Coded information </a:t>
            </a:r>
            <a:r>
              <a:rPr lang="en-US" sz="2000" dirty="0">
                <a:latin typeface="Aptos Display" panose="020B0004020202020204" pitchFamily="34" charset="0"/>
                <a:cs typeface="Arial" panose="020B0604020202020204" pitchFamily="34" charset="0"/>
              </a:rPr>
              <a:t>– direct identifiers are </a:t>
            </a:r>
            <a:r>
              <a:rPr lang="en-US" sz="2000" b="1" dirty="0">
                <a:latin typeface="Aptos Display" panose="020B0004020202020204" pitchFamily="34" charset="0"/>
                <a:cs typeface="Arial" panose="020B0604020202020204" pitchFamily="34" charset="0"/>
              </a:rPr>
              <a:t>removed</a:t>
            </a:r>
            <a:r>
              <a:rPr lang="en-US" sz="2000" dirty="0">
                <a:latin typeface="Aptos Display" panose="020B0004020202020204" pitchFamily="34" charset="0"/>
                <a:cs typeface="Arial" panose="020B0604020202020204" pitchFamily="34" charset="0"/>
              </a:rPr>
              <a:t> from the information and </a:t>
            </a:r>
            <a:r>
              <a:rPr lang="en-US" sz="2000" b="1" dirty="0">
                <a:latin typeface="Aptos Display" panose="020B0004020202020204" pitchFamily="34" charset="0"/>
                <a:cs typeface="Arial" panose="020B0604020202020204" pitchFamily="34" charset="0"/>
              </a:rPr>
              <a:t>replaced with a code</a:t>
            </a:r>
            <a:r>
              <a:rPr lang="en-US" sz="2000" dirty="0">
                <a:latin typeface="Aptos Display" panose="020B0004020202020204" pitchFamily="34" charset="0"/>
                <a:cs typeface="Arial" panose="020B0604020202020204" pitchFamily="34" charset="0"/>
              </a:rPr>
              <a:t>. Depending on access to the code, it may be possible to re-identify specific participants (e.g., the principal investigator retains a list that links the participants' code names with their actual names so data can be re-linked if necessary).</a:t>
            </a:r>
          </a:p>
          <a:p>
            <a:pPr marL="0" indent="0">
              <a:buNone/>
            </a:pPr>
            <a:endParaRPr lang="en-US" sz="2000" b="1" u="sng" dirty="0">
              <a:latin typeface="Aptos Display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84B20BE5-BC10-C3D6-3013-1D2378697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>
                <a:latin typeface="Aptos Display" panose="020B0004020202020204" pitchFamily="34" charset="0"/>
              </a:rPr>
              <a:pPr/>
              <a:t>25</a:t>
            </a:fld>
            <a:endParaRPr lang="en-US" dirty="0"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7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TCPS2-2022, Article 2.5</a:t>
            </a:r>
            <a:br>
              <a:rPr lang="en-US" sz="24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Quality Assurance/Quality Improvement/</a:t>
            </a:r>
            <a:br>
              <a:rPr lang="en-US" sz="24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Program Evaluation Activities (QA/QI/PE)</a:t>
            </a:r>
            <a:endParaRPr lang="en-CA" sz="2400" b="1" dirty="0">
              <a:solidFill>
                <a:srgbClr val="3C1B71"/>
              </a:solidFill>
              <a:latin typeface="Aptos Display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A147CA-FBAA-49EB-B11C-2A2722E3D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09" y="1345474"/>
            <a:ext cx="8601891" cy="4715692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457200" indent="0">
              <a:buNone/>
            </a:pPr>
            <a:endParaRPr lang="en-US" sz="20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“Quality assurance and quality improvement studies, program evaluation [QA/QI/PE] activities, and performance reviews, or testing within normal educational requirements when </a:t>
            </a:r>
            <a:r>
              <a:rPr lang="en-US" sz="2800" b="1" u="sng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used exclusively for</a:t>
            </a:r>
            <a:r>
              <a:rPr lang="en-US" sz="28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assessment, management or improvement purposes</a:t>
            </a:r>
            <a:r>
              <a:rPr lang="en-US" sz="28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do not constitute research for the purposes of this Policy, and do not fall within the scope of REB review.”</a:t>
            </a:r>
            <a:endParaRPr lang="en-CA" sz="28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0">
              <a:buNone/>
            </a:pPr>
            <a:endParaRPr lang="en-CA" sz="28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0">
              <a:buNone/>
            </a:pPr>
            <a:r>
              <a:rPr lang="en-CA" sz="2000" i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more information, please see the Office of Human Research Ethics’ guidance document entitled: “</a:t>
            </a:r>
            <a:r>
              <a:rPr lang="en-US" sz="2000" i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Distinguishing Between Quality Assurance/Improvement &amp; Research” available at: </a:t>
            </a:r>
          </a:p>
          <a:p>
            <a:pPr marL="457200" indent="0">
              <a:buNone/>
            </a:pPr>
            <a:r>
              <a:rPr lang="en-CA" sz="2000" i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https://uwo.ca/research/_docs/ethics/hsreb_guidelines/Distinguishing_Between_QA_QI_PE_Research-9Mar2021_Updated.pdf</a:t>
            </a:r>
            <a:r>
              <a:rPr lang="en-CA" sz="2000" i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0">
              <a:buNone/>
            </a:pPr>
            <a:endParaRPr lang="en-CA" sz="2000" i="1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1E59616-DD71-776E-3A45-D52864C1B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>
                <a:latin typeface="Aptos Display" panose="020B0004020202020204" pitchFamily="34" charset="0"/>
              </a:rPr>
              <a:pPr/>
              <a:t>26</a:t>
            </a:fld>
            <a:endParaRPr lang="en-US" dirty="0"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3987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200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TCPS2-2022, Article 2.6</a:t>
            </a:r>
            <a:br>
              <a:rPr lang="en-CA" sz="32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Creative Practice</a:t>
            </a:r>
            <a:endParaRPr lang="en-CA" sz="3200" b="1" dirty="0">
              <a:solidFill>
                <a:srgbClr val="3C1B71"/>
              </a:solidFill>
              <a:latin typeface="Aptos Display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A147CA-FBAA-49EB-B11C-2A2722E3D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09" y="1345474"/>
            <a:ext cx="8601891" cy="4715692"/>
          </a:xfrm>
        </p:spPr>
        <p:txBody>
          <a:bodyPr>
            <a:normAutofit/>
          </a:bodyPr>
          <a:lstStyle/>
          <a:p>
            <a:pPr marL="457200" indent="0">
              <a:buNone/>
            </a:pPr>
            <a:endParaRPr lang="en-US" sz="2800" dirty="0">
              <a:effectLst/>
              <a:latin typeface="Aptos Display" panose="020B0004020202020204" pitchFamily="34" charset="0"/>
              <a:ea typeface="Calibri" panose="020F0502020204030204" pitchFamily="34" charset="0"/>
            </a:endParaRPr>
          </a:p>
          <a:p>
            <a:pPr marL="457200" indent="0">
              <a:buNone/>
            </a:pPr>
            <a:endParaRPr lang="en-CA" sz="28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0">
              <a:buNone/>
            </a:pPr>
            <a:r>
              <a:rPr lang="en-CA" sz="28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n-US" sz="28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Creative practice is a process through which </a:t>
            </a:r>
            <a:r>
              <a:rPr lang="en-US" sz="28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 artist makes or interprets a work or works of art</a:t>
            </a:r>
            <a:r>
              <a:rPr lang="en-US" sz="28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0">
              <a:buNone/>
            </a:pPr>
            <a:endParaRPr lang="en-US" sz="28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0">
              <a:buNone/>
            </a:pPr>
            <a:r>
              <a:rPr lang="en-US" sz="28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may also include </a:t>
            </a:r>
            <a:r>
              <a:rPr lang="en-US" sz="28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study of the process of how a work of art is generated</a:t>
            </a:r>
            <a:r>
              <a:rPr lang="en-US" sz="28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.”</a:t>
            </a:r>
          </a:p>
          <a:p>
            <a:pPr marL="457200" indent="0">
              <a:buNone/>
            </a:pPr>
            <a:endParaRPr lang="en-US" sz="2000" dirty="0">
              <a:effectLst/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0">
              <a:buNone/>
            </a:pPr>
            <a:endParaRPr lang="en-US" sz="20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0">
              <a:buNone/>
            </a:pPr>
            <a:endParaRPr lang="en-US" sz="2000" dirty="0">
              <a:effectLst/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0">
              <a:buNone/>
            </a:pPr>
            <a:endParaRPr lang="en-US" sz="20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0">
              <a:buNone/>
            </a:pPr>
            <a:endParaRPr lang="en-US" sz="2000" dirty="0">
              <a:effectLst/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0">
              <a:buNone/>
            </a:pPr>
            <a:endParaRPr lang="en-CA" sz="1800" dirty="0">
              <a:effectLst/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indent="-285750">
              <a:buFont typeface="Wingdings" panose="05000000000000000000" pitchFamily="2" charset="2"/>
              <a:buChar char="Ø"/>
            </a:pPr>
            <a:endParaRPr lang="en-CA" sz="1800" dirty="0">
              <a:latin typeface="Aptos Display" panose="020B0004020202020204" pitchFamily="34" charset="0"/>
              <a:ea typeface="Calibri" panose="020F0502020204030204" pitchFamily="34" charset="0"/>
            </a:endParaRPr>
          </a:p>
          <a:p>
            <a:pPr marL="457200" indent="0">
              <a:buNone/>
            </a:pPr>
            <a:endParaRPr lang="en-CA" sz="1800" dirty="0">
              <a:effectLst/>
              <a:latin typeface="Aptos Display" panose="020B0004020202020204" pitchFamily="34" charset="0"/>
              <a:ea typeface="Calibri" panose="020F0502020204030204" pitchFamily="34" charset="0"/>
            </a:endParaRPr>
          </a:p>
          <a:p>
            <a:endParaRPr lang="en-CA" dirty="0">
              <a:latin typeface="Aptos Display" panose="020B00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9DF9E68-DEC4-C2ED-E552-E3DDF03A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>
                <a:latin typeface="Aptos Display" panose="020B0004020202020204" pitchFamily="34" charset="0"/>
              </a:rPr>
              <a:pPr/>
              <a:t>27</a:t>
            </a:fld>
            <a:endParaRPr lang="en-US" dirty="0"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4526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57200" indent="0">
              <a:buNone/>
            </a:pPr>
            <a:r>
              <a:rPr lang="en-CA" sz="32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TCPS2-2022: </a:t>
            </a:r>
            <a:br>
              <a:rPr lang="en-CA" sz="32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</a:br>
            <a:r>
              <a:rPr lang="en-CA" sz="3200" b="1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Summary of Exemptions </a:t>
            </a:r>
            <a:r>
              <a:rPr lang="en-CA" sz="3200" b="1" dirty="0">
                <a:solidFill>
                  <a:srgbClr val="3C1B7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from REB Oversight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A147CA-FBAA-49EB-B11C-2A2722E3D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09" y="1417638"/>
            <a:ext cx="9059091" cy="464352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CA" sz="1800" dirty="0">
              <a:effectLst/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CA" sz="28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Publicly available information (see TCPS2 Article 2.2),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CA" sz="28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Naturalistic observational research (see TCPS2 Article 2.3),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CA" sz="28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Secondary use of anonymous information (see TCPS2 Article 2.4),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CA" sz="28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</a:t>
            </a:r>
            <a:r>
              <a:rPr lang="en-CA" sz="28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uality </a:t>
            </a:r>
            <a:r>
              <a:rPr lang="en-CA" sz="28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CA" sz="28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ssurance/Quality Improvement/Program Evaluation</a:t>
            </a:r>
            <a:r>
              <a:rPr lang="en-CA" sz="28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Activities</a:t>
            </a:r>
            <a:r>
              <a:rPr lang="en-CA" sz="28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(see TCPS2 Article 2.5),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CA" sz="28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Creative </a:t>
            </a:r>
            <a:r>
              <a:rPr lang="en-CA" sz="2800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CA" sz="2800" dirty="0"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ractice (see TCPS2 Article 2.6). 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endParaRPr lang="en-CA" sz="2200" i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F1912F-F91D-424F-734B-3521FD4A8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>
                <a:latin typeface="Aptos Display" panose="020B0004020202020204" pitchFamily="34" charset="0"/>
              </a:rPr>
              <a:pPr/>
              <a:t>28</a:t>
            </a:fld>
            <a:endParaRPr lang="en-US" dirty="0"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0191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DAD31-2557-078E-4526-1100F2056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6AD8643-1610-2BBD-9B02-D564A5F66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8979F4A-06B2-B985-6BB5-1479547FCF52}"/>
              </a:ext>
            </a:extLst>
          </p:cNvPr>
          <p:cNvSpPr txBox="1"/>
          <p:nvPr/>
        </p:nvSpPr>
        <p:spPr>
          <a:xfrm>
            <a:off x="413926" y="2613392"/>
            <a:ext cx="730923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TCPS2 in Action: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000" b="1" dirty="0">
                <a:solidFill>
                  <a:prstClr val="white"/>
                </a:solidFill>
                <a:latin typeface="Aptos Display" panose="020B0004020202020204" pitchFamily="34" charset="0"/>
                <a:cs typeface="Arial Unicode MS"/>
              </a:rPr>
              <a:t>Western’s Research Ethics Boards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8EB1F1C-2B16-3AFB-62CA-5BCF4E0B0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182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3926" y="1074510"/>
            <a:ext cx="780160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Why do governments,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000" b="1" dirty="0">
                <a:solidFill>
                  <a:prstClr val="white"/>
                </a:solidFill>
                <a:latin typeface="Aptos Display" panose="020B0004020202020204" pitchFamily="34" charset="0"/>
                <a:cs typeface="Arial Unicode MS"/>
              </a:rPr>
              <a:t>l</a:t>
            </a:r>
            <a:r>
              <a:rPr kumimoji="0" lang="en-US" sz="5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ike</a:t>
            </a: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 the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Government of Canada,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impose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000" b="1" dirty="0">
                <a:solidFill>
                  <a:prstClr val="white"/>
                </a:solidFill>
                <a:latin typeface="Aptos Display" panose="020B0004020202020204" pitchFamily="34" charset="0"/>
                <a:cs typeface="Arial Unicode MS"/>
              </a:rPr>
              <a:t>r</a:t>
            </a:r>
            <a:r>
              <a:rPr kumimoji="0" lang="en-US" sz="5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esearch</a:t>
            </a: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 </a:t>
            </a:r>
            <a:r>
              <a:rPr lang="en-US" sz="5000" b="1" dirty="0">
                <a:solidFill>
                  <a:prstClr val="white"/>
                </a:solidFill>
                <a:latin typeface="Aptos Display" panose="020B0004020202020204" pitchFamily="34" charset="0"/>
                <a:cs typeface="Arial Unicode MS"/>
              </a:rPr>
              <a:t>e</a:t>
            </a:r>
            <a:r>
              <a:rPr kumimoji="0" lang="en-US" sz="5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thics</a:t>
            </a: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 </a:t>
            </a:r>
            <a:r>
              <a:rPr lang="en-US" sz="5000" b="1" dirty="0">
                <a:solidFill>
                  <a:prstClr val="white"/>
                </a:solidFill>
                <a:latin typeface="Aptos Display" panose="020B0004020202020204" pitchFamily="34" charset="0"/>
                <a:cs typeface="Arial Unicode MS"/>
              </a:rPr>
              <a:t>r</a:t>
            </a:r>
            <a:r>
              <a:rPr kumimoji="0" lang="en-US" sz="5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equirements</a:t>
            </a: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244DB5B-06BB-0F78-8EF0-D4F5F8CB1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118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9E72C-7117-C713-8502-251376531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0394"/>
          </a:xfrm>
        </p:spPr>
        <p:txBody>
          <a:bodyPr>
            <a:noAutofit/>
          </a:bodyPr>
          <a:lstStyle/>
          <a:p>
            <a:r>
              <a:rPr lang="en-CA" sz="2800" b="1" dirty="0"/>
              <a:t>TCPS2 Governance Requirements for REB’s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72B1B-813B-2B88-DD8D-152D93A46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35506"/>
            <a:ext cx="8229600" cy="4790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400" dirty="0"/>
              <a:t>Governance requirements outlined in Chapter 6 of TCPS2-2022.</a:t>
            </a:r>
          </a:p>
          <a:p>
            <a:pPr marL="0" indent="0">
              <a:buNone/>
            </a:pPr>
            <a:r>
              <a:rPr lang="en-CA" sz="2400" b="1" dirty="0"/>
              <a:t>REB Mandate According to TCPS2</a:t>
            </a:r>
            <a:r>
              <a:rPr lang="en-CA" sz="2400" dirty="0"/>
              <a:t>: </a:t>
            </a:r>
          </a:p>
          <a:p>
            <a:pPr marL="0" indent="0">
              <a:buNone/>
            </a:pPr>
            <a:r>
              <a:rPr lang="en-US" sz="2400" dirty="0"/>
              <a:t>“The institution shall grant the REB the mandate to </a:t>
            </a:r>
            <a:r>
              <a:rPr lang="en-US" sz="2400" b="1" dirty="0"/>
              <a:t>review the ethical acceptability of research on behalf of the institution</a:t>
            </a:r>
            <a:r>
              <a:rPr lang="en-US" sz="2400" dirty="0"/>
              <a:t>, including </a:t>
            </a:r>
            <a:r>
              <a:rPr lang="en-US" sz="2400" b="1" dirty="0"/>
              <a:t>approving</a:t>
            </a:r>
            <a:r>
              <a:rPr lang="en-US" sz="2400" dirty="0"/>
              <a:t>, </a:t>
            </a:r>
            <a:r>
              <a:rPr lang="en-US" sz="2400" b="1" dirty="0"/>
              <a:t>rejecting</a:t>
            </a:r>
            <a:r>
              <a:rPr lang="en-US" sz="2400" dirty="0"/>
              <a:t>, </a:t>
            </a:r>
            <a:r>
              <a:rPr lang="en-US" sz="2400" b="1" dirty="0"/>
              <a:t>proposing modifications </a:t>
            </a:r>
            <a:r>
              <a:rPr lang="en-US" sz="2400" dirty="0"/>
              <a:t>to, or </a:t>
            </a:r>
            <a:r>
              <a:rPr lang="en-US" sz="2400" b="1" dirty="0"/>
              <a:t>terminating</a:t>
            </a:r>
            <a:r>
              <a:rPr lang="en-US" sz="2400" dirty="0"/>
              <a:t> any </a:t>
            </a:r>
            <a:r>
              <a:rPr lang="en-US" sz="2400" b="1" dirty="0"/>
              <a:t>proposed</a:t>
            </a:r>
            <a:r>
              <a:rPr lang="en-US" sz="2400" dirty="0"/>
              <a:t> or </a:t>
            </a:r>
            <a:r>
              <a:rPr lang="en-US" sz="2400" b="1" dirty="0"/>
              <a:t>ongoing</a:t>
            </a:r>
            <a:r>
              <a:rPr lang="en-US" sz="2400" dirty="0"/>
              <a:t> research involving humans. This mandate shall apply to research conducted under the auspices or within the jurisdiction of the institution, using the considerations set forth in this Policy.” (Article 6.3)</a:t>
            </a:r>
            <a:endParaRPr lang="en-CA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47C577-2D05-2AE6-C50F-1AC0D17FD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1535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20B36-7E10-6F41-7551-89EF167C9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972AE-91D1-14C5-EF43-75E592F60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4457"/>
          </a:xfrm>
        </p:spPr>
        <p:txBody>
          <a:bodyPr>
            <a:noAutofit/>
          </a:bodyPr>
          <a:lstStyle/>
          <a:p>
            <a:r>
              <a:rPr lang="en-CA" sz="2800" b="1" dirty="0"/>
              <a:t>TCPS2 Governance Requirements for REB’s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722F8-90C3-13B3-2A73-588A2207B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789" y="1094875"/>
            <a:ext cx="8566485" cy="503129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“The REB shall consist of at least five members, including both men and women, of whom </a:t>
            </a:r>
            <a:r>
              <a:rPr lang="en-US" sz="1800" b="1" dirty="0"/>
              <a:t>at least</a:t>
            </a:r>
            <a:r>
              <a:rPr lang="en-US" sz="1800" dirty="0"/>
              <a:t>:</a:t>
            </a:r>
          </a:p>
          <a:p>
            <a:pPr marL="857250" lvl="1" indent="-457200">
              <a:spcBef>
                <a:spcPts val="0"/>
              </a:spcBef>
              <a:buFont typeface="+mj-lt"/>
              <a:buAutoNum type="alphaLcParenR"/>
            </a:pPr>
            <a:r>
              <a:rPr lang="en-US" sz="1800" dirty="0"/>
              <a:t>two members have </a:t>
            </a:r>
            <a:r>
              <a:rPr lang="en-US" sz="1800" b="1" dirty="0"/>
              <a:t>expertise</a:t>
            </a:r>
            <a:r>
              <a:rPr lang="en-US" sz="1800" dirty="0"/>
              <a:t> in relevant </a:t>
            </a:r>
            <a:r>
              <a:rPr lang="en-US" sz="1800" b="1" dirty="0"/>
              <a:t>research disciplines, fields and methodologies</a:t>
            </a:r>
            <a:r>
              <a:rPr lang="en-US" sz="1800" dirty="0"/>
              <a:t> covered by the REB;</a:t>
            </a:r>
          </a:p>
          <a:p>
            <a:pPr marL="857250" lvl="1" indent="-457200">
              <a:spcBef>
                <a:spcPts val="0"/>
              </a:spcBef>
              <a:buFont typeface="+mj-lt"/>
              <a:buAutoNum type="alphaLcParenR"/>
            </a:pPr>
            <a:r>
              <a:rPr lang="en-US" sz="1800" dirty="0"/>
              <a:t>one member is </a:t>
            </a:r>
            <a:r>
              <a:rPr lang="en-US" sz="1800" b="1" dirty="0"/>
              <a:t>knowledgeable in ethics</a:t>
            </a:r>
            <a:r>
              <a:rPr lang="en-US" sz="1800" dirty="0"/>
              <a:t>;</a:t>
            </a:r>
          </a:p>
          <a:p>
            <a:pPr marL="857250" lvl="1" indent="-457200">
              <a:spcBef>
                <a:spcPts val="0"/>
              </a:spcBef>
              <a:buFont typeface="+mj-lt"/>
              <a:buAutoNum type="alphaLcParenR"/>
            </a:pPr>
            <a:r>
              <a:rPr lang="en-US" sz="1800" dirty="0"/>
              <a:t>one member is </a:t>
            </a:r>
            <a:r>
              <a:rPr lang="en-US" sz="1800" b="1" dirty="0"/>
              <a:t>knowledgeable in the relevant law</a:t>
            </a:r>
            <a:r>
              <a:rPr lang="en-US" sz="1800" dirty="0"/>
              <a:t>. That member should not be the institution's legal counsel or risk manager. This is mandatory for biomedical research and is advisable, but not mandatory, for other areas of research; and</a:t>
            </a:r>
          </a:p>
          <a:p>
            <a:pPr marL="857250" lvl="1" indent="-457200">
              <a:spcBef>
                <a:spcPts val="0"/>
              </a:spcBef>
              <a:buFont typeface="+mj-lt"/>
              <a:buAutoNum type="alphaLcParenR"/>
            </a:pPr>
            <a:r>
              <a:rPr lang="en-US" sz="1800" dirty="0"/>
              <a:t>one </a:t>
            </a:r>
            <a:r>
              <a:rPr lang="en-US" sz="1800" b="1" dirty="0"/>
              <a:t>community member </a:t>
            </a:r>
            <a:r>
              <a:rPr lang="en-US" sz="1800" dirty="0"/>
              <a:t>has </a:t>
            </a:r>
            <a:r>
              <a:rPr lang="en-US" sz="1800" b="1" dirty="0"/>
              <a:t>no affiliation with the institution</a:t>
            </a:r>
            <a:r>
              <a:rPr lang="en-US" sz="1800" dirty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It is advisable that each member be appointed to formally fulfill the requirements of only one of the above categories.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To ensure the independence of REB decision making, institutional senior administrators shall not serve on the REB.”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i="1" dirty="0"/>
              <a:t>(TCPS2-2022, Article 6.4)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i="1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Lists of Western’s REB members area available at: </a:t>
            </a:r>
            <a:r>
              <a:rPr lang="en-US" sz="1800" dirty="0">
                <a:hlinkClick r:id="rId3"/>
              </a:rPr>
              <a:t>https://uwo.ca/research/ethics/human/about/administrative_information.html</a:t>
            </a:r>
            <a:r>
              <a:rPr lang="en-US" sz="1800" dirty="0"/>
              <a:t> </a:t>
            </a:r>
            <a:endParaRPr lang="en-CA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7BA608-5271-9181-CB3C-4A2AB77D8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4889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43E88-F464-6720-0960-18CA4BDA5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600" b="1" dirty="0"/>
              <a:t>Western’s Research Ethics Boards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5FEA34-DAF5-4105-28EC-019EAF7D5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354641"/>
            <a:ext cx="4040188" cy="639762"/>
          </a:xfrm>
          <a:solidFill>
            <a:schemeClr val="bg2">
              <a:lumMod val="95000"/>
            </a:schemeClr>
          </a:solidFill>
          <a:ln>
            <a:solidFill>
              <a:schemeClr val="tx1"/>
            </a:solidFill>
          </a:ln>
        </p:spPr>
        <p:txBody>
          <a:bodyPr anchor="ctr">
            <a:normAutofit fontScale="92500" lnSpcReduction="20000"/>
          </a:bodyPr>
          <a:lstStyle/>
          <a:p>
            <a:pPr algn="ctr"/>
            <a:r>
              <a:rPr lang="en-CA" dirty="0"/>
              <a:t>Non-Medical Research Ethics Board (NMREB)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0B80B3-980E-6ABD-1FD0-97E899296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1994403"/>
            <a:ext cx="4040188" cy="3708565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CA" dirty="0"/>
              <a:t>Social Sciences and Humanities approaches and methodologies to research involving humans</a:t>
            </a:r>
          </a:p>
          <a:p>
            <a:r>
              <a:rPr lang="en-CA" dirty="0"/>
              <a:t>Example borderline areas: mental health/illness; use of imaging technology (MRI, fMRI), ethnography in clinical settings, etc.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9A27A9-C99D-BAEE-2EA7-AB8F7C5C7E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354641"/>
            <a:ext cx="4041775" cy="639762"/>
          </a:xfrm>
          <a:solidFill>
            <a:schemeClr val="bg2">
              <a:lumMod val="95000"/>
            </a:schemeClr>
          </a:solidFill>
          <a:ln>
            <a:solidFill>
              <a:schemeClr val="tx1"/>
            </a:solidFill>
          </a:ln>
        </p:spPr>
        <p:txBody>
          <a:bodyPr anchor="ctr">
            <a:normAutofit fontScale="92500" lnSpcReduction="20000"/>
          </a:bodyPr>
          <a:lstStyle/>
          <a:p>
            <a:pPr algn="ctr"/>
            <a:r>
              <a:rPr lang="en-CA" dirty="0"/>
              <a:t>Health Sciences Research Ethics Board (HSREB)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6E40B3-1716-4A4B-3BF5-465C0A1332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1994403"/>
            <a:ext cx="4041775" cy="3708565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CA" dirty="0"/>
              <a:t>Medical interventions, medical settings (e.g., hospital, clinic, etc.), medical techniques, medical devices</a:t>
            </a:r>
          </a:p>
          <a:p>
            <a:r>
              <a:rPr lang="en-CA" dirty="0"/>
              <a:t>Participants include, patients, health care professional, caregivers</a:t>
            </a:r>
          </a:p>
          <a:p>
            <a:r>
              <a:rPr lang="en-CA" dirty="0"/>
              <a:t>Involves movement or exertion beyond normal daily activities (e.g. kinesiology studies)</a:t>
            </a:r>
          </a:p>
          <a:p>
            <a:r>
              <a:rPr lang="en-CA" dirty="0"/>
              <a:t>Results will have implications for medicine/health care fields and/or will be published in a medical journal.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1A869E-58B1-726C-4A26-7290D6CFD77E}"/>
              </a:ext>
            </a:extLst>
          </p:cNvPr>
          <p:cNvSpPr txBox="1"/>
          <p:nvPr/>
        </p:nvSpPr>
        <p:spPr>
          <a:xfrm>
            <a:off x="228600" y="5702968"/>
            <a:ext cx="86868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600" b="1" dirty="0"/>
              <a:t>What Board do I use?: </a:t>
            </a:r>
            <a:r>
              <a:rPr lang="en-CA" sz="1600" b="1" dirty="0">
                <a:hlinkClick r:id="rId3"/>
              </a:rPr>
              <a:t>https://uwo.ca/research/ethics/human/Resources/which_reb.html</a:t>
            </a:r>
            <a:r>
              <a:rPr lang="en-CA" sz="1600" b="1" dirty="0"/>
              <a:t>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301050-87B6-7D3D-1846-055E1309D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2769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D758D-AD89-33D7-92CD-2C9F127CD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3600" b="1" dirty="0"/>
              <a:t>TCPS2-2022: Two Types Review</a:t>
            </a:r>
            <a:br>
              <a:rPr lang="en-CA" sz="3600" b="1" dirty="0"/>
            </a:br>
            <a:r>
              <a:rPr lang="en-CA" sz="3600" b="1" dirty="0"/>
              <a:t>Article 6.12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72EA8-D198-99C8-D8F9-3BFD8DC10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solidFill>
            <a:schemeClr val="bg2">
              <a:lumMod val="95000"/>
            </a:schemeClr>
          </a:solidFill>
          <a:ln>
            <a:solidFill>
              <a:schemeClr val="tx1"/>
            </a:solidFill>
          </a:ln>
        </p:spPr>
        <p:txBody>
          <a:bodyPr anchor="ctr">
            <a:normAutofit fontScale="92500"/>
          </a:bodyPr>
          <a:lstStyle/>
          <a:p>
            <a:pPr algn="ctr"/>
            <a:r>
              <a:rPr lang="en-CA" dirty="0"/>
              <a:t>Full Board Review (Default)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2037F6-360D-5153-FEA8-91418B3ADC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14801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CA" dirty="0"/>
              <a:t>Assigned to a Full Board Meeting (NMREB monthly; HSREB every 2 weeks)</a:t>
            </a:r>
          </a:p>
          <a:p>
            <a:r>
              <a:rPr lang="en-CA" dirty="0"/>
              <a:t>Reviewed by all REB members scheduled to attend that meeting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6FF1D9-DA86-B352-553D-991DB78593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solidFill>
            <a:schemeClr val="bg2">
              <a:lumMod val="95000"/>
            </a:schemeClr>
          </a:solidFill>
          <a:ln>
            <a:solidFill>
              <a:schemeClr val="tx1"/>
            </a:solidFill>
          </a:ln>
        </p:spPr>
        <p:txBody>
          <a:bodyPr anchor="ctr">
            <a:normAutofit fontScale="92500"/>
          </a:bodyPr>
          <a:lstStyle/>
          <a:p>
            <a:pPr algn="ctr"/>
            <a:r>
              <a:rPr lang="en-CA" dirty="0"/>
              <a:t>Delegated Review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BC85DD-4403-5776-7037-4B9CDB4B32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14801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CA" dirty="0"/>
              <a:t>Assigned to a Board Member and an Ethics Officer for review (reviewed on first-come-first-serve basis)</a:t>
            </a:r>
          </a:p>
          <a:p>
            <a:endParaRPr lang="en-C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E10E49-91C4-0CC6-C1B0-8CCF82F8C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33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5EEA86-5C64-E26C-5917-DFDAEC794BC5}"/>
              </a:ext>
            </a:extLst>
          </p:cNvPr>
          <p:cNvSpPr txBox="1"/>
          <p:nvPr/>
        </p:nvSpPr>
        <p:spPr>
          <a:xfrm>
            <a:off x="364435" y="5446643"/>
            <a:ext cx="8951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Board timelines and deadlines: </a:t>
            </a:r>
          </a:p>
          <a:p>
            <a:r>
              <a:rPr lang="en-US" dirty="0">
                <a:hlinkClick r:id="rId3"/>
              </a:rPr>
              <a:t>https://uwo.ca/research/ethics/human/deadlines.html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8597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CC91D-A183-EA85-8362-1877407F3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TCPS2-2022: Criteria for Delegated Review</a:t>
            </a:r>
            <a:endParaRPr lang="en-CA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BB32F-83D3-4C1D-BD71-060DAFFC8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4758"/>
            <a:ext cx="8229600" cy="470852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CA" sz="2000" dirty="0"/>
              <a:t>TCPS2-2022 criteria to be eligible for delegated review: the research is “minimal risk” (Article 6.22)</a:t>
            </a:r>
          </a:p>
          <a:p>
            <a:pPr marL="0" indent="0">
              <a:spcBef>
                <a:spcPts val="0"/>
              </a:spcBef>
              <a:buNone/>
            </a:pPr>
            <a:endParaRPr lang="en-CA" sz="2000" dirty="0"/>
          </a:p>
          <a:p>
            <a:pPr marL="0" indent="0">
              <a:spcBef>
                <a:spcPts val="0"/>
              </a:spcBef>
              <a:buNone/>
            </a:pPr>
            <a:r>
              <a:rPr lang="en-CA" sz="2000" dirty="0"/>
              <a:t>“</a:t>
            </a:r>
            <a:r>
              <a:rPr lang="en-US" sz="2000" dirty="0"/>
              <a:t>For the purposes of this Policy, </a:t>
            </a:r>
            <a:r>
              <a:rPr lang="en-US" sz="2000" b="1" dirty="0"/>
              <a:t>"minimal risk" research is defined as research in which the probability and magnitude of possible harms implied by participation in the research are </a:t>
            </a:r>
            <a:r>
              <a:rPr lang="en-US" sz="2000" b="1" u="sng" dirty="0"/>
              <a:t>no greater than those encountered by participants in those aspects of their everyday life that relate to the research</a:t>
            </a:r>
            <a:r>
              <a:rPr lang="en-US" sz="2000" b="1" dirty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In their assessment of the acceptable threshold of minimal risk, </a:t>
            </a:r>
            <a:r>
              <a:rPr lang="en-US" sz="2000" b="1" dirty="0"/>
              <a:t>REBs have special ethical obligations to individuals or groups whose situation or circumstances make them vulnerable in the context of a specific research project, and to those who live with relatively high levels of risk on a daily basis. </a:t>
            </a:r>
            <a:r>
              <a:rPr lang="en-US" sz="2000" dirty="0"/>
              <a:t>Their inclusion in research should not exacerbate their vulnerability” (Ch. 2b)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DB5CE-BDE1-BBD5-558C-B9804A56E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34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07B785-C5A9-5142-4A52-E4D959D65BEF}"/>
              </a:ext>
            </a:extLst>
          </p:cNvPr>
          <p:cNvSpPr txBox="1"/>
          <p:nvPr/>
        </p:nvSpPr>
        <p:spPr>
          <a:xfrm>
            <a:off x="3876260" y="6072406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600" dirty="0">
                <a:solidFill>
                  <a:schemeClr val="bg1"/>
                </a:solidFill>
              </a:rPr>
              <a:t>What Board do I use?: </a:t>
            </a:r>
            <a:r>
              <a:rPr lang="en-CA" sz="16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https://uwo.ca/research/ethics/human/Resources/which_reb.html</a:t>
            </a:r>
            <a:r>
              <a:rPr lang="en-CA" sz="16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06646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403DE-1D18-56A3-F308-BE2D506E67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/>
              <a:t>REB Review Process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DD1CD3-17F3-3FF7-B577-CF3588B941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Full Board &amp; Delegated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8BDA57-6ABD-23A9-42D1-D34A26F7E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0652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DA3BC9-EFC0-BBCE-AE66-5C99E9AE6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z="1200" smtClean="0"/>
              <a:t>36</a:t>
            </a:fld>
            <a:endParaRPr lang="en-US" sz="1200" dirty="0"/>
          </a:p>
        </p:txBody>
      </p:sp>
      <p:sp>
        <p:nvSpPr>
          <p:cNvPr id="11" name="Flowchart: Terminator 10">
            <a:extLst>
              <a:ext uri="{FF2B5EF4-FFF2-40B4-BE49-F238E27FC236}">
                <a16:creationId xmlns:a16="http://schemas.microsoft.com/office/drawing/2014/main" id="{51D170AB-0B0D-3733-DECB-EB03C551F6BA}"/>
              </a:ext>
            </a:extLst>
          </p:cNvPr>
          <p:cNvSpPr/>
          <p:nvPr/>
        </p:nvSpPr>
        <p:spPr>
          <a:xfrm>
            <a:off x="6589296" y="146616"/>
            <a:ext cx="2461846" cy="801859"/>
          </a:xfrm>
          <a:prstGeom prst="flowChartTerminator">
            <a:avLst/>
          </a:prstGeom>
          <a:solidFill>
            <a:schemeClr val="accent3">
              <a:lumMod val="20000"/>
              <a:lumOff val="80000"/>
            </a:schemeClr>
          </a:solidFill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200" dirty="0">
                <a:solidFill>
                  <a:schemeClr val="tx1"/>
                </a:solidFill>
              </a:rPr>
              <a:t>EO Issues an </a:t>
            </a:r>
            <a:r>
              <a:rPr lang="en-CA" sz="1200" b="1" dirty="0">
                <a:solidFill>
                  <a:schemeClr val="tx1"/>
                </a:solidFill>
              </a:rPr>
              <a:t>APPROVAL</a:t>
            </a:r>
            <a:r>
              <a:rPr lang="en-CA" sz="1200" dirty="0">
                <a:solidFill>
                  <a:schemeClr val="tx1"/>
                </a:solidFill>
              </a:rPr>
              <a:t> Letter on behalf of the NMREB Chair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81F1821-B38D-A194-E580-377F6C38C202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>
            <a:off x="1248697" y="1500997"/>
            <a:ext cx="1" cy="688925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69D306FC-D6DA-031E-B2B7-8563E6B61503}"/>
              </a:ext>
            </a:extLst>
          </p:cNvPr>
          <p:cNvCxnSpPr>
            <a:cxnSpLocks/>
            <a:stCxn id="13" idx="0"/>
            <a:endCxn id="87" idx="1"/>
          </p:cNvCxnSpPr>
          <p:nvPr/>
        </p:nvCxnSpPr>
        <p:spPr>
          <a:xfrm rot="5400000" flipH="1" flipV="1">
            <a:off x="2827696" y="3263967"/>
            <a:ext cx="215427" cy="1169010"/>
          </a:xfrm>
          <a:prstGeom prst="bentConnector2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52CC15E9-A516-0D7F-070B-343C30EAADA4}"/>
              </a:ext>
            </a:extLst>
          </p:cNvPr>
          <p:cNvCxnSpPr>
            <a:cxnSpLocks/>
            <a:stCxn id="13" idx="2"/>
            <a:endCxn id="8" idx="1"/>
          </p:cNvCxnSpPr>
          <p:nvPr/>
        </p:nvCxnSpPr>
        <p:spPr>
          <a:xfrm rot="16200000" flipH="1">
            <a:off x="2853616" y="4825072"/>
            <a:ext cx="197734" cy="1203159"/>
          </a:xfrm>
          <a:prstGeom prst="bentConnector2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Connector: Elbow 42">
            <a:extLst>
              <a:ext uri="{FF2B5EF4-FFF2-40B4-BE49-F238E27FC236}">
                <a16:creationId xmlns:a16="http://schemas.microsoft.com/office/drawing/2014/main" id="{77A4379D-7E4F-035D-A6E6-C1CCA9342C5D}"/>
              </a:ext>
            </a:extLst>
          </p:cNvPr>
          <p:cNvCxnSpPr>
            <a:cxnSpLocks/>
            <a:stCxn id="87" idx="3"/>
            <a:endCxn id="10" idx="2"/>
          </p:cNvCxnSpPr>
          <p:nvPr/>
        </p:nvCxnSpPr>
        <p:spPr>
          <a:xfrm flipV="1">
            <a:off x="6720314" y="3152283"/>
            <a:ext cx="1104111" cy="588475"/>
          </a:xfrm>
          <a:prstGeom prst="bentConnector2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3A01E544-B0A7-100F-9771-3ECFBF22B545}"/>
              </a:ext>
            </a:extLst>
          </p:cNvPr>
          <p:cNvCxnSpPr>
            <a:cxnSpLocks/>
            <a:stCxn id="8" idx="3"/>
            <a:endCxn id="10" idx="2"/>
          </p:cNvCxnSpPr>
          <p:nvPr/>
        </p:nvCxnSpPr>
        <p:spPr>
          <a:xfrm flipV="1">
            <a:off x="6754463" y="3152283"/>
            <a:ext cx="1069962" cy="2373236"/>
          </a:xfrm>
          <a:prstGeom prst="bentConnector2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5048B3DB-1901-CE93-4315-6C3FB797A0C9}"/>
              </a:ext>
            </a:extLst>
          </p:cNvPr>
          <p:cNvCxnSpPr>
            <a:cxnSpLocks/>
            <a:stCxn id="10" idx="0"/>
            <a:endCxn id="11" idx="2"/>
          </p:cNvCxnSpPr>
          <p:nvPr/>
        </p:nvCxnSpPr>
        <p:spPr>
          <a:xfrm rot="16200000" flipV="1">
            <a:off x="7406218" y="1362476"/>
            <a:ext cx="832208" cy="4206"/>
          </a:xfrm>
          <a:prstGeom prst="bentConnector3">
            <a:avLst>
              <a:gd name="adj1" fmla="val 50000"/>
            </a:avLst>
          </a:prstGeom>
          <a:ln w="76200">
            <a:solidFill>
              <a:schemeClr val="accent3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14ED7842-7DDF-592F-3853-E8BBC38C5138}"/>
              </a:ext>
            </a:extLst>
          </p:cNvPr>
          <p:cNvCxnSpPr>
            <a:cxnSpLocks/>
            <a:stCxn id="10" idx="1"/>
            <a:endCxn id="9" idx="2"/>
          </p:cNvCxnSpPr>
          <p:nvPr/>
        </p:nvCxnSpPr>
        <p:spPr>
          <a:xfrm rot="10800000">
            <a:off x="4265197" y="983239"/>
            <a:ext cx="2873429" cy="1483244"/>
          </a:xfrm>
          <a:prstGeom prst="bentConnector2">
            <a:avLst/>
          </a:prstGeom>
          <a:ln w="76200">
            <a:solidFill>
              <a:schemeClr val="accent5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Connector: Elbow 69">
            <a:extLst>
              <a:ext uri="{FF2B5EF4-FFF2-40B4-BE49-F238E27FC236}">
                <a16:creationId xmlns:a16="http://schemas.microsoft.com/office/drawing/2014/main" id="{C5FC52B4-3D45-8C89-7B1B-BA8E6C057782}"/>
              </a:ext>
            </a:extLst>
          </p:cNvPr>
          <p:cNvCxnSpPr>
            <a:cxnSpLocks/>
            <a:stCxn id="9" idx="1"/>
            <a:endCxn id="5" idx="0"/>
          </p:cNvCxnSpPr>
          <p:nvPr/>
        </p:nvCxnSpPr>
        <p:spPr>
          <a:xfrm rot="10800000" flipV="1">
            <a:off x="1248697" y="582309"/>
            <a:ext cx="1735146" cy="313777"/>
          </a:xfrm>
          <a:prstGeom prst="bentConnector2">
            <a:avLst/>
          </a:prstGeom>
          <a:ln w="76200">
            <a:solidFill>
              <a:schemeClr val="accent5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82" name="Group 81">
            <a:extLst>
              <a:ext uri="{FF2B5EF4-FFF2-40B4-BE49-F238E27FC236}">
                <a16:creationId xmlns:a16="http://schemas.microsoft.com/office/drawing/2014/main" id="{8EE6877D-6630-D39F-B32B-DF6D44C54CC7}"/>
              </a:ext>
            </a:extLst>
          </p:cNvPr>
          <p:cNvGrpSpPr/>
          <p:nvPr/>
        </p:nvGrpSpPr>
        <p:grpSpPr>
          <a:xfrm>
            <a:off x="274509" y="719875"/>
            <a:ext cx="1719776" cy="781122"/>
            <a:chOff x="274509" y="719875"/>
            <a:chExt cx="1719776" cy="781122"/>
          </a:xfrm>
        </p:grpSpPr>
        <p:sp>
          <p:nvSpPr>
            <p:cNvPr id="5" name="Flowchart: Terminator 4">
              <a:extLst>
                <a:ext uri="{FF2B5EF4-FFF2-40B4-BE49-F238E27FC236}">
                  <a16:creationId xmlns:a16="http://schemas.microsoft.com/office/drawing/2014/main" id="{7C33AFDB-1B7C-6BBB-F2DB-FBE67D7D9E3A}"/>
                </a:ext>
              </a:extLst>
            </p:cNvPr>
            <p:cNvSpPr/>
            <p:nvPr/>
          </p:nvSpPr>
          <p:spPr>
            <a:xfrm>
              <a:off x="503109" y="896087"/>
              <a:ext cx="1491176" cy="604910"/>
            </a:xfrm>
            <a:prstGeom prst="flowChartTerminator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1200" b="1" dirty="0">
                  <a:solidFill>
                    <a:schemeClr val="tx1"/>
                  </a:solidFill>
                </a:rPr>
                <a:t>PI Submits Application </a:t>
              </a:r>
            </a:p>
          </p:txBody>
        </p:sp>
        <p:sp>
          <p:nvSpPr>
            <p:cNvPr id="73" name="Flowchart: Connector 72">
              <a:extLst>
                <a:ext uri="{FF2B5EF4-FFF2-40B4-BE49-F238E27FC236}">
                  <a16:creationId xmlns:a16="http://schemas.microsoft.com/office/drawing/2014/main" id="{EEB227F1-CE74-E047-34EF-3722B35A6CEB}"/>
                </a:ext>
              </a:extLst>
            </p:cNvPr>
            <p:cNvSpPr/>
            <p:nvPr/>
          </p:nvSpPr>
          <p:spPr>
            <a:xfrm>
              <a:off x="274509" y="719875"/>
              <a:ext cx="457200" cy="457200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CA" sz="1400" b="1" dirty="0"/>
                <a:t>1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92763822-8ED1-8D41-C14D-0F1B3019943D}"/>
              </a:ext>
            </a:extLst>
          </p:cNvPr>
          <p:cNvGrpSpPr/>
          <p:nvPr/>
        </p:nvGrpSpPr>
        <p:grpSpPr>
          <a:xfrm>
            <a:off x="-43903" y="1928203"/>
            <a:ext cx="2256238" cy="1063578"/>
            <a:chOff x="-43903" y="1928203"/>
            <a:chExt cx="2256238" cy="1063578"/>
          </a:xfrm>
        </p:grpSpPr>
        <p:sp>
          <p:nvSpPr>
            <p:cNvPr id="6" name="Flowchart: Process 5">
              <a:extLst>
                <a:ext uri="{FF2B5EF4-FFF2-40B4-BE49-F238E27FC236}">
                  <a16:creationId xmlns:a16="http://schemas.microsoft.com/office/drawing/2014/main" id="{E3795A21-65BA-1814-43E4-DE7F422B630A}"/>
                </a:ext>
              </a:extLst>
            </p:cNvPr>
            <p:cNvSpPr/>
            <p:nvPr/>
          </p:nvSpPr>
          <p:spPr>
            <a:xfrm>
              <a:off x="285060" y="2189922"/>
              <a:ext cx="1927275" cy="801859"/>
            </a:xfrm>
            <a:prstGeom prst="flowChartProcess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1200" b="1" dirty="0">
                  <a:solidFill>
                    <a:schemeClr val="tx1"/>
                  </a:solidFill>
                </a:rPr>
                <a:t>Initial Processing (EO)</a:t>
              </a:r>
            </a:p>
            <a:p>
              <a:pPr algn="ctr"/>
              <a:r>
                <a:rPr lang="en-CA" sz="1200" dirty="0">
                  <a:solidFill>
                    <a:schemeClr val="tx1"/>
                  </a:solidFill>
                </a:rPr>
                <a:t>Complete/Incomplete</a:t>
              </a:r>
            </a:p>
            <a:p>
              <a:pPr algn="ctr"/>
              <a:r>
                <a:rPr lang="en-CA" sz="1200" dirty="0">
                  <a:solidFill>
                    <a:schemeClr val="tx1"/>
                  </a:solidFill>
                </a:rPr>
                <a:t>Full-Board or Delegated Review</a:t>
              </a:r>
            </a:p>
          </p:txBody>
        </p:sp>
        <p:sp>
          <p:nvSpPr>
            <p:cNvPr id="74" name="Flowchart: Connector 73">
              <a:extLst>
                <a:ext uri="{FF2B5EF4-FFF2-40B4-BE49-F238E27FC236}">
                  <a16:creationId xmlns:a16="http://schemas.microsoft.com/office/drawing/2014/main" id="{972CBAA1-3FB8-C41B-01C9-179B171608BD}"/>
                </a:ext>
              </a:extLst>
            </p:cNvPr>
            <p:cNvSpPr/>
            <p:nvPr/>
          </p:nvSpPr>
          <p:spPr>
            <a:xfrm>
              <a:off x="-43903" y="1928203"/>
              <a:ext cx="457200" cy="457200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CA" sz="1400" b="1" dirty="0"/>
                <a:t>2</a:t>
              </a: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92CCA1E9-6DCE-D081-DC0F-14E32B00636B}"/>
              </a:ext>
            </a:extLst>
          </p:cNvPr>
          <p:cNvGrpSpPr/>
          <p:nvPr/>
        </p:nvGrpSpPr>
        <p:grpSpPr>
          <a:xfrm>
            <a:off x="3349948" y="4886776"/>
            <a:ext cx="3404515" cy="1039672"/>
            <a:chOff x="2892741" y="4549884"/>
            <a:chExt cx="3404515" cy="1039672"/>
          </a:xfrm>
        </p:grpSpPr>
        <p:sp>
          <p:nvSpPr>
            <p:cNvPr id="8" name="Flowchart: Process 7">
              <a:extLst>
                <a:ext uri="{FF2B5EF4-FFF2-40B4-BE49-F238E27FC236}">
                  <a16:creationId xmlns:a16="http://schemas.microsoft.com/office/drawing/2014/main" id="{E698DE0B-B2A6-911F-F6E2-50C6924B5E83}"/>
                </a:ext>
              </a:extLst>
            </p:cNvPr>
            <p:cNvSpPr/>
            <p:nvPr/>
          </p:nvSpPr>
          <p:spPr>
            <a:xfrm>
              <a:off x="3096856" y="4787697"/>
              <a:ext cx="3200400" cy="801859"/>
            </a:xfrm>
            <a:prstGeom prst="flowChartProcess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1200" b="1" dirty="0">
                  <a:solidFill>
                    <a:schemeClr val="tx1"/>
                  </a:solidFill>
                </a:rPr>
                <a:t>Full Board Review at</a:t>
              </a:r>
            </a:p>
            <a:p>
              <a:pPr algn="ctr"/>
              <a:r>
                <a:rPr lang="en-CA" sz="1200" b="1" dirty="0">
                  <a:solidFill>
                    <a:schemeClr val="tx1"/>
                  </a:solidFill>
                </a:rPr>
                <a:t>Full Board Meeting </a:t>
              </a:r>
            </a:p>
            <a:p>
              <a:pPr algn="ctr"/>
              <a:r>
                <a:rPr lang="en-CA" sz="1200" dirty="0">
                  <a:solidFill>
                    <a:schemeClr val="tx1"/>
                  </a:solidFill>
                </a:rPr>
                <a:t>(Only applications assigned to Full Review</a:t>
              </a:r>
            </a:p>
          </p:txBody>
        </p:sp>
        <p:sp>
          <p:nvSpPr>
            <p:cNvPr id="76" name="Flowchart: Connector 75">
              <a:extLst>
                <a:ext uri="{FF2B5EF4-FFF2-40B4-BE49-F238E27FC236}">
                  <a16:creationId xmlns:a16="http://schemas.microsoft.com/office/drawing/2014/main" id="{45847F78-4BBE-6D03-5B1D-D93078FFB9F6}"/>
                </a:ext>
              </a:extLst>
            </p:cNvPr>
            <p:cNvSpPr/>
            <p:nvPr/>
          </p:nvSpPr>
          <p:spPr>
            <a:xfrm>
              <a:off x="2892741" y="4549884"/>
              <a:ext cx="457200" cy="457200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CA" sz="1400" b="1" dirty="0"/>
                <a:t>3b</a:t>
              </a: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9B6456BD-D85D-CB0A-82EE-1970865AC789}"/>
              </a:ext>
            </a:extLst>
          </p:cNvPr>
          <p:cNvGrpSpPr/>
          <p:nvPr/>
        </p:nvGrpSpPr>
        <p:grpSpPr>
          <a:xfrm>
            <a:off x="1601713" y="3881701"/>
            <a:ext cx="1434991" cy="1446084"/>
            <a:chOff x="1192841" y="3501581"/>
            <a:chExt cx="1434991" cy="1446084"/>
          </a:xfrm>
        </p:grpSpPr>
        <p:sp>
          <p:nvSpPr>
            <p:cNvPr id="13" name="Flowchart: Decision 12">
              <a:extLst>
                <a:ext uri="{FF2B5EF4-FFF2-40B4-BE49-F238E27FC236}">
                  <a16:creationId xmlns:a16="http://schemas.microsoft.com/office/drawing/2014/main" id="{A573678D-E263-42EC-6504-AF7E22030269}"/>
                </a:ext>
              </a:extLst>
            </p:cNvPr>
            <p:cNvSpPr/>
            <p:nvPr/>
          </p:nvSpPr>
          <p:spPr>
            <a:xfrm>
              <a:off x="1256232" y="3576065"/>
              <a:ext cx="1371600" cy="1371600"/>
            </a:xfrm>
            <a:prstGeom prst="flowChartDecision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CA" sz="1200" b="1" dirty="0">
                  <a:solidFill>
                    <a:schemeClr val="tx1"/>
                  </a:solidFill>
                </a:rPr>
                <a:t>Decision:</a:t>
              </a:r>
            </a:p>
            <a:p>
              <a:pPr algn="ctr"/>
              <a:r>
                <a:rPr lang="en-CA" sz="1200" b="1" dirty="0">
                  <a:solidFill>
                    <a:schemeClr val="tx1"/>
                  </a:solidFill>
                </a:rPr>
                <a:t>Type of Review</a:t>
              </a:r>
            </a:p>
          </p:txBody>
        </p:sp>
        <p:sp>
          <p:nvSpPr>
            <p:cNvPr id="77" name="Flowchart: Connector 76">
              <a:extLst>
                <a:ext uri="{FF2B5EF4-FFF2-40B4-BE49-F238E27FC236}">
                  <a16:creationId xmlns:a16="http://schemas.microsoft.com/office/drawing/2014/main" id="{D3A112E4-986B-78AD-FA51-9B17A8301A85}"/>
                </a:ext>
              </a:extLst>
            </p:cNvPr>
            <p:cNvSpPr/>
            <p:nvPr/>
          </p:nvSpPr>
          <p:spPr>
            <a:xfrm>
              <a:off x="1192841" y="3501581"/>
              <a:ext cx="457200" cy="457200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CA" sz="1400" b="1" dirty="0"/>
                <a:t>3</a:t>
              </a: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66CA4436-0696-80A3-1C3E-4A8EB7FA7379}"/>
              </a:ext>
            </a:extLst>
          </p:cNvPr>
          <p:cNvGrpSpPr/>
          <p:nvPr/>
        </p:nvGrpSpPr>
        <p:grpSpPr>
          <a:xfrm>
            <a:off x="7138625" y="1730338"/>
            <a:ext cx="1371600" cy="1421945"/>
            <a:chOff x="7150657" y="2007070"/>
            <a:chExt cx="1371600" cy="1421945"/>
          </a:xfrm>
        </p:grpSpPr>
        <p:sp>
          <p:nvSpPr>
            <p:cNvPr id="10" name="Flowchart: Decision 9">
              <a:extLst>
                <a:ext uri="{FF2B5EF4-FFF2-40B4-BE49-F238E27FC236}">
                  <a16:creationId xmlns:a16="http://schemas.microsoft.com/office/drawing/2014/main" id="{9B04A6BE-7E30-DFDA-812A-525FAFF548D7}"/>
                </a:ext>
              </a:extLst>
            </p:cNvPr>
            <p:cNvSpPr/>
            <p:nvPr/>
          </p:nvSpPr>
          <p:spPr>
            <a:xfrm>
              <a:off x="7150657" y="2057415"/>
              <a:ext cx="1371600" cy="1371600"/>
            </a:xfrm>
            <a:prstGeom prst="flowChartDecision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CA" sz="1200" b="1" dirty="0">
                  <a:solidFill>
                    <a:schemeClr val="tx1"/>
                  </a:solidFill>
                </a:rPr>
                <a:t>Decision: Approve or Revise</a:t>
              </a:r>
            </a:p>
          </p:txBody>
        </p:sp>
        <p:sp>
          <p:nvSpPr>
            <p:cNvPr id="78" name="Flowchart: Connector 77">
              <a:extLst>
                <a:ext uri="{FF2B5EF4-FFF2-40B4-BE49-F238E27FC236}">
                  <a16:creationId xmlns:a16="http://schemas.microsoft.com/office/drawing/2014/main" id="{DE8733DA-FC8A-5CF0-3E14-2EE50FBF5237}"/>
                </a:ext>
              </a:extLst>
            </p:cNvPr>
            <p:cNvSpPr/>
            <p:nvPr/>
          </p:nvSpPr>
          <p:spPr>
            <a:xfrm>
              <a:off x="7214573" y="2007070"/>
              <a:ext cx="457200" cy="457200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CA" sz="1400" b="1" dirty="0"/>
                <a:t>4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A4607789-8CC3-C612-4607-0EB2AD9C00CF}"/>
              </a:ext>
            </a:extLst>
          </p:cNvPr>
          <p:cNvGrpSpPr/>
          <p:nvPr/>
        </p:nvGrpSpPr>
        <p:grpSpPr>
          <a:xfrm>
            <a:off x="3277334" y="3034652"/>
            <a:ext cx="3442980" cy="1107035"/>
            <a:chOff x="2856224" y="3118866"/>
            <a:chExt cx="3442980" cy="1107035"/>
          </a:xfrm>
        </p:grpSpPr>
        <p:sp>
          <p:nvSpPr>
            <p:cNvPr id="87" name="Flowchart: Process 86">
              <a:extLst>
                <a:ext uri="{FF2B5EF4-FFF2-40B4-BE49-F238E27FC236}">
                  <a16:creationId xmlns:a16="http://schemas.microsoft.com/office/drawing/2014/main" id="{9AB59737-62FC-BD0E-AC44-1C7A35860D95}"/>
                </a:ext>
              </a:extLst>
            </p:cNvPr>
            <p:cNvSpPr/>
            <p:nvPr/>
          </p:nvSpPr>
          <p:spPr>
            <a:xfrm>
              <a:off x="3098804" y="3424042"/>
              <a:ext cx="3200400" cy="801859"/>
            </a:xfrm>
            <a:prstGeom prst="flowChartProcess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1200" b="1" dirty="0">
                  <a:solidFill>
                    <a:schemeClr val="tx1"/>
                  </a:solidFill>
                </a:rPr>
                <a:t>Delegated Review (EO + Board Member)</a:t>
              </a:r>
            </a:p>
            <a:p>
              <a:pPr algn="ctr"/>
              <a:r>
                <a:rPr lang="en-CA" sz="1200" dirty="0">
                  <a:solidFill>
                    <a:schemeClr val="tx1"/>
                  </a:solidFill>
                </a:rPr>
                <a:t>Compliance with TCPS2</a:t>
              </a:r>
            </a:p>
            <a:p>
              <a:pPr algn="ctr"/>
              <a:r>
                <a:rPr lang="en-CA" sz="1200" dirty="0">
                  <a:solidFill>
                    <a:schemeClr val="tx1"/>
                  </a:solidFill>
                </a:rPr>
                <a:t>Compliance with Relevant Institutional Policies and Procedures (MAPP)</a:t>
              </a:r>
            </a:p>
          </p:txBody>
        </p:sp>
        <p:sp>
          <p:nvSpPr>
            <p:cNvPr id="75" name="Flowchart: Connector 74">
              <a:extLst>
                <a:ext uri="{FF2B5EF4-FFF2-40B4-BE49-F238E27FC236}">
                  <a16:creationId xmlns:a16="http://schemas.microsoft.com/office/drawing/2014/main" id="{4728D167-DC9C-479E-6FDC-5A8617CE4D1D}"/>
                </a:ext>
              </a:extLst>
            </p:cNvPr>
            <p:cNvSpPr/>
            <p:nvPr/>
          </p:nvSpPr>
          <p:spPr>
            <a:xfrm>
              <a:off x="2856224" y="3118866"/>
              <a:ext cx="457200" cy="457200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CA" sz="1400" b="1" dirty="0"/>
                <a:t>3a</a:t>
              </a:r>
            </a:p>
          </p:txBody>
        </p:sp>
      </p:grpSp>
      <p:sp>
        <p:nvSpPr>
          <p:cNvPr id="93" name="Flowchart: Connector 92">
            <a:extLst>
              <a:ext uri="{FF2B5EF4-FFF2-40B4-BE49-F238E27FC236}">
                <a16:creationId xmlns:a16="http://schemas.microsoft.com/office/drawing/2014/main" id="{C617346E-83CD-A4F5-08C5-7E0F5435D559}"/>
              </a:ext>
            </a:extLst>
          </p:cNvPr>
          <p:cNvSpPr/>
          <p:nvPr/>
        </p:nvSpPr>
        <p:spPr>
          <a:xfrm>
            <a:off x="6414779" y="18493"/>
            <a:ext cx="457200" cy="457200"/>
          </a:xfrm>
          <a:prstGeom prst="flowChartConnector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b="1" dirty="0"/>
              <a:t>4a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D32AEC51-18AC-9AFD-F1AD-96632642780D}"/>
              </a:ext>
            </a:extLst>
          </p:cNvPr>
          <p:cNvGrpSpPr/>
          <p:nvPr/>
        </p:nvGrpSpPr>
        <p:grpSpPr>
          <a:xfrm>
            <a:off x="2609775" y="13295"/>
            <a:ext cx="2936774" cy="969944"/>
            <a:chOff x="3199327" y="13295"/>
            <a:chExt cx="2936774" cy="969944"/>
          </a:xfrm>
        </p:grpSpPr>
        <p:sp>
          <p:nvSpPr>
            <p:cNvPr id="9" name="Flowchart: Process 8">
              <a:extLst>
                <a:ext uri="{FF2B5EF4-FFF2-40B4-BE49-F238E27FC236}">
                  <a16:creationId xmlns:a16="http://schemas.microsoft.com/office/drawing/2014/main" id="{2CF2D26E-292B-371F-B74A-F1E1EF21D23E}"/>
                </a:ext>
              </a:extLst>
            </p:cNvPr>
            <p:cNvSpPr/>
            <p:nvPr/>
          </p:nvSpPr>
          <p:spPr>
            <a:xfrm>
              <a:off x="3573395" y="181380"/>
              <a:ext cx="2562706" cy="801859"/>
            </a:xfrm>
            <a:prstGeom prst="flowChartProcess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1200" dirty="0">
                  <a:solidFill>
                    <a:schemeClr val="tx1"/>
                  </a:solidFill>
                </a:rPr>
                <a:t>EO Compiles feedback and issues a </a:t>
              </a:r>
              <a:r>
                <a:rPr lang="en-CA" sz="1200" b="1" dirty="0">
                  <a:solidFill>
                    <a:schemeClr val="tx1"/>
                  </a:solidFill>
                </a:rPr>
                <a:t>RECOMMENDATIONS LETTER </a:t>
              </a:r>
              <a:r>
                <a:rPr lang="en-CA" sz="1200" dirty="0">
                  <a:solidFill>
                    <a:schemeClr val="tx1"/>
                  </a:solidFill>
                </a:rPr>
                <a:t>to the PI on behalf of the NMREB Chair</a:t>
              </a:r>
            </a:p>
          </p:txBody>
        </p:sp>
        <p:sp>
          <p:nvSpPr>
            <p:cNvPr id="94" name="Flowchart: Connector 93">
              <a:extLst>
                <a:ext uri="{FF2B5EF4-FFF2-40B4-BE49-F238E27FC236}">
                  <a16:creationId xmlns:a16="http://schemas.microsoft.com/office/drawing/2014/main" id="{F4F9786F-A2F0-2BB7-DB3C-0CB073857A57}"/>
                </a:ext>
              </a:extLst>
            </p:cNvPr>
            <p:cNvSpPr/>
            <p:nvPr/>
          </p:nvSpPr>
          <p:spPr>
            <a:xfrm>
              <a:off x="3199327" y="13295"/>
              <a:ext cx="457200" cy="457200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CA" sz="1400" b="1" dirty="0"/>
                <a:t>4a</a:t>
              </a:r>
            </a:p>
          </p:txBody>
        </p:sp>
      </p:grpSp>
      <p:cxnSp>
        <p:nvCxnSpPr>
          <p:cNvPr id="97" name="Connector: Elbow 96">
            <a:extLst>
              <a:ext uri="{FF2B5EF4-FFF2-40B4-BE49-F238E27FC236}">
                <a16:creationId xmlns:a16="http://schemas.microsoft.com/office/drawing/2014/main" id="{52B94A21-A18E-36B3-C3C5-D51EA0200682}"/>
              </a:ext>
            </a:extLst>
          </p:cNvPr>
          <p:cNvCxnSpPr>
            <a:cxnSpLocks/>
            <a:stCxn id="6" idx="2"/>
            <a:endCxn id="13" idx="1"/>
          </p:cNvCxnSpPr>
          <p:nvPr/>
        </p:nvCxnSpPr>
        <p:spPr>
          <a:xfrm rot="16200000" flipH="1">
            <a:off x="631799" y="3608680"/>
            <a:ext cx="1650204" cy="416406"/>
          </a:xfrm>
          <a:prstGeom prst="bentConnector2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369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9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6F7BF-C41B-A571-0331-33B4D23DE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3600" b="1" dirty="0">
                <a:latin typeface="Arial" panose="020B0604020202020204" pitchFamily="34" charset="0"/>
                <a:cs typeface="Arial" panose="020B0604020202020204" pitchFamily="34" charset="0"/>
              </a:rPr>
              <a:t>Timelines for Initial Review of </a:t>
            </a:r>
            <a:br>
              <a:rPr lang="en-CA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3600" b="1" dirty="0">
                <a:latin typeface="Arial" panose="020B0604020202020204" pitchFamily="34" charset="0"/>
                <a:cs typeface="Arial" panose="020B0604020202020204" pitchFamily="34" charset="0"/>
              </a:rPr>
              <a:t>Delegated Applications (NMREB)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3627240-530E-4096-FB7D-597751FD5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CA" sz="2800" b="1" dirty="0"/>
          </a:p>
          <a:p>
            <a:r>
              <a:rPr lang="en-CA" sz="2800" b="1" dirty="0"/>
              <a:t>Initial Submissions</a:t>
            </a:r>
            <a:r>
              <a:rPr lang="en-CA" sz="2800" dirty="0"/>
              <a:t>: Recommendations are to be provided to applicants </a:t>
            </a:r>
            <a:r>
              <a:rPr lang="en-CA" sz="2800" b="1" dirty="0"/>
              <a:t>within</a:t>
            </a:r>
            <a:r>
              <a:rPr lang="en-CA" sz="2800" dirty="0"/>
              <a:t> </a:t>
            </a:r>
            <a:r>
              <a:rPr lang="en-CA" sz="2800" b="1" dirty="0"/>
              <a:t>3-4 weeks </a:t>
            </a:r>
            <a:r>
              <a:rPr lang="en-CA" sz="2800" dirty="0"/>
              <a:t>(depending on volume)</a:t>
            </a:r>
          </a:p>
          <a:p>
            <a:endParaRPr lang="en-CA" sz="2800" b="1" dirty="0"/>
          </a:p>
          <a:p>
            <a:r>
              <a:rPr lang="en-CA" sz="2800" b="1" dirty="0"/>
              <a:t>Amendments</a:t>
            </a:r>
            <a:r>
              <a:rPr lang="en-CA" sz="2800" dirty="0"/>
              <a:t>: Reviewed </a:t>
            </a:r>
            <a:r>
              <a:rPr lang="en-CA" sz="2800" b="1" dirty="0"/>
              <a:t>within two weeks </a:t>
            </a:r>
            <a:r>
              <a:rPr lang="en-CA" sz="2800" dirty="0"/>
              <a:t>(depending on volume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BD110C-2787-0541-1931-3DE434188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1050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CF525-9214-A5DA-1B27-E1F9CDF32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200" b="1" dirty="0">
                <a:latin typeface="Arial" panose="020B0604020202020204" pitchFamily="34" charset="0"/>
                <a:cs typeface="Arial" panose="020B0604020202020204" pitchFamily="34" charset="0"/>
              </a:rPr>
              <a:t>Estimating timeline to approval for applications to the NMREB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A377947-F8CE-2674-CC91-A9B3F0793D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1072270"/>
              </p:ext>
            </p:extLst>
          </p:nvPr>
        </p:nvGraphicFramePr>
        <p:xfrm>
          <a:off x="549729" y="1785255"/>
          <a:ext cx="8044543" cy="169164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4214776">
                  <a:extLst>
                    <a:ext uri="{9D8B030D-6E8A-4147-A177-3AD203B41FA5}">
                      <a16:colId xmlns:a16="http://schemas.microsoft.com/office/drawing/2014/main" val="4236926559"/>
                    </a:ext>
                  </a:extLst>
                </a:gridCol>
                <a:gridCol w="1407695">
                  <a:extLst>
                    <a:ext uri="{9D8B030D-6E8A-4147-A177-3AD203B41FA5}">
                      <a16:colId xmlns:a16="http://schemas.microsoft.com/office/drawing/2014/main" val="2028891316"/>
                    </a:ext>
                  </a:extLst>
                </a:gridCol>
                <a:gridCol w="2422072">
                  <a:extLst>
                    <a:ext uri="{9D8B030D-6E8A-4147-A177-3AD203B41FA5}">
                      <a16:colId xmlns:a16="http://schemas.microsoft.com/office/drawing/2014/main" val="31882432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Action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Agent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Duration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475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1600" dirty="0"/>
                        <a:t>Initial NMREB Recommendations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600" dirty="0"/>
                        <a:t>NMREB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600" dirty="0"/>
                        <a:t>3-4 weeks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9198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1600" dirty="0"/>
                        <a:t>Applicant Response to Recommendations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600" dirty="0"/>
                        <a:t>Applicant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600" dirty="0"/>
                        <a:t>1-2 weeks*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7530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1600" dirty="0"/>
                        <a:t>NMREB Approval Based on Response to Recommendations **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600" dirty="0"/>
                        <a:t>NMREB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600" dirty="0"/>
                        <a:t>1-2 weeks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933106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3183E69-73C9-6394-BF12-7F7F2AC82A0E}"/>
              </a:ext>
            </a:extLst>
          </p:cNvPr>
          <p:cNvSpPr txBox="1"/>
          <p:nvPr/>
        </p:nvSpPr>
        <p:spPr>
          <a:xfrm>
            <a:off x="6629400" y="3395231"/>
            <a:ext cx="2084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Total: ~4-8 weeks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5523BB-3C89-C487-35C2-F9FF92D4B284}"/>
              </a:ext>
            </a:extLst>
          </p:cNvPr>
          <p:cNvSpPr txBox="1"/>
          <p:nvPr/>
        </p:nvSpPr>
        <p:spPr>
          <a:xfrm>
            <a:off x="549729" y="3860940"/>
            <a:ext cx="8181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Notes: </a:t>
            </a:r>
          </a:p>
          <a:p>
            <a:r>
              <a:rPr lang="en-CA" sz="1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The time estimated for applicant response is based on the 2024 average of 18 days. </a:t>
            </a:r>
          </a:p>
          <a:p>
            <a:r>
              <a:rPr lang="en-CA" sz="1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In some cases, the application cannot be approved because the applicant’s response to the initial recommendations requires additional follow-up recommendations (e.g., recommendations were missed, changes indicated were not actually made, new information raises new questions/concerns, etc.). If this occurs, follow-up recommendations are sent and applicants must provide a new response. This adds the time needed for the applicant to respond to follow up recommendations (1-2 weeks) and for the NMREB to review the response to follow-up recommendations (1-2 weeks).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1F5D35F-7809-5256-E388-543D78D5D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0618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42F234-8E74-D9E3-6F17-F5286D285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62233AE-CB49-6BCD-9D6A-A80FAC485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B1F3364-272B-5990-5F4F-781EAE14C7D6}"/>
              </a:ext>
            </a:extLst>
          </p:cNvPr>
          <p:cNvSpPr txBox="1"/>
          <p:nvPr/>
        </p:nvSpPr>
        <p:spPr>
          <a:xfrm>
            <a:off x="435563" y="1843951"/>
            <a:ext cx="827287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white"/>
                </a:solidFill>
                <a:latin typeface="Aptos Display" panose="020B0004020202020204" pitchFamily="34" charset="0"/>
                <a:cs typeface="Arial Unicode MS"/>
              </a:rPr>
              <a:t>Submitting to Western’s REBs: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000" b="1" dirty="0">
              <a:solidFill>
                <a:prstClr val="white"/>
              </a:solidFill>
              <a:latin typeface="Aptos Display" panose="020B0004020202020204" pitchFamily="34" charset="0"/>
              <a:cs typeface="Arial Unicode M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white"/>
                </a:solidFill>
                <a:latin typeface="Aptos Display" panose="020B0004020202020204" pitchFamily="34" charset="0"/>
                <a:cs typeface="Arial Unicode MS"/>
              </a:rPr>
              <a:t>Application Forms: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white"/>
                </a:solidFill>
                <a:latin typeface="Aptos Display" panose="020B0004020202020204" pitchFamily="34" charset="0"/>
                <a:cs typeface="Arial Unicode MS"/>
              </a:rPr>
              <a:t>Western’s Research Ethics Management System (WREM)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11EB6CC-4412-DD4F-E38A-EC869170A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68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0BE22-8A3A-DF8E-0607-C85EF5ED37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208213"/>
            <a:ext cx="7772400" cy="2441575"/>
          </a:xfrm>
        </p:spPr>
        <p:txBody>
          <a:bodyPr>
            <a:normAutofit/>
          </a:bodyPr>
          <a:lstStyle/>
          <a:p>
            <a:r>
              <a:rPr lang="en-CA" b="1" dirty="0">
                <a:latin typeface="Aptos Display" panose="020B0004020202020204" pitchFamily="34" charset="0"/>
              </a:rPr>
              <a:t>Because some academics did horrifying things to people </a:t>
            </a:r>
            <a:br>
              <a:rPr lang="en-CA" b="1" dirty="0">
                <a:latin typeface="Aptos Display" panose="020B0004020202020204" pitchFamily="34" charset="0"/>
              </a:rPr>
            </a:br>
            <a:r>
              <a:rPr lang="en-CA" b="1" dirty="0">
                <a:latin typeface="Aptos Display" panose="020B0004020202020204" pitchFamily="34" charset="0"/>
              </a:rPr>
              <a:t>in the name of research.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D8AD4F-57C6-837E-06F0-839601BB3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0761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D8D6F-E335-30BB-89C3-A97401642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/>
              <a:t>Office of Human Research Ethics </a:t>
            </a:r>
            <a:br>
              <a:rPr lang="en-CA" b="1" dirty="0"/>
            </a:br>
            <a:r>
              <a:rPr lang="en-CA" b="1" dirty="0"/>
              <a:t>Western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0F53C-C6D3-69CB-12C4-305368E1F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CA" b="1" dirty="0">
              <a:latin typeface="Aptos Display" panose="020B0004020202020204" pitchFamily="34" charset="0"/>
            </a:endParaRPr>
          </a:p>
          <a:p>
            <a:r>
              <a:rPr lang="en-CA" b="1" dirty="0">
                <a:latin typeface="Aptos Display" panose="020B0004020202020204" pitchFamily="34" charset="0"/>
              </a:rPr>
              <a:t>WREM System: Submit REB Applications: </a:t>
            </a:r>
            <a:endParaRPr lang="en-CA" b="1" dirty="0">
              <a:latin typeface="Aptos Display" panose="020B00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lvl="1"/>
            <a:r>
              <a:rPr lang="en-CA" sz="3000" dirty="0">
                <a:latin typeface="Aptos Display" panose="020B0004020202020204" pitchFamily="34" charset="0"/>
              </a:rPr>
              <a:t> </a:t>
            </a:r>
            <a:r>
              <a:rPr lang="en-CA" sz="3000" dirty="0">
                <a:latin typeface="Aptos Display" panose="020B0004020202020204" pitchFamily="34" charset="0"/>
                <a:hlinkClick r:id="rId4"/>
              </a:rPr>
              <a:t>https://applywesternrem.uwo.ca/</a:t>
            </a:r>
            <a:r>
              <a:rPr lang="en-CA" sz="3000" dirty="0">
                <a:latin typeface="Aptos Display" panose="020B0004020202020204" pitchFamily="34" charset="0"/>
              </a:rPr>
              <a:t> </a:t>
            </a:r>
          </a:p>
          <a:p>
            <a:pPr lvl="1"/>
            <a:r>
              <a:rPr lang="en-CA" sz="3000" u="sng" dirty="0">
                <a:solidFill>
                  <a:srgbClr val="4F2683"/>
                </a:solidFill>
                <a:latin typeface="Aptos Display" panose="020B00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WREM Information</a:t>
            </a:r>
            <a:endParaRPr lang="en-CA" sz="3000" u="sng" dirty="0">
              <a:solidFill>
                <a:srgbClr val="4F2683"/>
              </a:solidFill>
              <a:latin typeface="Aptos Display" panose="020B00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4BA04-C0E9-5B2C-1060-00B04E9E7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5553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436EB-E0E2-8D59-F19D-935109A19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4A4E4-BBC1-AE3F-DBA5-DD8E91F88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694"/>
          </a:xfrm>
        </p:spPr>
        <p:txBody>
          <a:bodyPr anchor="t">
            <a:normAutofit/>
          </a:bodyPr>
          <a:lstStyle/>
          <a:p>
            <a:r>
              <a:rPr lang="en-CA" sz="3200" b="1" dirty="0"/>
              <a:t>NMREB Initial Application Form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C1D7A1-0FCA-2549-94E6-8761093ED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41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BED8875-ECFA-ABD0-B4AE-79CA2862740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460"/>
          <a:stretch/>
        </p:blipFill>
        <p:spPr>
          <a:xfrm>
            <a:off x="-1" y="1154186"/>
            <a:ext cx="9142035" cy="476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47666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CE8DB48-D30D-D815-261F-2072ADB99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4621"/>
          </a:xfrm>
        </p:spPr>
        <p:txBody>
          <a:bodyPr>
            <a:noAutofit/>
          </a:bodyPr>
          <a:lstStyle/>
          <a:p>
            <a:r>
              <a:rPr lang="en-CA" sz="2800" b="1" dirty="0">
                <a:latin typeface="Arial" panose="020B0604020202020204" pitchFamily="34" charset="0"/>
                <a:cs typeface="Arial" panose="020B0604020202020204" pitchFamily="34" charset="0"/>
              </a:rPr>
              <a:t>Post-Approval Forms (“Sub-Forms” in WREM)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783A1D-8235-A001-02F2-59256BFC4C15}"/>
              </a:ext>
            </a:extLst>
          </p:cNvPr>
          <p:cNvSpPr/>
          <p:nvPr/>
        </p:nvSpPr>
        <p:spPr>
          <a:xfrm>
            <a:off x="739415" y="1032417"/>
            <a:ext cx="7654890" cy="799216"/>
          </a:xfrm>
          <a:prstGeom prst="rect">
            <a:avLst/>
          </a:prstGeom>
          <a:solidFill>
            <a:srgbClr val="4F2683"/>
          </a:solidFill>
          <a:ln>
            <a:solidFill>
              <a:srgbClr val="4F2683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698" tIns="46268" rIns="57698" bIns="46268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b="1" kern="1200" dirty="0">
                <a:latin typeface="Arial" panose="020B0604020202020204" pitchFamily="34" charset="0"/>
                <a:cs typeface="Arial" panose="020B0604020202020204" pitchFamily="34" charset="0"/>
              </a:rPr>
              <a:t>Initial Application Form</a:t>
            </a:r>
            <a:endParaRPr lang="en-CA" sz="1800" b="1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C815A758-6BE1-3CAA-10F2-CEFFFAA685FD}"/>
              </a:ext>
            </a:extLst>
          </p:cNvPr>
          <p:cNvSpPr/>
          <p:nvPr/>
        </p:nvSpPr>
        <p:spPr>
          <a:xfrm>
            <a:off x="899259" y="1831634"/>
            <a:ext cx="159843" cy="59941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599412"/>
                </a:lnTo>
                <a:lnTo>
                  <a:pt x="159843" y="599412"/>
                </a:lnTo>
              </a:path>
            </a:pathLst>
          </a:custGeom>
          <a:noFill/>
          <a:ln>
            <a:solidFill>
              <a:srgbClr val="4F2683"/>
            </a:solidFill>
          </a:ln>
        </p:spPr>
        <p:style>
          <a:lnRef idx="2">
            <a:schemeClr val="accent4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E1441D01-FAC1-5A91-C7B5-64BC7305733E}"/>
              </a:ext>
            </a:extLst>
          </p:cNvPr>
          <p:cNvSpPr/>
          <p:nvPr/>
        </p:nvSpPr>
        <p:spPr>
          <a:xfrm>
            <a:off x="899259" y="1943238"/>
            <a:ext cx="159843" cy="159843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598432"/>
                </a:lnTo>
                <a:lnTo>
                  <a:pt x="159843" y="1598432"/>
                </a:lnTo>
              </a:path>
            </a:pathLst>
          </a:custGeom>
          <a:noFill/>
          <a:ln>
            <a:solidFill>
              <a:srgbClr val="4F2683"/>
            </a:solidFill>
          </a:ln>
        </p:spPr>
        <p:style>
          <a:lnRef idx="2">
            <a:schemeClr val="accent4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C2CAFDE-DA20-BD6F-E650-E608E6168429}"/>
              </a:ext>
            </a:extLst>
          </p:cNvPr>
          <p:cNvSpPr/>
          <p:nvPr/>
        </p:nvSpPr>
        <p:spPr>
          <a:xfrm>
            <a:off x="904472" y="2123035"/>
            <a:ext cx="159843" cy="259745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597453"/>
                </a:lnTo>
                <a:lnTo>
                  <a:pt x="159843" y="2597453"/>
                </a:lnTo>
              </a:path>
            </a:pathLst>
          </a:custGeom>
          <a:noFill/>
          <a:ln>
            <a:solidFill>
              <a:srgbClr val="4F2683"/>
            </a:solidFill>
          </a:ln>
        </p:spPr>
        <p:style>
          <a:lnRef idx="2">
            <a:schemeClr val="accent4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6E6CC2C-D80B-4B88-B300-0265682F9C25}"/>
              </a:ext>
            </a:extLst>
          </p:cNvPr>
          <p:cNvSpPr/>
          <p:nvPr/>
        </p:nvSpPr>
        <p:spPr>
          <a:xfrm>
            <a:off x="899866" y="2057913"/>
            <a:ext cx="159843" cy="359647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596473"/>
                </a:lnTo>
                <a:lnTo>
                  <a:pt x="159843" y="3596473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7CEEF8C-EFDB-97A6-6032-C074FBD805C1}"/>
              </a:ext>
            </a:extLst>
          </p:cNvPr>
          <p:cNvGrpSpPr/>
          <p:nvPr/>
        </p:nvGrpSpPr>
        <p:grpSpPr>
          <a:xfrm>
            <a:off x="1059103" y="2030072"/>
            <a:ext cx="7335202" cy="641446"/>
            <a:chOff x="984321" y="2117160"/>
            <a:chExt cx="7335202" cy="64144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8D3F2ED-F213-0DF1-D601-B8D7D0DC7801}"/>
                </a:ext>
              </a:extLst>
            </p:cNvPr>
            <p:cNvSpPr/>
            <p:nvPr/>
          </p:nvSpPr>
          <p:spPr>
            <a:xfrm>
              <a:off x="984321" y="2118526"/>
              <a:ext cx="1497015" cy="640080"/>
            </a:xfrm>
            <a:prstGeom prst="rect">
              <a:avLst/>
            </a:prstGeom>
            <a:solidFill>
              <a:schemeClr val="tx1">
                <a:alpha val="89804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888" tIns="43728" rIns="53888" bIns="43728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CA" sz="1600" kern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Amendment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3F72EF3-36B5-1259-74A1-B339F558C16F}"/>
                </a:ext>
              </a:extLst>
            </p:cNvPr>
            <p:cNvSpPr/>
            <p:nvPr/>
          </p:nvSpPr>
          <p:spPr>
            <a:xfrm>
              <a:off x="2471057" y="2117160"/>
              <a:ext cx="5848466" cy="64008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400" dirty="0">
                  <a:solidFill>
                    <a:schemeClr val="tx1"/>
                  </a:solidFill>
                </a:rPr>
                <a:t>Modifications to the approved application and/or study documents.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400" dirty="0">
                  <a:solidFill>
                    <a:schemeClr val="tx1"/>
                  </a:solidFill>
                </a:rPr>
                <a:t>Amendments must be approved by the REB prior to implementation. </a:t>
              </a:r>
              <a:endParaRPr lang="en-CA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513CE48-6F25-5AE7-2B99-EFE1C0A2E401}"/>
              </a:ext>
            </a:extLst>
          </p:cNvPr>
          <p:cNvGrpSpPr/>
          <p:nvPr/>
        </p:nvGrpSpPr>
        <p:grpSpPr>
          <a:xfrm>
            <a:off x="1059103" y="2784828"/>
            <a:ext cx="7345481" cy="1381120"/>
            <a:chOff x="984321" y="2801560"/>
            <a:chExt cx="7345481" cy="138112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37C41DF-02D8-EAFD-6A41-BC95C1CB9A1E}"/>
                </a:ext>
              </a:extLst>
            </p:cNvPr>
            <p:cNvSpPr/>
            <p:nvPr/>
          </p:nvSpPr>
          <p:spPr>
            <a:xfrm>
              <a:off x="984321" y="2811080"/>
              <a:ext cx="1554480" cy="1371600"/>
            </a:xfrm>
            <a:prstGeom prst="rect">
              <a:avLst/>
            </a:prstGeom>
            <a:solidFill>
              <a:schemeClr val="tx1">
                <a:alpha val="89804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888" tIns="43728" rIns="53888" bIns="43728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A" sz="16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Reportable Event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EF947B1-C308-D3B3-58BC-9F23A847B5C4}"/>
                </a:ext>
              </a:extLst>
            </p:cNvPr>
            <p:cNvSpPr/>
            <p:nvPr/>
          </p:nvSpPr>
          <p:spPr>
            <a:xfrm>
              <a:off x="2481336" y="2801560"/>
              <a:ext cx="5848466" cy="1371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400" dirty="0">
                  <a:solidFill>
                    <a:schemeClr val="tx1"/>
                  </a:solidFill>
                </a:rPr>
                <a:t>Protocol Violation/Deviation (unapproved study activities)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400" dirty="0">
                  <a:solidFill>
                    <a:schemeClr val="tx1"/>
                  </a:solidFill>
                </a:rPr>
                <a:t>Serious Adverse Event (harmful outcome to participant(s))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400" dirty="0">
                  <a:solidFill>
                    <a:schemeClr val="tx1"/>
                  </a:solidFill>
                </a:rPr>
                <a:t>FYI (minor updates to REB)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400" dirty="0">
                  <a:solidFill>
                    <a:schemeClr val="tx1"/>
                  </a:solidFill>
                </a:rPr>
                <a:t>Participant Complaints/Privacy Breaches (contact REB prior to submission)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400" dirty="0">
                  <a:solidFill>
                    <a:schemeClr val="tx1"/>
                  </a:solidFill>
                </a:rPr>
                <a:t>Data Safety Monitoring Board/Committee Reports 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B1DA31E-3DC9-20D5-A5B9-9EEF7C91D21E}"/>
              </a:ext>
            </a:extLst>
          </p:cNvPr>
          <p:cNvGrpSpPr/>
          <p:nvPr/>
        </p:nvGrpSpPr>
        <p:grpSpPr>
          <a:xfrm>
            <a:off x="1059103" y="4279258"/>
            <a:ext cx="7335202" cy="810104"/>
            <a:chOff x="984321" y="4105679"/>
            <a:chExt cx="7335202" cy="81010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E50F25A-AE8B-0833-8ED5-A713AF4E2F5E}"/>
                </a:ext>
              </a:extLst>
            </p:cNvPr>
            <p:cNvSpPr/>
            <p:nvPr/>
          </p:nvSpPr>
          <p:spPr>
            <a:xfrm>
              <a:off x="984321" y="4116567"/>
              <a:ext cx="1497015" cy="799216"/>
            </a:xfrm>
            <a:prstGeom prst="rect">
              <a:avLst/>
            </a:prstGeom>
            <a:solidFill>
              <a:schemeClr val="tx1">
                <a:alpha val="89804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888" tIns="43728" rIns="53888" bIns="43728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A" sz="16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Continuing Ethics Review (CER)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D065691-A48F-C629-E254-0227A2B0BD1E}"/>
                </a:ext>
              </a:extLst>
            </p:cNvPr>
            <p:cNvSpPr/>
            <p:nvPr/>
          </p:nvSpPr>
          <p:spPr>
            <a:xfrm>
              <a:off x="2471057" y="4105679"/>
              <a:ext cx="5848466" cy="81010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400" dirty="0">
                  <a:solidFill>
                    <a:schemeClr val="tx1"/>
                  </a:solidFill>
                </a:rPr>
                <a:t>Annual update required for studies extending beyond one year (TCPS2-2022, Article 6.14)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400" dirty="0">
                  <a:solidFill>
                    <a:schemeClr val="tx1"/>
                  </a:solidFill>
                </a:rPr>
                <a:t>Receipt of CER approval notice required for study continuation. 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AFD6995-24E5-7A06-C870-751DEAFF5871}"/>
              </a:ext>
            </a:extLst>
          </p:cNvPr>
          <p:cNvGrpSpPr/>
          <p:nvPr/>
        </p:nvGrpSpPr>
        <p:grpSpPr>
          <a:xfrm>
            <a:off x="1059103" y="5202673"/>
            <a:ext cx="7345481" cy="810104"/>
            <a:chOff x="984321" y="5104699"/>
            <a:chExt cx="7345481" cy="81010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0402B8D-5F17-4B29-CC78-D54C71B84EF5}"/>
                </a:ext>
              </a:extLst>
            </p:cNvPr>
            <p:cNvSpPr/>
            <p:nvPr/>
          </p:nvSpPr>
          <p:spPr>
            <a:xfrm>
              <a:off x="984321" y="5115587"/>
              <a:ext cx="1497015" cy="799216"/>
            </a:xfrm>
            <a:prstGeom prst="rect">
              <a:avLst/>
            </a:prstGeom>
            <a:solidFill>
              <a:schemeClr val="tx1">
                <a:alpha val="89804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888" tIns="43728" rIns="53888" bIns="43728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A" sz="16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Study Closure 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CE3A9C9-54D0-0A00-DD71-5563F2644881}"/>
                </a:ext>
              </a:extLst>
            </p:cNvPr>
            <p:cNvSpPr/>
            <p:nvPr/>
          </p:nvSpPr>
          <p:spPr>
            <a:xfrm>
              <a:off x="2481336" y="5104699"/>
              <a:ext cx="5848466" cy="81010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400" dirty="0">
                  <a:solidFill>
                    <a:schemeClr val="tx1"/>
                  </a:solidFill>
                </a:rPr>
                <a:t>End of study report required when there is no further participant involvement and all data collection, clarification, and transfer is complete (including access to participants’ medical records). </a:t>
              </a: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FD656F-EC41-EAFF-EAB0-CE36FA35A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10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71023-8515-A249-3ABD-4C17AE92F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95EFDD2-948E-DFE6-F61E-EF7621ADB3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D8E54DA-DBA7-6E65-A61E-B3776FF614DF}"/>
              </a:ext>
            </a:extLst>
          </p:cNvPr>
          <p:cNvSpPr txBox="1"/>
          <p:nvPr/>
        </p:nvSpPr>
        <p:spPr>
          <a:xfrm>
            <a:off x="413926" y="2151728"/>
            <a:ext cx="827287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TCPS2 in Action: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white"/>
                </a:solidFill>
                <a:latin typeface="Aptos Display" panose="020B0004020202020204" pitchFamily="34" charset="0"/>
                <a:cs typeface="Arial Unicode MS"/>
              </a:rPr>
              <a:t>Office of Human Research Ethics (OHRE)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white"/>
                </a:solidFill>
                <a:latin typeface="Aptos Display" panose="020B0004020202020204" pitchFamily="34" charset="0"/>
                <a:cs typeface="Arial Unicode MS"/>
              </a:rPr>
              <a:t>Supporting the REB and Applicants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8AF5E0-82F6-F8B4-371B-976C23C36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981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DB982-A30F-6949-E83E-3CDDA3A85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b="1" dirty="0">
                <a:latin typeface="Arial" panose="020B0604020202020204" pitchFamily="34" charset="0"/>
                <a:cs typeface="Arial" panose="020B0604020202020204" pitchFamily="34" charset="0"/>
              </a:rPr>
              <a:t>Guidance Documents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22B06-2BB3-852E-FB5B-71E2DA6AA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Guidelines &amp; Templates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Highlighted Guidance Documents: 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NMREB Consent Form Guidance Document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Participant Recruitment 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Guidelines for Incentives, Reimbursement and, Compensation 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Data Security and Confidentiality 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Multi-Jurisdictional Research Guidance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Distinguishing Between Quality Assurance/Improvement &amp; Research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Student Research and Pedagogical Activities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Ethical Challenges in Online Research: Bots, suspicious data and other issues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1460FF-A7A0-7712-6BE7-3AD4D050D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06243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8989307-87DD-EF3C-3BF1-2A658AD8D578}"/>
              </a:ext>
            </a:extLst>
          </p:cNvPr>
          <p:cNvSpPr txBox="1"/>
          <p:nvPr/>
        </p:nvSpPr>
        <p:spPr>
          <a:xfrm>
            <a:off x="86138" y="-76202"/>
            <a:ext cx="9057861" cy="71404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CA" sz="1200" b="1" i="0" dirty="0">
              <a:solidFill>
                <a:srgbClr val="561B8D"/>
              </a:solidFill>
              <a:effectLst/>
              <a:highlight>
                <a:srgbClr val="FFFFFF"/>
              </a:highlight>
              <a:latin typeface="Rubik"/>
            </a:endParaRPr>
          </a:p>
          <a:p>
            <a:pPr algn="ctr"/>
            <a:r>
              <a:rPr lang="en-CA" sz="3200" b="1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Human Research </a:t>
            </a:r>
            <a:r>
              <a:rPr lang="en-CA" sz="3200" b="1" i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Ethics Staff</a:t>
            </a:r>
            <a:endParaRPr lang="en-CA" sz="3200" b="1" i="0" dirty="0"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CA" sz="1400" b="0" i="0" dirty="0">
              <a:solidFill>
                <a:srgbClr val="561B8D"/>
              </a:solidFill>
              <a:effectLst/>
              <a:highlight>
                <a:srgbClr val="FFFFFF"/>
              </a:highlight>
              <a:latin typeface="Roboto" panose="02000000000000000000" pitchFamily="2" charset="0"/>
            </a:endParaRPr>
          </a:p>
          <a:p>
            <a:r>
              <a:rPr lang="en-US" sz="1700" b="1" dirty="0">
                <a:solidFill>
                  <a:srgbClr val="4F2683"/>
                </a:solidFill>
                <a:highlight>
                  <a:srgbClr val="FFFFFF"/>
                </a:highlight>
                <a:latin typeface="+mj-lt"/>
              </a:rPr>
              <a:t>General Inquiries:</a:t>
            </a:r>
            <a:r>
              <a:rPr lang="en-US" sz="1700" dirty="0">
                <a:solidFill>
                  <a:srgbClr val="4F2683"/>
                </a:solidFill>
                <a:highlight>
                  <a:srgbClr val="FFFFFF"/>
                </a:highlight>
                <a:latin typeface="+mj-lt"/>
              </a:rPr>
              <a:t> </a:t>
            </a:r>
            <a:r>
              <a:rPr lang="en-US" sz="1600" dirty="0">
                <a:highlight>
                  <a:srgbClr val="FFFFFF"/>
                </a:highlight>
                <a:latin typeface="+mj-lt"/>
                <a:hlinkClick r:id="rId3"/>
              </a:rPr>
              <a:t>ethics@uwo.ca</a:t>
            </a:r>
            <a:r>
              <a:rPr lang="en-US" sz="1600" dirty="0">
                <a:highlight>
                  <a:srgbClr val="FFFFFF"/>
                </a:highlight>
                <a:latin typeface="+mj-lt"/>
              </a:rPr>
              <a:t>, 519-661-2111 ext. 83036</a:t>
            </a:r>
          </a:p>
          <a:p>
            <a:endParaRPr lang="en-CA" sz="1600" b="0" i="0" dirty="0">
              <a:solidFill>
                <a:srgbClr val="561B8D"/>
              </a:solidFill>
              <a:effectLst/>
              <a:highlight>
                <a:srgbClr val="FFFFFF"/>
              </a:highlight>
              <a:latin typeface="+mj-lt"/>
            </a:endParaRPr>
          </a:p>
          <a:p>
            <a:r>
              <a:rPr lang="en-CA" sz="1600" b="1" dirty="0">
                <a:solidFill>
                  <a:srgbClr val="561B8D"/>
                </a:solidFill>
                <a:highlight>
                  <a:srgbClr val="FFFFFF"/>
                </a:highlight>
                <a:latin typeface="+mj-lt"/>
              </a:rPr>
              <a:t>Human Research Ethics 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highlight>
                  <a:srgbClr val="FFFFFF"/>
                </a:highlight>
                <a:latin typeface="+mj-lt"/>
              </a:rPr>
              <a:t>Erika Basile</a:t>
            </a:r>
            <a:r>
              <a:rPr lang="en-US" sz="1600" dirty="0">
                <a:highlight>
                  <a:srgbClr val="FFFFFF"/>
                </a:highlight>
                <a:latin typeface="+mj-lt"/>
              </a:rPr>
              <a:t>, Director, Research Ethics &amp; Compliance, 519-661-2111, ext. 86764, </a:t>
            </a:r>
            <a:r>
              <a:rPr lang="en-US" sz="1600" dirty="0">
                <a:highlight>
                  <a:srgbClr val="FFFFFF"/>
                </a:highlight>
                <a:latin typeface="+mj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ebasile@uwo.ca</a:t>
            </a:r>
            <a:r>
              <a:rPr lang="en-US" sz="1600" dirty="0">
                <a:highlight>
                  <a:srgbClr val="FFFFFF"/>
                </a:highlight>
                <a:latin typeface="+mj-lt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highlight>
                  <a:srgbClr val="FFFFFF"/>
                </a:highlight>
                <a:latin typeface="+mj-lt"/>
              </a:rPr>
              <a:t>Nicole Holme</a:t>
            </a:r>
            <a:r>
              <a:rPr lang="en-US" sz="1600" dirty="0">
                <a:highlight>
                  <a:srgbClr val="FFFFFF"/>
                </a:highlight>
                <a:latin typeface="+mj-lt"/>
              </a:rPr>
              <a:t>, Administrative Assistant *On Leave*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highlight>
                  <a:srgbClr val="FFFFFF"/>
                </a:highlight>
                <a:latin typeface="+mj-lt"/>
              </a:rPr>
              <a:t>Joshua Hatherley</a:t>
            </a:r>
            <a:r>
              <a:rPr lang="en-US" sz="1600" dirty="0">
                <a:highlight>
                  <a:srgbClr val="FFFFFF"/>
                </a:highlight>
                <a:latin typeface="+mj-lt"/>
              </a:rPr>
              <a:t>, Ethics Coordinator, 519-661-2111, ext. 82777, </a:t>
            </a:r>
            <a:r>
              <a:rPr lang="en-US" sz="1600" dirty="0">
                <a:highlight>
                  <a:srgbClr val="FFFFFF"/>
                </a:highlight>
                <a:latin typeface="+mj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jhatherl@uwo.ca</a:t>
            </a:r>
            <a:r>
              <a:rPr lang="en-US" sz="1600" dirty="0">
                <a:highlight>
                  <a:srgbClr val="FFFFFF"/>
                </a:highlight>
                <a:latin typeface="+mj-lt"/>
              </a:rPr>
              <a:t> </a:t>
            </a:r>
          </a:p>
          <a:p>
            <a:endParaRPr lang="en-CA" sz="1600" b="0" i="0" dirty="0">
              <a:solidFill>
                <a:srgbClr val="561B8D"/>
              </a:solidFill>
              <a:effectLst/>
              <a:highlight>
                <a:srgbClr val="FFFFFF"/>
              </a:highlight>
              <a:latin typeface="+mj-lt"/>
            </a:endParaRPr>
          </a:p>
          <a:p>
            <a:r>
              <a:rPr lang="en-CA" sz="1600" i="0" dirty="0">
                <a:solidFill>
                  <a:srgbClr val="561B8D"/>
                </a:solidFill>
                <a:effectLst/>
                <a:highlight>
                  <a:srgbClr val="FFFFFF"/>
                </a:highlight>
                <a:latin typeface="+mj-lt"/>
              </a:rPr>
              <a:t>Health Sciences REB Ethics Officers: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b="1" dirty="0">
                <a:highlight>
                  <a:srgbClr val="FFFFFF"/>
                </a:highlight>
              </a:rPr>
              <a:t>Nicola Geoghegan-Morphet</a:t>
            </a:r>
            <a:r>
              <a:rPr lang="en-CA" sz="1600" dirty="0">
                <a:highlight>
                  <a:srgbClr val="FFFFFF"/>
                </a:highlight>
              </a:rPr>
              <a:t>, Health Sciences Ethics Officer, 519-661-2111, ext.84793,</a:t>
            </a:r>
            <a:r>
              <a:rPr lang="en-CA" sz="1600" dirty="0">
                <a:highlight>
                  <a:srgbClr val="FFFFFF"/>
                </a:highlight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ngeoghe@uwo.ca</a:t>
            </a:r>
            <a:r>
              <a:rPr lang="en-CA" sz="1600" dirty="0">
                <a:highlight>
                  <a:srgbClr val="FFFFFF"/>
                </a:highlight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b="1" dirty="0">
                <a:highlight>
                  <a:srgbClr val="FFFFFF"/>
                </a:highlight>
              </a:rPr>
              <a:t>Jhananiee Subendran</a:t>
            </a:r>
            <a:r>
              <a:rPr lang="en-CA" sz="1600" dirty="0">
                <a:highlight>
                  <a:srgbClr val="FFFFFF"/>
                </a:highlight>
              </a:rPr>
              <a:t>, Health Sciences Ethics Officer, 519-661-2111, ext. 86811, </a:t>
            </a:r>
            <a:r>
              <a:rPr lang="en-CA" sz="1600" dirty="0">
                <a:highlight>
                  <a:srgbClr val="FFFFFF"/>
                </a:highlight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jsubendr@uwo.ca</a:t>
            </a:r>
            <a:r>
              <a:rPr lang="en-CA" sz="1600" dirty="0">
                <a:highlight>
                  <a:srgbClr val="FFFFFF"/>
                </a:highlight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b="1" dirty="0">
                <a:highlight>
                  <a:srgbClr val="FFFFFF"/>
                </a:highlight>
              </a:rPr>
              <a:t>Grace Millett, </a:t>
            </a:r>
            <a:r>
              <a:rPr lang="en-CA" sz="1600" dirty="0">
                <a:highlight>
                  <a:srgbClr val="FFFFFF"/>
                </a:highlight>
              </a:rPr>
              <a:t>Health Sciences Ethics Officer, 519-661-2111, ext. 85501, </a:t>
            </a:r>
            <a:r>
              <a:rPr lang="en-CA" sz="1600" dirty="0">
                <a:highlight>
                  <a:srgbClr val="FFFFFF"/>
                </a:highlight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gmillet@uwo.ca</a:t>
            </a:r>
            <a:r>
              <a:rPr lang="en-CA" sz="1600" dirty="0">
                <a:highlight>
                  <a:srgbClr val="FFFFFF"/>
                </a:highlight>
              </a:rPr>
              <a:t> </a:t>
            </a:r>
          </a:p>
          <a:p>
            <a:endParaRPr lang="en-CA" sz="1600" dirty="0">
              <a:highlight>
                <a:srgbClr val="FFFFFF"/>
              </a:highlight>
            </a:endParaRPr>
          </a:p>
          <a:p>
            <a:r>
              <a:rPr lang="en-CA" sz="1600" dirty="0">
                <a:solidFill>
                  <a:srgbClr val="4F2683"/>
                </a:solidFill>
                <a:highlight>
                  <a:srgbClr val="FFFFFF"/>
                </a:highlight>
              </a:rPr>
              <a:t>Non-Medical REB Ethics Officers: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CA" sz="1600" b="1" i="0" dirty="0">
                <a:effectLst/>
                <a:highlight>
                  <a:srgbClr val="FFFFFF"/>
                </a:highlight>
                <a:latin typeface="+mj-lt"/>
              </a:rPr>
              <a:t>Trevor Bieber</a:t>
            </a:r>
            <a:r>
              <a:rPr lang="en-CA" sz="1600" b="0" i="0" dirty="0">
                <a:effectLst/>
                <a:highlight>
                  <a:srgbClr val="FFFFFF"/>
                </a:highlight>
                <a:latin typeface="+mj-lt"/>
              </a:rPr>
              <a:t>, Non-Medical Ethics Officer, 519-661-2111, ext. 84301, </a:t>
            </a:r>
            <a:r>
              <a:rPr lang="en-CA" sz="1600" b="0" i="0" dirty="0">
                <a:effectLst/>
                <a:highlight>
                  <a:srgbClr val="FFFFFF"/>
                </a:highlight>
                <a:latin typeface="+mj-lt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tbieber2@uwo.ca</a:t>
            </a:r>
            <a:endParaRPr lang="en-CA" sz="1600" dirty="0">
              <a:highlight>
                <a:srgbClr val="FFFFFF"/>
              </a:highlight>
              <a:latin typeface="+mj-lt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CA" sz="1600" b="1" dirty="0">
                <a:highlight>
                  <a:srgbClr val="FFFFFF"/>
                </a:highlight>
              </a:rPr>
              <a:t>Kelly Patterson</a:t>
            </a:r>
            <a:r>
              <a:rPr lang="en-CA" sz="1600" dirty="0">
                <a:highlight>
                  <a:srgbClr val="FFFFFF"/>
                </a:highlight>
              </a:rPr>
              <a:t>, Non-Medical Ethics Officer, 519-661-2111, ext. 82256, </a:t>
            </a:r>
            <a:r>
              <a:rPr lang="en-CA" sz="1600" dirty="0">
                <a:highlight>
                  <a:srgbClr val="FFFFFF"/>
                </a:highlight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kpatte32@uwo.ca</a:t>
            </a:r>
            <a:endParaRPr lang="en-CA" sz="1600" dirty="0">
              <a:highlight>
                <a:srgbClr val="FFFFFF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b="1" dirty="0">
                <a:highlight>
                  <a:srgbClr val="FFFFFF"/>
                </a:highlight>
              </a:rPr>
              <a:t>Katelyn Harris</a:t>
            </a:r>
            <a:r>
              <a:rPr lang="en-CA" sz="1600" dirty="0">
                <a:highlight>
                  <a:srgbClr val="FFFFFF"/>
                </a:highlight>
              </a:rPr>
              <a:t>, Non-Medical Ethics Officer, </a:t>
            </a:r>
            <a:r>
              <a:rPr lang="en-CA" sz="1600" u="sng" dirty="0"/>
              <a:t>katelyn.harris@uwo.ca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600" dirty="0">
              <a:highlight>
                <a:srgbClr val="FFFFFF"/>
              </a:highlight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CA" sz="1600" dirty="0">
              <a:highlight>
                <a:srgbClr val="FFFFFF"/>
              </a:highlight>
            </a:endParaRPr>
          </a:p>
          <a:p>
            <a:endParaRPr lang="en-CA" sz="1600" dirty="0">
              <a:highlight>
                <a:srgbClr val="FFFFFF"/>
              </a:highlight>
            </a:endParaRPr>
          </a:p>
          <a:p>
            <a:endParaRPr lang="en-CA" sz="1600" b="1" i="0" dirty="0">
              <a:effectLst/>
              <a:highlight>
                <a:srgbClr val="FFFFFF"/>
              </a:highlight>
              <a:latin typeface="+mj-lt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CA" sz="1600" b="0" i="0" dirty="0">
              <a:effectLst/>
              <a:highlight>
                <a:srgbClr val="FFFFFF"/>
              </a:highlight>
              <a:latin typeface="+mj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84BACA8-7FFD-1BA9-75F6-51E285648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56112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6193A3-C12C-29C0-8901-197C59070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896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9120" y="579120"/>
            <a:ext cx="7955280" cy="4885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900"/>
              </a:spcAft>
            </a:pPr>
            <a:r>
              <a:rPr lang="en-US" sz="3600" b="1" dirty="0">
                <a:solidFill>
                  <a:srgbClr val="3B1B70"/>
                </a:solidFill>
                <a:latin typeface="+mj-lt"/>
                <a:cs typeface="Arial Unicode MS"/>
              </a:rPr>
              <a:t>Research Ethics Atrocities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/>
              <a:t>U.S. Public Health Service Tuskegee Syphilis experiment </a:t>
            </a:r>
            <a:r>
              <a:rPr lang="en-US" sz="2000" dirty="0"/>
              <a:t>(1932-1972) - Film: Miss Evers’ Boys (1997)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/>
              <a:t>Henrietta Lacks’ cell line </a:t>
            </a:r>
            <a:r>
              <a:rPr lang="en-US" sz="2000" dirty="0"/>
              <a:t>(1951) – Book and Film: The Immortal Life of Henrietta Lacks (2010)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/>
              <a:t>Stanley Milgram’s obedience to authority experiment </a:t>
            </a:r>
            <a:r>
              <a:rPr lang="en-US" sz="2000" dirty="0"/>
              <a:t>(1961</a:t>
            </a:r>
            <a:r>
              <a:rPr lang="en-CA" sz="2000" dirty="0"/>
              <a:t>) - Film: Experimenter (2015)</a:t>
            </a: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/>
              <a:t>Philip Zimbardo’s Stanford prison experiment </a:t>
            </a:r>
            <a:r>
              <a:rPr lang="en-US" sz="2000" dirty="0"/>
              <a:t>(1971) - Film: The Stanford Prison Experiment (2015)</a:t>
            </a:r>
          </a:p>
          <a:p>
            <a:pPr>
              <a:spcAft>
                <a:spcPts val="450"/>
              </a:spcAft>
              <a:buSzPct val="75000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2288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9120" y="533400"/>
            <a:ext cx="808657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3B1B70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Research Ethics Atrocities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3B1B70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CANADA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0B0004020202020204" pitchFamily="34" charset="0"/>
            </a:endParaRPr>
          </a:p>
          <a:p>
            <a:pPr marR="0" lvl="0" algn="l" defTabSz="457200" rtl="0" eaLnBrk="1" fontAlgn="auto" latinLnBrk="0" hangingPunct="1">
              <a:spcBef>
                <a:spcPts val="0"/>
              </a:spcBef>
              <a:buClrTx/>
              <a:buSzTx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0B0004020202020204" pitchFamily="34" charset="0"/>
              </a:rPr>
              <a:t>Truth and Reconciliation Commission: Final Report, Volume 1 – Part 2. </a:t>
            </a:r>
          </a:p>
          <a:p>
            <a:pPr>
              <a:defRPr/>
            </a:pPr>
            <a:r>
              <a:rPr lang="en-US" sz="2000" dirty="0">
                <a:solidFill>
                  <a:prstClr val="black"/>
                </a:solidFill>
                <a:latin typeface="Aptos Display" panose="020B0004020202020204" pitchFamily="34" charset="0"/>
              </a:rPr>
              <a:t>Documents 8 research studies conducted on students attending Residential Schools between 1940-1980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Aptos Display" panose="020B0004020202020204" pitchFamily="34" charset="0"/>
              </a:rPr>
              <a:t>Put students at </a:t>
            </a:r>
            <a:r>
              <a:rPr lang="en-US" sz="2000" b="1" dirty="0">
                <a:solidFill>
                  <a:prstClr val="black"/>
                </a:solidFill>
                <a:latin typeface="Aptos Display" panose="020B0004020202020204" pitchFamily="34" charset="0"/>
              </a:rPr>
              <a:t>unnecessary risk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Aptos Display" panose="020B0004020202020204" pitchFamily="34" charset="0"/>
              </a:rPr>
              <a:t>Some experiments </a:t>
            </a:r>
            <a:r>
              <a:rPr lang="en-US" sz="2000" b="1" dirty="0">
                <a:solidFill>
                  <a:prstClr val="black"/>
                </a:solidFill>
                <a:latin typeface="Aptos Display" panose="020B0004020202020204" pitchFamily="34" charset="0"/>
              </a:rPr>
              <a:t>denied basic nutrition and dental care to students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prstClr val="black"/>
                </a:solidFill>
                <a:latin typeface="Aptos Display" panose="020B0004020202020204" pitchFamily="34" charset="0"/>
              </a:rPr>
              <a:t>Experimental</a:t>
            </a:r>
            <a:r>
              <a:rPr lang="en-US" sz="2000" dirty="0">
                <a:solidFill>
                  <a:prstClr val="black"/>
                </a:solidFill>
                <a:latin typeface="Aptos Display" panose="020B0004020202020204" pitchFamily="34" charset="0"/>
              </a:rPr>
              <a:t> use of </a:t>
            </a:r>
            <a:r>
              <a:rPr lang="en-US" sz="2000" b="1" dirty="0">
                <a:solidFill>
                  <a:prstClr val="black"/>
                </a:solidFill>
                <a:latin typeface="Aptos Display" panose="020B0004020202020204" pitchFamily="34" charset="0"/>
              </a:rPr>
              <a:t>novel treatments for tuberculosis</a:t>
            </a:r>
            <a:r>
              <a:rPr lang="en-US" sz="2000" dirty="0">
                <a:solidFill>
                  <a:prstClr val="black"/>
                </a:solidFill>
                <a:latin typeface="Aptos Display" panose="020B0004020202020204" pitchFamily="34" charset="0"/>
              </a:rPr>
              <a:t>. </a:t>
            </a:r>
            <a:endParaRPr lang="en-US" sz="2000" b="1" dirty="0">
              <a:solidFill>
                <a:prstClr val="black"/>
              </a:solidFill>
              <a:latin typeface="Aptos Display" panose="020B00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prstClr val="black"/>
                </a:solidFill>
                <a:latin typeface="Aptos Display" panose="020B0004020202020204" pitchFamily="34" charset="0"/>
              </a:rPr>
              <a:t>No parental consent</a:t>
            </a:r>
            <a:r>
              <a:rPr lang="en-US" sz="2000" dirty="0">
                <a:solidFill>
                  <a:prstClr val="black"/>
                </a:solidFill>
                <a:latin typeface="Aptos Display" panose="020B0004020202020204" pitchFamily="34" charset="0"/>
              </a:rPr>
              <a:t>, sometimes </a:t>
            </a:r>
            <a:r>
              <a:rPr lang="en-US" sz="2000" b="1" dirty="0">
                <a:solidFill>
                  <a:prstClr val="black"/>
                </a:solidFill>
                <a:latin typeface="Aptos Display" panose="020B0004020202020204" pitchFamily="34" charset="0"/>
              </a:rPr>
              <a:t>students not informed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0B0004020202020204" pitchFamily="34" charset="0"/>
              </a:rPr>
              <a:t>Research</a:t>
            </a:r>
            <a:r>
              <a:rPr lang="en-US" sz="2000" dirty="0" err="1">
                <a:solidFill>
                  <a:prstClr val="black"/>
                </a:solidFill>
                <a:latin typeface="Aptos Display" panose="020B0004020202020204" pitchFamily="34" charset="0"/>
              </a:rPr>
              <a:t>ers</a:t>
            </a:r>
            <a:r>
              <a:rPr lang="en-US" sz="2000" dirty="0">
                <a:solidFill>
                  <a:prstClr val="black"/>
                </a:solidFill>
                <a:latin typeface="Aptos Display" panose="020B0004020202020204" pitchFamily="34" charset="0"/>
              </a:rPr>
              <a:t> and school principals claimed consent was not needed because they knew better than Indigenous peoples due to racial superiority and expertise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0B00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Aptos Display" panose="020B0004020202020204" pitchFamily="34" charset="0"/>
              </a:rPr>
              <a:t>Canada Food Guide was, at least partly, built upon unethical research carried out in Residential schools.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Aptos Display" panose="020B0004020202020204" pitchFamily="34" charset="0"/>
              </a:rPr>
              <a:t>Conducted by Canadian researchers publishing in journals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prstClr val="black"/>
              </a:solidFill>
              <a:latin typeface="Aptos Display" panose="020B00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404C54-261B-351E-2B28-BF9DF9B08259}"/>
              </a:ext>
            </a:extLst>
          </p:cNvPr>
          <p:cNvSpPr txBox="1"/>
          <p:nvPr/>
        </p:nvSpPr>
        <p:spPr>
          <a:xfrm>
            <a:off x="2602282" y="6088559"/>
            <a:ext cx="663253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100" dirty="0">
                <a:solidFill>
                  <a:schemeClr val="bg1"/>
                </a:solidFill>
              </a:rPr>
              <a:t>TRC Report, Vol1: Part2, pp. 227-235; 252-292</a:t>
            </a:r>
          </a:p>
          <a:p>
            <a:r>
              <a:rPr lang="en-CA" sz="1100" dirty="0">
                <a:solidFill>
                  <a:schemeClr val="bg1"/>
                </a:solidFill>
              </a:rPr>
              <a:t>https://www.cbc.ca/radio/unreserved/how-food-in-canada-is-tied-to-land-language-community-and-colonization-1.5989764/the-dark-history-of-canada-s-food-guide-how-experiments-on-indigenous-children-shaped-nutrition-policy-1.5989785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96DFB99-9429-72E0-80CB-D8520B12B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76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9120" y="533400"/>
            <a:ext cx="787908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3B1B70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Responses to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3B1B70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Research Ethics Atrocities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0B0004020202020204" pitchFamily="34" charset="0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0B0004020202020204" pitchFamily="34" charset="0"/>
              </a:rPr>
              <a:t>Nuremberg Code (1948) – after medical experiments on concentration camp prisoners without consent: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0B0004020202020204" pitchFamily="34" charset="0"/>
              </a:rPr>
              <a:t>voluntary participation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0B0004020202020204" pitchFamily="34" charset="0"/>
              </a:rPr>
              <a:t>and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0B0004020202020204" pitchFamily="34" charset="0"/>
              </a:rPr>
              <a:t> informed consent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0B0004020202020204" pitchFamily="34" charset="0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0B0004020202020204" pitchFamily="34" charset="0"/>
              </a:rPr>
              <a:t>Declaration of Helsinki (1964) – WMA Good Clinical Practices established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0B0004020202020204" pitchFamily="34" charset="0"/>
              </a:rPr>
              <a:t>Belmont Report (1979) basic ethical principles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0B0004020202020204" pitchFamily="34" charset="0"/>
              </a:rPr>
              <a:t>Tri-Council Policy Statement (1998) (Revised 2018 &amp; 2022)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780007-12A2-981C-6D5F-AF630E1A9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696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3926" y="1175925"/>
            <a:ext cx="456259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Research Ethics in Canada: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000" b="1" dirty="0">
                <a:solidFill>
                  <a:prstClr val="white"/>
                </a:solidFill>
                <a:latin typeface="Aptos Display" panose="020B0004020202020204" pitchFamily="34" charset="0"/>
                <a:cs typeface="Arial Unicode MS"/>
              </a:rPr>
              <a:t>TCPS2-2022: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cs typeface="Arial Unicode MS"/>
              </a:rPr>
              <a:t>Core Principles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D829FB2-B7A4-E921-7B38-FE0F5AB30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27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95EA2-0C40-3F05-235C-51F16AEAA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218" y="436099"/>
            <a:ext cx="8623496" cy="5641144"/>
          </a:xfrm>
        </p:spPr>
        <p:txBody>
          <a:bodyPr>
            <a:normAutofit/>
          </a:bodyPr>
          <a:lstStyle/>
          <a:p>
            <a:r>
              <a:rPr lang="en-US" b="1" dirty="0">
                <a:latin typeface="Aptos Display" panose="020B0004020202020204" pitchFamily="34" charset="0"/>
              </a:rPr>
              <a:t>Tri-Council Policy Statement: Ethical Conduct for </a:t>
            </a:r>
            <a:br>
              <a:rPr lang="en-US" b="1" dirty="0">
                <a:latin typeface="Aptos Display" panose="020B0004020202020204" pitchFamily="34" charset="0"/>
              </a:rPr>
            </a:br>
            <a:r>
              <a:rPr lang="en-US" b="1" dirty="0">
                <a:latin typeface="Aptos Display" panose="020B0004020202020204" pitchFamily="34" charset="0"/>
              </a:rPr>
              <a:t>Research Involving Humans</a:t>
            </a:r>
            <a:br>
              <a:rPr lang="en-US" dirty="0">
                <a:latin typeface="Aptos Display" panose="020B0004020202020204" pitchFamily="34" charset="0"/>
              </a:rPr>
            </a:br>
            <a:r>
              <a:rPr lang="en-US" dirty="0">
                <a:latin typeface="Aptos Display" panose="020B0004020202020204" pitchFamily="34" charset="0"/>
              </a:rPr>
              <a:t>TCPS 2 (2022)</a:t>
            </a:r>
            <a:br>
              <a:rPr lang="en-US" dirty="0">
                <a:latin typeface="Aptos Display" panose="020B0004020202020204" pitchFamily="34" charset="0"/>
              </a:rPr>
            </a:br>
            <a:br>
              <a:rPr lang="en-US" dirty="0">
                <a:latin typeface="Aptos Display" panose="020B0004020202020204" pitchFamily="34" charset="0"/>
              </a:rPr>
            </a:br>
            <a:r>
              <a:rPr lang="en-US" sz="2000" dirty="0">
                <a:latin typeface="Aptos Display" panose="020B0004020202020204" pitchFamily="34" charset="0"/>
                <a:hlinkClick r:id="rId3"/>
              </a:rPr>
              <a:t>https://ethics.gc.ca/eng/policy-politique_tcps2-eptc2_2022.html</a:t>
            </a:r>
            <a:r>
              <a:rPr lang="en-US" sz="2000" dirty="0">
                <a:latin typeface="Aptos Display" panose="020B0004020202020204" pitchFamily="34" charset="0"/>
              </a:rPr>
              <a:t> </a:t>
            </a:r>
            <a:endParaRPr lang="en-CA" dirty="0">
              <a:latin typeface="Aptos Display" panose="020B00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7CD7139-C6DE-6074-9D13-1990822E7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8058-3785-FA4E-971F-CD598328817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520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WO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4F2683"/>
      </a:accent1>
      <a:accent2>
        <a:srgbClr val="807F83"/>
      </a:accent2>
      <a:accent3>
        <a:srgbClr val="198234"/>
      </a:accent3>
      <a:accent4>
        <a:srgbClr val="1F2A82"/>
      </a:accent4>
      <a:accent5>
        <a:srgbClr val="8C228F"/>
      </a:accent5>
      <a:accent6>
        <a:srgbClr val="CFB251"/>
      </a:accent6>
      <a:hlink>
        <a:srgbClr val="4F2683"/>
      </a:hlink>
      <a:folHlink>
        <a:srgbClr val="807F83"/>
      </a:folHlink>
    </a:clrScheme>
    <a:fontScheme name="Aptos Display">
      <a:majorFont>
        <a:latin typeface="Aptos Display"/>
        <a:ea typeface=""/>
        <a:cs typeface=""/>
      </a:majorFont>
      <a:minorFont>
        <a:latin typeface="Aptos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UWO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4F2683"/>
      </a:accent1>
      <a:accent2>
        <a:srgbClr val="807F83"/>
      </a:accent2>
      <a:accent3>
        <a:srgbClr val="198234"/>
      </a:accent3>
      <a:accent4>
        <a:srgbClr val="1F2A82"/>
      </a:accent4>
      <a:accent5>
        <a:srgbClr val="8C228F"/>
      </a:accent5>
      <a:accent6>
        <a:srgbClr val="CFB251"/>
      </a:accent6>
      <a:hlink>
        <a:srgbClr val="4F2683"/>
      </a:hlink>
      <a:folHlink>
        <a:srgbClr val="807F8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2318e38-f897-46ba-abb1-149be21432e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C7BDEF68254243AAB4211EEDA3BEEC" ma:contentTypeVersion="16" ma:contentTypeDescription="Create a new document." ma:contentTypeScope="" ma:versionID="67b30593054b5402b00a9d6843d8cc1b">
  <xsd:schema xmlns:xsd="http://www.w3.org/2001/XMLSchema" xmlns:xs="http://www.w3.org/2001/XMLSchema" xmlns:p="http://schemas.microsoft.com/office/2006/metadata/properties" xmlns:ns3="d2318e38-f897-46ba-abb1-149be21432eb" xmlns:ns4="05ba50db-561b-494f-b8bd-3ce71f43d644" targetNamespace="http://schemas.microsoft.com/office/2006/metadata/properties" ma:root="true" ma:fieldsID="c220269a4d0adf2ec9d863dd5fe662b8" ns3:_="" ns4:_="">
    <xsd:import namespace="d2318e38-f897-46ba-abb1-149be21432eb"/>
    <xsd:import namespace="05ba50db-561b-494f-b8bd-3ce71f43d6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ObjectDetectorVersion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318e38-f897-46ba-abb1-149be21432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ba50db-561b-494f-b8bd-3ce71f43d64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BF93DA-54D9-4C24-964F-492607949E40}">
  <ds:schemaRefs>
    <ds:schemaRef ds:uri="http://www.w3.org/XML/1998/namespace"/>
    <ds:schemaRef ds:uri="http://schemas.microsoft.com/office/infopath/2007/PartnerControls"/>
    <ds:schemaRef ds:uri="http://purl.org/dc/dcmitype/"/>
    <ds:schemaRef ds:uri="d2318e38-f897-46ba-abb1-149be21432eb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05ba50db-561b-494f-b8bd-3ce71f43d644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0C3F68B-4789-4284-AB4B-236CF50B88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409B456-9105-482B-9952-4FAA82D0A1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318e38-f897-46ba-abb1-149be21432eb"/>
    <ds:schemaRef ds:uri="05ba50db-561b-494f-b8bd-3ce71f43d6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22912</TotalTime>
  <Words>3509</Words>
  <Application>Microsoft Office PowerPoint</Application>
  <PresentationFormat>On-screen Show (4:3)</PresentationFormat>
  <Paragraphs>450</Paragraphs>
  <Slides>46</Slides>
  <Notes>45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46</vt:i4>
      </vt:variant>
    </vt:vector>
  </HeadingPairs>
  <TitlesOfParts>
    <vt:vector size="55" baseType="lpstr">
      <vt:lpstr>Aptos</vt:lpstr>
      <vt:lpstr>Aptos Display</vt:lpstr>
      <vt:lpstr>Arial</vt:lpstr>
      <vt:lpstr>Calibri</vt:lpstr>
      <vt:lpstr>Roboto</vt:lpstr>
      <vt:lpstr>Rubik</vt:lpstr>
      <vt:lpstr>Wingdings</vt:lpstr>
      <vt:lpstr>Office Theme</vt:lpstr>
      <vt:lpstr>1_Office Theme</vt:lpstr>
      <vt:lpstr>Introduction to the Ethical Conduct of Research Involving Human Participants   October 15, 2025  Grace Millett Ethics Officer gmillet@uwo.ca </vt:lpstr>
      <vt:lpstr>PowerPoint Presentation</vt:lpstr>
      <vt:lpstr>PowerPoint Presentation</vt:lpstr>
      <vt:lpstr>Because some academics did horrifying things to people  in the name of research.</vt:lpstr>
      <vt:lpstr>PowerPoint Presentation</vt:lpstr>
      <vt:lpstr>PowerPoint Presentation</vt:lpstr>
      <vt:lpstr>PowerPoint Presentation</vt:lpstr>
      <vt:lpstr>PowerPoint Presentation</vt:lpstr>
      <vt:lpstr>Tri-Council Policy Statement: Ethical Conduct for  Research Involving Humans TCPS 2 (2022)  https://ethics.gc.ca/eng/policy-politique_tcps2-eptc2_2022.html </vt:lpstr>
      <vt:lpstr>TCPS2:  Three Core Principles</vt:lpstr>
      <vt:lpstr>PowerPoint Presentation</vt:lpstr>
      <vt:lpstr>PowerPoint Presentation</vt:lpstr>
      <vt:lpstr>Operationalizing TCPS2 in Research Projects</vt:lpstr>
      <vt:lpstr>Operationalizing TCPS2 in Research Projects</vt:lpstr>
      <vt:lpstr>TCPS2</vt:lpstr>
      <vt:lpstr>TCPS2 - Chapter 9 Research Involving the First Nations, Inuit  and Métis Peoples of Canada</vt:lpstr>
      <vt:lpstr>TCPS2-2022: Chapter 9 Considerations for Indigenous Engagement </vt:lpstr>
      <vt:lpstr>PowerPoint Presentation</vt:lpstr>
      <vt:lpstr>TCSP2’s Two-Step Approach to Defining what activities require REB oversight</vt:lpstr>
      <vt:lpstr>What counts as “research”  for the purposes of Research Ethics?</vt:lpstr>
      <vt:lpstr>What counts as “human participant”  for the purposes of Research Ethics?</vt:lpstr>
      <vt:lpstr>TCPS2-2022, Article 2.2 Publicly Available Information</vt:lpstr>
      <vt:lpstr>TCPS2-2022, Article 2.3 Naturalistic Observational Research</vt:lpstr>
      <vt:lpstr>TCPS2-2022, Article 2.4 Secondary use of anonymous information </vt:lpstr>
      <vt:lpstr>Key Terminology for Article 2.4:  TCPS-2022, 5A, “Types of Information” </vt:lpstr>
      <vt:lpstr>TCPS2-2022, Article 2.5 Quality Assurance/Quality Improvement/ Program Evaluation Activities (QA/QI/PE)</vt:lpstr>
      <vt:lpstr>TCPS2-2022, Article 2.6 Creative Practice</vt:lpstr>
      <vt:lpstr>TCPS2-2022:  Summary of Exemptions from REB Oversight</vt:lpstr>
      <vt:lpstr>PowerPoint Presentation</vt:lpstr>
      <vt:lpstr>TCPS2 Governance Requirements for REB’s</vt:lpstr>
      <vt:lpstr>TCPS2 Governance Requirements for REB’s</vt:lpstr>
      <vt:lpstr>Western’s Research Ethics Boards</vt:lpstr>
      <vt:lpstr>TCPS2-2022: Two Types Review Article 6.12</vt:lpstr>
      <vt:lpstr>TCPS2-2022: Criteria for Delegated Review</vt:lpstr>
      <vt:lpstr>REB Review Process</vt:lpstr>
      <vt:lpstr>PowerPoint Presentation</vt:lpstr>
      <vt:lpstr>Timelines for Initial Review of  Delegated Applications (NMREB)</vt:lpstr>
      <vt:lpstr>Estimating timeline to approval for applications to the NMREB</vt:lpstr>
      <vt:lpstr>PowerPoint Presentation</vt:lpstr>
      <vt:lpstr>Office of Human Research Ethics  Western Research</vt:lpstr>
      <vt:lpstr>NMREB Initial Application Form</vt:lpstr>
      <vt:lpstr>Post-Approval Forms (“Sub-Forms” in WREM)</vt:lpstr>
      <vt:lpstr>PowerPoint Presentation</vt:lpstr>
      <vt:lpstr>Guidance Documents </vt:lpstr>
      <vt:lpstr>PowerPoint Presentation</vt:lpstr>
      <vt:lpstr>PowerPoint Presentation</vt:lpstr>
    </vt:vector>
  </TitlesOfParts>
  <Company>UWO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Wilson</dc:creator>
  <cp:lastModifiedBy>Grace Millett</cp:lastModifiedBy>
  <cp:revision>318</cp:revision>
  <cp:lastPrinted>2024-06-26T15:55:17Z</cp:lastPrinted>
  <dcterms:created xsi:type="dcterms:W3CDTF">2011-12-23T15:22:14Z</dcterms:created>
  <dcterms:modified xsi:type="dcterms:W3CDTF">2025-10-14T16:00:02Z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0x010100C2C7BDEF68254243AAB4211EEDA3BEEC</vt:lpwstr>
  </property>
</Properties>
</file>