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1"/>
  </p:notesMasterIdLst>
  <p:sldIdLst>
    <p:sldId id="360" r:id="rId3"/>
    <p:sldId id="395" r:id="rId4"/>
    <p:sldId id="394" r:id="rId5"/>
    <p:sldId id="365" r:id="rId6"/>
    <p:sldId id="265" r:id="rId7"/>
    <p:sldId id="376" r:id="rId8"/>
    <p:sldId id="259" r:id="rId9"/>
    <p:sldId id="260" r:id="rId10"/>
    <p:sldId id="261" r:id="rId11"/>
    <p:sldId id="262" r:id="rId12"/>
    <p:sldId id="258" r:id="rId13"/>
    <p:sldId id="341" r:id="rId14"/>
    <p:sldId id="342" r:id="rId15"/>
    <p:sldId id="346" r:id="rId16"/>
    <p:sldId id="347" r:id="rId17"/>
    <p:sldId id="348" r:id="rId18"/>
    <p:sldId id="271" r:id="rId19"/>
    <p:sldId id="272" r:id="rId20"/>
    <p:sldId id="273" r:id="rId21"/>
    <p:sldId id="263" r:id="rId22"/>
    <p:sldId id="297" r:id="rId23"/>
    <p:sldId id="275" r:id="rId24"/>
    <p:sldId id="279" r:id="rId25"/>
    <p:sldId id="292" r:id="rId26"/>
    <p:sldId id="293" r:id="rId27"/>
    <p:sldId id="294" r:id="rId28"/>
    <p:sldId id="295" r:id="rId29"/>
    <p:sldId id="288" r:id="rId30"/>
    <p:sldId id="289" r:id="rId31"/>
    <p:sldId id="364" r:id="rId32"/>
    <p:sldId id="298" r:id="rId33"/>
    <p:sldId id="299" r:id="rId34"/>
    <p:sldId id="300" r:id="rId35"/>
    <p:sldId id="301" r:id="rId36"/>
    <p:sldId id="303" r:id="rId37"/>
    <p:sldId id="361" r:id="rId38"/>
    <p:sldId id="362" r:id="rId39"/>
    <p:sldId id="363" r:id="rId40"/>
    <p:sldId id="281" r:id="rId41"/>
    <p:sldId id="319" r:id="rId42"/>
    <p:sldId id="282" r:id="rId43"/>
    <p:sldId id="283" r:id="rId44"/>
    <p:sldId id="338" r:id="rId45"/>
    <p:sldId id="284" r:id="rId46"/>
    <p:sldId id="286" r:id="rId47"/>
    <p:sldId id="314" r:id="rId48"/>
    <p:sldId id="313" r:id="rId49"/>
    <p:sldId id="366" r:id="rId50"/>
    <p:sldId id="315" r:id="rId51"/>
    <p:sldId id="277" r:id="rId52"/>
    <p:sldId id="307" r:id="rId53"/>
    <p:sldId id="310" r:id="rId54"/>
    <p:sldId id="311" r:id="rId55"/>
    <p:sldId id="312" r:id="rId56"/>
    <p:sldId id="316" r:id="rId57"/>
    <p:sldId id="367" r:id="rId58"/>
    <p:sldId id="350" r:id="rId59"/>
    <p:sldId id="351" r:id="rId60"/>
    <p:sldId id="349" r:id="rId61"/>
    <p:sldId id="317" r:id="rId62"/>
    <p:sldId id="320" r:id="rId63"/>
    <p:sldId id="403" r:id="rId64"/>
    <p:sldId id="404" r:id="rId65"/>
    <p:sldId id="405" r:id="rId66"/>
    <p:sldId id="321" r:id="rId67"/>
    <p:sldId id="323" r:id="rId68"/>
    <p:sldId id="322" r:id="rId69"/>
    <p:sldId id="324" r:id="rId70"/>
    <p:sldId id="326" r:id="rId71"/>
    <p:sldId id="327" r:id="rId72"/>
    <p:sldId id="325" r:id="rId73"/>
    <p:sldId id="329" r:id="rId74"/>
    <p:sldId id="278" r:id="rId75"/>
    <p:sldId id="343" r:id="rId76"/>
    <p:sldId id="344" r:id="rId77"/>
    <p:sldId id="353" r:id="rId78"/>
    <p:sldId id="276" r:id="rId79"/>
    <p:sldId id="352" r:id="rId80"/>
    <p:sldId id="330" r:id="rId81"/>
    <p:sldId id="356" r:id="rId82"/>
    <p:sldId id="357" r:id="rId83"/>
    <p:sldId id="333" r:id="rId84"/>
    <p:sldId id="354" r:id="rId85"/>
    <p:sldId id="355" r:id="rId86"/>
    <p:sldId id="334" r:id="rId87"/>
    <p:sldId id="368" r:id="rId88"/>
    <p:sldId id="393" r:id="rId89"/>
    <p:sldId id="369" r:id="rId90"/>
    <p:sldId id="370" r:id="rId91"/>
    <p:sldId id="371" r:id="rId92"/>
    <p:sldId id="372" r:id="rId93"/>
    <p:sldId id="373" r:id="rId94"/>
    <p:sldId id="374" r:id="rId95"/>
    <p:sldId id="375" r:id="rId96"/>
    <p:sldId id="280" r:id="rId97"/>
    <p:sldId id="377" r:id="rId98"/>
    <p:sldId id="287" r:id="rId99"/>
    <p:sldId id="381" r:id="rId100"/>
    <p:sldId id="396" r:id="rId101"/>
    <p:sldId id="397" r:id="rId102"/>
    <p:sldId id="268" r:id="rId103"/>
    <p:sldId id="387" r:id="rId104"/>
    <p:sldId id="389" r:id="rId105"/>
    <p:sldId id="388" r:id="rId106"/>
    <p:sldId id="390" r:id="rId107"/>
    <p:sldId id="384" r:id="rId108"/>
    <p:sldId id="274" r:id="rId109"/>
    <p:sldId id="267" r:id="rId110"/>
    <p:sldId id="386" r:id="rId111"/>
    <p:sldId id="270" r:id="rId112"/>
    <p:sldId id="398" r:id="rId113"/>
    <p:sldId id="399" r:id="rId114"/>
    <p:sldId id="400" r:id="rId115"/>
    <p:sldId id="391" r:id="rId116"/>
    <p:sldId id="401" r:id="rId117"/>
    <p:sldId id="392" r:id="rId118"/>
    <p:sldId id="402" r:id="rId119"/>
    <p:sldId id="336"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0846F0-274A-2F97-2958-BFA849AF4F10}" name="Albert Malkin" initials="AM" userId="S::amalkin5@uwo.ca::88481443-a608-46bd-8f9e-918a821865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56A2"/>
    <a:srgbClr val="4762AD"/>
    <a:srgbClr val="4E3B42"/>
    <a:srgbClr val="887A82"/>
    <a:srgbClr val="502683"/>
    <a:srgbClr val="2743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05"/>
    <p:restoredTop sz="86512"/>
  </p:normalViewPr>
  <p:slideViewPr>
    <p:cSldViewPr snapToGrid="0">
      <p:cViewPr>
        <p:scale>
          <a:sx n="87" d="100"/>
          <a:sy n="87" d="100"/>
        </p:scale>
        <p:origin x="89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3B499-A188-5548-A4B7-3B7ACB957B76}" type="datetimeFigureOut">
              <a:rPr lang="en-US" smtClean="0"/>
              <a:t>11/18/23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EB3A8-1E22-BB49-8F0D-FE119F593967}" type="slidenum">
              <a:rPr lang="en-US" smtClean="0"/>
              <a:t>‹#›</a:t>
            </a:fld>
            <a:endParaRPr lang="en-US"/>
          </a:p>
        </p:txBody>
      </p:sp>
    </p:spTree>
    <p:extLst>
      <p:ext uri="{BB962C8B-B14F-4D97-AF65-F5344CB8AC3E}">
        <p14:creationId xmlns:p14="http://schemas.microsoft.com/office/powerpoint/2010/main" val="182494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umanetech.com/coming-so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umanetech.com/democratic-function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umanetech.com/coming-so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keuseof.com/dangerous-social-media-trend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umanetech.com/future-generatio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umanetech.com/attention-mental-healt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leave this up here for a second. Anyone have the sudden urge to check their phones?</a:t>
            </a:r>
          </a:p>
          <a:p>
            <a:endParaRPr lang="en-US" dirty="0"/>
          </a:p>
          <a:p>
            <a:r>
              <a:rPr lang="en-CA" b="0" i="0" dirty="0">
                <a:solidFill>
                  <a:srgbClr val="D1D5DB"/>
                </a:solidFill>
                <a:effectLst/>
                <a:latin typeface="Söhne"/>
              </a:rPr>
              <a:t>Social media is generally a digital platform or technology that enables individuals and organizations to create, share, and interact with content in the form of text, images, videos, and other media, as well as to connect and communicate with other users. It serves as a virtual space where people can express themselves, exchange information, and engage with others, often in a public or semi-public manner. </a:t>
            </a:r>
          </a:p>
          <a:p>
            <a:endParaRPr lang="en-CA" b="0" i="0" dirty="0">
              <a:solidFill>
                <a:srgbClr val="D1D5DB"/>
              </a:solidFill>
              <a:effectLst/>
              <a:latin typeface="Söhne"/>
            </a:endParaRPr>
          </a:p>
          <a:p>
            <a:r>
              <a:rPr lang="en-CA" b="0" i="0" dirty="0">
                <a:solidFill>
                  <a:srgbClr val="D1D5DB"/>
                </a:solidFill>
                <a:effectLst/>
                <a:latin typeface="Söhne"/>
              </a:rPr>
              <a:t>The most common form are social networking sites. </a:t>
            </a:r>
          </a:p>
          <a:p>
            <a:endParaRPr lang="en-CA" b="0" i="0" dirty="0">
              <a:solidFill>
                <a:srgbClr val="D1D5DB"/>
              </a:solidFill>
              <a:effectLst/>
              <a:latin typeface="Söhne"/>
            </a:endParaRPr>
          </a:p>
          <a:p>
            <a:endParaRPr lang="en-CA" b="0" i="0" dirty="0">
              <a:solidFill>
                <a:srgbClr val="D1D5DB"/>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5</a:t>
            </a:fld>
            <a:endParaRPr lang="en-US"/>
          </a:p>
        </p:txBody>
      </p:sp>
    </p:spTree>
    <p:extLst>
      <p:ext uri="{BB962C8B-B14F-4D97-AF65-F5344CB8AC3E}">
        <p14:creationId xmlns:p14="http://schemas.microsoft.com/office/powerpoint/2010/main" val="458817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b="1" i="0" u="none" strike="noStrike" cap="all" dirty="0">
                <a:solidFill>
                  <a:srgbClr val="FFFFFF"/>
                </a:solidFill>
                <a:effectLst/>
                <a:latin typeface="Source Sans Pro" panose="020B0503030403020204" pitchFamily="34" charset="0"/>
                <a:hlinkClick r:id="rId3"/>
              </a:rPr>
              <a:t>INFORMATION</a:t>
            </a:r>
            <a:br>
              <a:rPr lang="en-CA" b="1" i="0" u="none" strike="noStrike" cap="all" dirty="0">
                <a:solidFill>
                  <a:srgbClr val="FFFFFF"/>
                </a:solidFill>
                <a:effectLst/>
                <a:latin typeface="Source Sans Pro" panose="020B0503030403020204" pitchFamily="34" charset="0"/>
                <a:hlinkClick r:id="rId3"/>
              </a:rPr>
            </a:br>
            <a:r>
              <a:rPr lang="en-CA" b="1" i="0" u="none" strike="noStrike" cap="all" dirty="0">
                <a:solidFill>
                  <a:srgbClr val="FFFFFF"/>
                </a:solidFill>
                <a:effectLst/>
                <a:latin typeface="Source Sans Pro" panose="020B0503030403020204" pitchFamily="34" charset="0"/>
                <a:hlinkClick r:id="rId3"/>
              </a:rPr>
              <a:t>ENVIRONMENT</a:t>
            </a:r>
            <a:endParaRPr lang="en-CA" b="1" i="0" cap="all" dirty="0">
              <a:solidFill>
                <a:srgbClr val="FFFFFF"/>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Misinformation, sensationalism, bad actors, and coordinated bots are destroying our information ecosystem.</a:t>
            </a:r>
          </a:p>
          <a:p>
            <a:endParaRPr lang="en-US" dirty="0"/>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14</a:t>
            </a:fld>
            <a:endParaRPr lang="en-US"/>
          </a:p>
        </p:txBody>
      </p:sp>
    </p:spTree>
    <p:extLst>
      <p:ext uri="{BB962C8B-B14F-4D97-AF65-F5344CB8AC3E}">
        <p14:creationId xmlns:p14="http://schemas.microsoft.com/office/powerpoint/2010/main" val="27176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b="1" i="0" u="none" strike="noStrike" cap="all" dirty="0">
                <a:solidFill>
                  <a:srgbClr val="FFFFFF"/>
                </a:solidFill>
                <a:effectLst/>
                <a:latin typeface="Source Sans Pro" panose="020B0503030403020204" pitchFamily="34" charset="0"/>
                <a:hlinkClick r:id="rId3"/>
              </a:rPr>
              <a:t>DEMOCRATIC</a:t>
            </a:r>
            <a:br>
              <a:rPr lang="en-CA" b="1" i="0" u="none" strike="noStrike" cap="all" dirty="0">
                <a:solidFill>
                  <a:srgbClr val="FFFFFF"/>
                </a:solidFill>
                <a:effectLst/>
                <a:latin typeface="Source Sans Pro" panose="020B0503030403020204" pitchFamily="34" charset="0"/>
                <a:hlinkClick r:id="rId3"/>
              </a:rPr>
            </a:br>
            <a:r>
              <a:rPr lang="en-CA" b="1" i="0" u="none" strike="noStrike" cap="all" dirty="0">
                <a:solidFill>
                  <a:srgbClr val="FFFFFF"/>
                </a:solidFill>
                <a:effectLst/>
                <a:latin typeface="Source Sans Pro" panose="020B0503030403020204" pitchFamily="34" charset="0"/>
                <a:hlinkClick r:id="rId3"/>
              </a:rPr>
              <a:t>FUNCTIONING</a:t>
            </a:r>
            <a:endParaRPr lang="en-CA" b="1" i="0" cap="all" dirty="0">
              <a:solidFill>
                <a:srgbClr val="FFFFFF"/>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Maximizing engagement amplifies outrage, deepens divisions, and reduces empathy, which is eroding shared consensus.</a:t>
            </a:r>
          </a:p>
          <a:p>
            <a:pPr algn="l"/>
            <a:endParaRPr lang="en-CA" b="0" i="0" dirty="0">
              <a:solidFill>
                <a:srgbClr val="202020"/>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Due to perverse incentives, social media is weakening global democratic functioning.</a:t>
            </a:r>
          </a:p>
          <a:p>
            <a:pPr algn="l"/>
            <a:r>
              <a:rPr lang="en-CA" b="0" i="0" dirty="0">
                <a:solidFill>
                  <a:srgbClr val="202020"/>
                </a:solidFill>
                <a:effectLst/>
                <a:latin typeface="Source Sans Pro" panose="020B0503030403020204" pitchFamily="34" charset="0"/>
              </a:rPr>
              <a:t>Social media platforms – like Facebook, Twitter, Instagram, and TikTok – are financially incentivized to amplify the most engaging content. This leads to an overrepresentation of fake news, disinformation, and divisive content. </a:t>
            </a:r>
            <a:r>
              <a:rPr lang="en-CA" b="1" i="0" dirty="0">
                <a:solidFill>
                  <a:srgbClr val="202020"/>
                </a:solidFill>
                <a:effectLst/>
                <a:latin typeface="Source Sans Pro" panose="020B0503030403020204" pitchFamily="34" charset="0"/>
              </a:rPr>
              <a:t>The cumulative impact on our information environment over the past 10+ years has increased polarization, election interference, legislative lockup, and other manipulative practices that undermine democracies world-wide.</a:t>
            </a:r>
            <a:endParaRPr lang="en-CA" b="0" i="0" dirty="0">
              <a:solidFill>
                <a:srgbClr val="202020"/>
              </a:solidFill>
              <a:effectLst/>
              <a:latin typeface="Source Sans Pro" panose="020B0503030403020204" pitchFamily="34" charset="0"/>
            </a:endParaRPr>
          </a:p>
          <a:p>
            <a:pPr algn="l"/>
            <a:endParaRPr lang="en-CA" b="0" i="0" dirty="0">
              <a:solidFill>
                <a:srgbClr val="202020"/>
              </a:solidFill>
              <a:effectLst/>
              <a:latin typeface="Source Sans Pro" panose="020B0503030403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15</a:t>
            </a:fld>
            <a:endParaRPr lang="en-US"/>
          </a:p>
        </p:txBody>
      </p:sp>
    </p:spTree>
    <p:extLst>
      <p:ext uri="{BB962C8B-B14F-4D97-AF65-F5344CB8AC3E}">
        <p14:creationId xmlns:p14="http://schemas.microsoft.com/office/powerpoint/2010/main" val="255846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b="1" i="0" u="none" strike="noStrike" cap="all" dirty="0">
                <a:solidFill>
                  <a:srgbClr val="FFFFFF"/>
                </a:solidFill>
                <a:effectLst/>
                <a:latin typeface="Source Sans Pro" panose="020B0503030403020204" pitchFamily="34" charset="0"/>
                <a:hlinkClick r:id="rId3"/>
              </a:rPr>
              <a:t>PRIVACY &amp;</a:t>
            </a:r>
            <a:br>
              <a:rPr lang="en-CA" b="1" i="0" u="none" strike="noStrike" cap="all" dirty="0">
                <a:solidFill>
                  <a:srgbClr val="FFFFFF"/>
                </a:solidFill>
                <a:effectLst/>
                <a:latin typeface="Source Sans Pro" panose="020B0503030403020204" pitchFamily="34" charset="0"/>
                <a:hlinkClick r:id="rId3"/>
              </a:rPr>
            </a:br>
            <a:r>
              <a:rPr lang="en-CA" b="1" i="0" u="none" strike="noStrike" cap="all" dirty="0">
                <a:solidFill>
                  <a:srgbClr val="FFFFFF"/>
                </a:solidFill>
                <a:effectLst/>
                <a:latin typeface="Source Sans Pro" panose="020B0503030403020204" pitchFamily="34" charset="0"/>
                <a:hlinkClick r:id="rId3"/>
              </a:rPr>
              <a:t>SAFETY</a:t>
            </a:r>
            <a:endParaRPr lang="en-CA" b="1" i="0" cap="all" dirty="0">
              <a:solidFill>
                <a:srgbClr val="FFFFFF"/>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Our data is exploited by an industry that extracts our attention, shapes our thoughts and overt behaviors, and makes us vulnerable to risks – all for profit.</a:t>
            </a:r>
          </a:p>
          <a:p>
            <a:endParaRPr lang="en-US" dirty="0"/>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16</a:t>
            </a:fld>
            <a:endParaRPr lang="en-US"/>
          </a:p>
        </p:txBody>
      </p:sp>
    </p:spTree>
    <p:extLst>
      <p:ext uri="{BB962C8B-B14F-4D97-AF65-F5344CB8AC3E}">
        <p14:creationId xmlns:p14="http://schemas.microsoft.com/office/powerpoint/2010/main" val="3838435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Calibri" panose="020F0502020204030204" pitchFamily="34" charset="0"/>
              </a:rPr>
              <a:t>“ABA is an expansive field with the potential to meet B.F. Skinner’s original vision of being “a general-purpose science relevant to the entire human experience” (</a:t>
            </a:r>
            <a:r>
              <a:rPr lang="en-CA" sz="1800" b="0" i="0" u="none" strike="noStrike" dirty="0" err="1">
                <a:solidFill>
                  <a:srgbClr val="000000"/>
                </a:solidFill>
                <a:effectLst/>
                <a:latin typeface="Calibri" panose="020F0502020204030204" pitchFamily="34" charset="0"/>
              </a:rPr>
              <a:t>Heward</a:t>
            </a:r>
            <a:r>
              <a:rPr lang="en-CA" sz="1800" b="0" i="0" u="none" strike="noStrike" dirty="0">
                <a:solidFill>
                  <a:srgbClr val="000000"/>
                </a:solidFill>
                <a:effectLst/>
                <a:latin typeface="Calibri" panose="020F0502020204030204" pitchFamily="34" charset="0"/>
              </a:rPr>
              <a:t> et al., 2022, p. 349).</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17</a:t>
            </a:fld>
            <a:endParaRPr lang="en-US"/>
          </a:p>
        </p:txBody>
      </p:sp>
    </p:spTree>
    <p:extLst>
      <p:ext uri="{BB962C8B-B14F-4D97-AF65-F5344CB8AC3E}">
        <p14:creationId xmlns:p14="http://schemas.microsoft.com/office/powerpoint/2010/main" val="3482782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18</a:t>
            </a:fld>
            <a:endParaRPr lang="en-US"/>
          </a:p>
        </p:txBody>
      </p:sp>
    </p:spTree>
    <p:extLst>
      <p:ext uri="{BB962C8B-B14F-4D97-AF65-F5344CB8AC3E}">
        <p14:creationId xmlns:p14="http://schemas.microsoft.com/office/powerpoint/2010/main" val="151950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how prevalent social media use, there is a critical need for increased research attention on excessive or problematic social media usage, to avoid personal and societal harms attributable to online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 use is still a relatively new technology, a gap exists in the state of assessment and treatment using a behavioral framework (Hassan &amp; </a:t>
            </a:r>
            <a:r>
              <a:rPr lang="en-US" dirty="0" err="1"/>
              <a:t>Kyonka</a:t>
            </a:r>
            <a:r>
              <a:rPr lang="en-US" dirty="0"/>
              <a:t>, 2021). We aim to will fill this gap. Importantly, this research program may be scaled to address the growing social issues related to social media use. </a:t>
            </a:r>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19</a:t>
            </a:fld>
            <a:endParaRPr lang="en-US"/>
          </a:p>
        </p:txBody>
      </p:sp>
    </p:spTree>
    <p:extLst>
      <p:ext uri="{BB962C8B-B14F-4D97-AF65-F5344CB8AC3E}">
        <p14:creationId xmlns:p14="http://schemas.microsoft.com/office/powerpoint/2010/main" val="110319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why we might care. While some social media use is just fine. OR some of you people might lose a little sleep because you’re scrolling through your feed looking for the next juicy picture of someone else's cute puppy. Or because you had to have the last word in some argument. Others might not be able to stop themselves and get seriously hurt. </a:t>
            </a:r>
          </a:p>
          <a:p>
            <a:endParaRPr lang="en-US" dirty="0"/>
          </a:p>
          <a:p>
            <a:endParaRPr lang="en-US" dirty="0"/>
          </a:p>
          <a:p>
            <a:r>
              <a:rPr lang="en-US" dirty="0"/>
              <a:t>The list of what can only be described as dumb and dangerous things people do online is far too long. But plenty of young people have been seriously injured or died. </a:t>
            </a:r>
          </a:p>
          <a:p>
            <a:endParaRPr lang="en-US" dirty="0"/>
          </a:p>
          <a:p>
            <a:r>
              <a:rPr lang="en-US" dirty="0"/>
              <a:t>People have been:</a:t>
            </a:r>
          </a:p>
          <a:p>
            <a:pPr algn="l">
              <a:buFont typeface="+mj-lt"/>
              <a:buAutoNum type="arabicPeriod"/>
            </a:pPr>
            <a:r>
              <a:rPr lang="en-CA" b="1" i="0" dirty="0">
                <a:solidFill>
                  <a:srgbClr val="111111"/>
                </a:solidFill>
                <a:effectLst/>
                <a:latin typeface="-apple-system"/>
                <a:hlinkClick r:id="rId3"/>
              </a:rPr>
              <a:t>Tide Pod Challenge</a:t>
            </a:r>
            <a:r>
              <a:rPr lang="en-CA" b="0" i="0" dirty="0">
                <a:solidFill>
                  <a:srgbClr val="111111"/>
                </a:solidFill>
                <a:effectLst/>
                <a:latin typeface="-apple-system"/>
                <a:hlinkClick r:id="rId3"/>
              </a:rPr>
              <a:t>: This challenge involved people filming themselves eating Tide laundry detergent pods, which can be toxic and even deadly</a:t>
            </a:r>
            <a:r>
              <a:rPr lang="en-CA" b="0" i="0" baseline="30000" dirty="0">
                <a:solidFill>
                  <a:srgbClr val="111111"/>
                </a:solidFill>
                <a:effectLst/>
                <a:latin typeface="-apple-system"/>
                <a:hlinkClick r:id="rId3"/>
              </a:rPr>
              <a:t>1</a:t>
            </a:r>
            <a:r>
              <a:rPr lang="en-CA" b="0" i="0" dirty="0">
                <a:solidFill>
                  <a:srgbClr val="111111"/>
                </a:solidFill>
                <a:effectLst/>
                <a:latin typeface="-apple-system"/>
              </a:rPr>
              <a:t>.</a:t>
            </a:r>
          </a:p>
          <a:p>
            <a:pPr algn="l">
              <a:buFont typeface="+mj-lt"/>
              <a:buAutoNum type="arabicPeriod"/>
            </a:pPr>
            <a:r>
              <a:rPr lang="en-CA" b="1" i="0" dirty="0">
                <a:solidFill>
                  <a:srgbClr val="111111"/>
                </a:solidFill>
                <a:effectLst/>
                <a:latin typeface="-apple-system"/>
                <a:hlinkClick r:id="rId3"/>
              </a:rPr>
              <a:t>Cinnamon Challenge</a:t>
            </a:r>
            <a:r>
              <a:rPr lang="en-CA" b="0" i="0" dirty="0">
                <a:solidFill>
                  <a:srgbClr val="111111"/>
                </a:solidFill>
                <a:effectLst/>
                <a:latin typeface="-apple-system"/>
                <a:hlinkClick r:id="rId3"/>
              </a:rPr>
              <a:t>: This challenge involved people trying to swallow a spoonful of cinnamon without drinking water, which can cause choking and respiratory problems</a:t>
            </a:r>
            <a:r>
              <a:rPr lang="en-CA" b="0" i="0" baseline="30000" dirty="0">
                <a:solidFill>
                  <a:srgbClr val="111111"/>
                </a:solidFill>
                <a:effectLst/>
                <a:latin typeface="-apple-system"/>
                <a:hlinkClick r:id="rId3"/>
              </a:rPr>
              <a:t>1</a:t>
            </a:r>
            <a:r>
              <a:rPr lang="en-CA" b="0" i="0" dirty="0">
                <a:solidFill>
                  <a:srgbClr val="111111"/>
                </a:solidFill>
                <a:effectLst/>
                <a:latin typeface="-apple-system"/>
              </a:rPr>
              <a:t>.</a:t>
            </a:r>
          </a:p>
          <a:p>
            <a:pPr algn="l">
              <a:buFont typeface="+mj-lt"/>
              <a:buAutoNum type="arabicPeriod"/>
            </a:pPr>
            <a:r>
              <a:rPr lang="en-CA" b="1" i="0" dirty="0">
                <a:solidFill>
                  <a:srgbClr val="111111"/>
                </a:solidFill>
                <a:effectLst/>
                <a:latin typeface="-apple-system"/>
                <a:hlinkClick r:id="rId3"/>
              </a:rPr>
              <a:t>Choking Game</a:t>
            </a:r>
            <a:r>
              <a:rPr lang="en-CA" b="0" i="0" dirty="0">
                <a:solidFill>
                  <a:srgbClr val="111111"/>
                </a:solidFill>
                <a:effectLst/>
                <a:latin typeface="-apple-system"/>
                <a:hlinkClick r:id="rId3"/>
              </a:rPr>
              <a:t>: This game involves people intentionally choking themselves or others to achieve a brief high, which can lead to brain damage or death</a:t>
            </a:r>
            <a:r>
              <a:rPr lang="en-CA" b="0" i="0" baseline="30000" dirty="0">
                <a:solidFill>
                  <a:srgbClr val="111111"/>
                </a:solidFill>
                <a:effectLst/>
                <a:latin typeface="-apple-system"/>
                <a:hlinkClick r:id="rId3"/>
              </a:rPr>
              <a:t>1</a:t>
            </a:r>
            <a:r>
              <a:rPr lang="en-CA" b="0" i="0" dirty="0">
                <a:solidFill>
                  <a:srgbClr val="111111"/>
                </a:solidFill>
                <a:effectLst/>
                <a:latin typeface="-apple-system"/>
              </a:rPr>
              <a:t>.</a:t>
            </a:r>
          </a:p>
          <a:p>
            <a:pPr algn="l">
              <a:buFont typeface="+mj-lt"/>
              <a:buAutoNum type="arabicPeriod"/>
            </a:pPr>
            <a:endParaRPr lang="en-CA" b="0" i="0" dirty="0">
              <a:solidFill>
                <a:srgbClr val="111111"/>
              </a:solidFill>
              <a:effectLst/>
              <a:latin typeface="-apple-system"/>
            </a:endParaRPr>
          </a:p>
        </p:txBody>
      </p:sp>
      <p:sp>
        <p:nvSpPr>
          <p:cNvPr id="4" name="Slide Number Placeholder 3"/>
          <p:cNvSpPr>
            <a:spLocks noGrp="1"/>
          </p:cNvSpPr>
          <p:nvPr>
            <p:ph type="sldNum" sz="quarter" idx="5"/>
          </p:nvPr>
        </p:nvSpPr>
        <p:spPr/>
        <p:txBody>
          <a:bodyPr/>
          <a:lstStyle/>
          <a:p>
            <a:fld id="{5C3EB3A8-1E22-BB49-8F0D-FE119F593967}" type="slidenum">
              <a:rPr lang="en-US" smtClean="0"/>
              <a:t>20</a:t>
            </a:fld>
            <a:endParaRPr lang="en-US"/>
          </a:p>
        </p:txBody>
      </p:sp>
    </p:spTree>
    <p:extLst>
      <p:ext uri="{BB962C8B-B14F-4D97-AF65-F5344CB8AC3E}">
        <p14:creationId xmlns:p14="http://schemas.microsoft.com/office/powerpoint/2010/main" val="21040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kinds of incidents make me wonder If there’s something that could be done to step in cases where people are at risk. </a:t>
            </a:r>
          </a:p>
          <a:p>
            <a:endParaRPr lang="en-US" dirty="0"/>
          </a:p>
          <a:p>
            <a:r>
              <a:rPr lang="en-US" dirty="0"/>
              <a:t>Perhaps this might be a role behavior analysts can play. But what can we do?</a:t>
            </a:r>
          </a:p>
        </p:txBody>
      </p:sp>
      <p:sp>
        <p:nvSpPr>
          <p:cNvPr id="4" name="Slide Number Placeholder 3"/>
          <p:cNvSpPr>
            <a:spLocks noGrp="1"/>
          </p:cNvSpPr>
          <p:nvPr>
            <p:ph type="sldNum" sz="quarter" idx="5"/>
          </p:nvPr>
        </p:nvSpPr>
        <p:spPr/>
        <p:txBody>
          <a:bodyPr/>
          <a:lstStyle/>
          <a:p>
            <a:fld id="{5C3EB3A8-1E22-BB49-8F0D-FE119F593967}" type="slidenum">
              <a:rPr lang="en-US" smtClean="0"/>
              <a:t>21</a:t>
            </a:fld>
            <a:endParaRPr lang="en-US"/>
          </a:p>
        </p:txBody>
      </p:sp>
    </p:spTree>
    <p:extLst>
      <p:ext uri="{BB962C8B-B14F-4D97-AF65-F5344CB8AC3E}">
        <p14:creationId xmlns:p14="http://schemas.microsoft.com/office/powerpoint/2010/main" val="3266781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sought to validate our new assessment's  convergent validity and construct validity. </a:t>
            </a:r>
          </a:p>
        </p:txBody>
      </p:sp>
      <p:sp>
        <p:nvSpPr>
          <p:cNvPr id="4" name="Slide Number Placeholder 3"/>
          <p:cNvSpPr>
            <a:spLocks noGrp="1"/>
          </p:cNvSpPr>
          <p:nvPr>
            <p:ph type="sldNum" sz="quarter" idx="5"/>
          </p:nvPr>
        </p:nvSpPr>
        <p:spPr/>
        <p:txBody>
          <a:bodyPr/>
          <a:lstStyle/>
          <a:p>
            <a:fld id="{5C3EB3A8-1E22-BB49-8F0D-FE119F593967}" type="slidenum">
              <a:rPr lang="en-US" smtClean="0"/>
              <a:t>22</a:t>
            </a:fld>
            <a:endParaRPr lang="en-US"/>
          </a:p>
        </p:txBody>
      </p:sp>
    </p:spTree>
    <p:extLst>
      <p:ext uri="{BB962C8B-B14F-4D97-AF65-F5344CB8AC3E}">
        <p14:creationId xmlns:p14="http://schemas.microsoft.com/office/powerpoint/2010/main" val="3895063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Calibri" panose="020F0502020204030204" pitchFamily="34" charset="0"/>
              </a:rPr>
              <a:t>Data retained for factor analyses, score lower than .5 in </a:t>
            </a:r>
            <a:r>
              <a:rPr lang="en-CA" sz="1800" dirty="0" err="1">
                <a:effectLst/>
                <a:latin typeface="Times New Roman" panose="02020603050405020304" pitchFamily="18" charset="0"/>
                <a:ea typeface="Calibri" panose="020F0502020204030204" pitchFamily="34" charset="0"/>
              </a:rPr>
              <a:t>RelevantID</a:t>
            </a:r>
            <a:r>
              <a:rPr lang="en-CA" sz="1800" dirty="0">
                <a:effectLst/>
                <a:latin typeface="Times New Roman" panose="02020603050405020304" pitchFamily="18" charset="0"/>
                <a:ea typeface="Calibri" panose="020F0502020204030204" pitchFamily="34" charset="0"/>
              </a:rPr>
              <a:t> fraud score, and incomplete responses removed n = 372 from 447. </a:t>
            </a:r>
            <a:endParaRPr lang="en-US" sz="1800" dirty="0"/>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$10.00 Amazon gift card as compensation </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23</a:t>
            </a:fld>
            <a:endParaRPr lang="en-US"/>
          </a:p>
        </p:txBody>
      </p:sp>
    </p:spTree>
    <p:extLst>
      <p:ext uri="{BB962C8B-B14F-4D97-AF65-F5344CB8AC3E}">
        <p14:creationId xmlns:p14="http://schemas.microsoft.com/office/powerpoint/2010/main" val="96127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D1D5DB"/>
                </a:solidFill>
                <a:effectLst/>
                <a:latin typeface="Söhne"/>
              </a:rPr>
              <a:t>The most popular are FB with ~3 Billion users</a:t>
            </a:r>
          </a:p>
          <a:p>
            <a:r>
              <a:rPr lang="en-CA" b="0" i="0" dirty="0" err="1">
                <a:solidFill>
                  <a:srgbClr val="D1D5DB"/>
                </a:solidFill>
                <a:effectLst/>
                <a:latin typeface="Söhne"/>
              </a:rPr>
              <a:t>Instrgram</a:t>
            </a:r>
            <a:r>
              <a:rPr lang="en-CA" b="0" i="0" dirty="0">
                <a:solidFill>
                  <a:srgbClr val="D1D5DB"/>
                </a:solidFill>
                <a:effectLst/>
                <a:latin typeface="Söhne"/>
              </a:rPr>
              <a:t> has 2.5 billion</a:t>
            </a:r>
          </a:p>
          <a:p>
            <a:r>
              <a:rPr lang="en-CA" b="0" i="0" dirty="0">
                <a:solidFill>
                  <a:srgbClr val="D1D5DB"/>
                </a:solidFill>
                <a:effectLst/>
                <a:latin typeface="Söhne"/>
              </a:rPr>
              <a:t>Tik </a:t>
            </a:r>
            <a:r>
              <a:rPr lang="en-CA" b="0" i="0" dirty="0" err="1">
                <a:solidFill>
                  <a:srgbClr val="D1D5DB"/>
                </a:solidFill>
                <a:effectLst/>
                <a:latin typeface="Söhne"/>
              </a:rPr>
              <a:t>tok</a:t>
            </a:r>
            <a:r>
              <a:rPr lang="en-CA" b="0" i="0" dirty="0">
                <a:solidFill>
                  <a:srgbClr val="D1D5DB"/>
                </a:solidFill>
                <a:effectLst/>
                <a:latin typeface="Söhne"/>
              </a:rPr>
              <a:t> has 1 billion</a:t>
            </a:r>
          </a:p>
          <a:p>
            <a:endParaRPr lang="en-CA" b="0" i="0" dirty="0">
              <a:solidFill>
                <a:srgbClr val="D1D5DB"/>
              </a:solidFill>
              <a:effectLst/>
              <a:latin typeface="Söhne"/>
            </a:endParaRPr>
          </a:p>
          <a:p>
            <a:r>
              <a:rPr lang="en-CA" b="0" i="0" dirty="0">
                <a:solidFill>
                  <a:srgbClr val="D1D5DB"/>
                </a:solidFill>
                <a:effectLst/>
                <a:latin typeface="Söhne"/>
              </a:rPr>
              <a:t>The world population is 8 billion! Estimates by the UN are that there are almost 6 billion people over 15. So half of those people are on FB. Or one third OF THE WORLD is on FB. </a:t>
            </a:r>
          </a:p>
          <a:p>
            <a:endParaRPr lang="en-CA" b="0" i="0" dirty="0">
              <a:solidFill>
                <a:srgbClr val="D1D5DB"/>
              </a:solidFill>
              <a:effectLst/>
              <a:latin typeface="Söhne"/>
            </a:endParaRPr>
          </a:p>
          <a:p>
            <a:endParaRPr lang="en-CA" b="0" i="0"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fld id="{9D3E3C30-D7FE-4F6C-90DA-520624DCF285}" type="slidenum">
              <a:rPr lang="en-US" smtClean="0"/>
              <a:t>6</a:t>
            </a:fld>
            <a:endParaRPr lang="en-US"/>
          </a:p>
        </p:txBody>
      </p:sp>
    </p:spTree>
    <p:extLst>
      <p:ext uri="{BB962C8B-B14F-4D97-AF65-F5344CB8AC3E}">
        <p14:creationId xmlns:p14="http://schemas.microsoft.com/office/powerpoint/2010/main" val="3017548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effectLst/>
              </a:rPr>
              <a:t>Descriptive Statistics </a:t>
            </a:r>
          </a:p>
          <a:p>
            <a:pPr algn="l"/>
            <a:r>
              <a:rPr lang="en-CA" dirty="0">
                <a:effectLst/>
              </a:rPr>
              <a:t>  Median Mean Std. Deviation Minimum Maximum Age 21.000 22.536 4.520 18.000 54.000 </a:t>
            </a:r>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24</a:t>
            </a:fld>
            <a:endParaRPr lang="en-US"/>
          </a:p>
        </p:txBody>
      </p:sp>
    </p:spTree>
    <p:extLst>
      <p:ext uri="{BB962C8B-B14F-4D97-AF65-F5344CB8AC3E}">
        <p14:creationId xmlns:p14="http://schemas.microsoft.com/office/powerpoint/2010/main" val="3042845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effectLst/>
              </a:rPr>
              <a:t>Frequencies for Gender </a:t>
            </a:r>
          </a:p>
          <a:p>
            <a:pPr algn="l"/>
            <a:r>
              <a:rPr lang="en-CA" dirty="0">
                <a:effectLst/>
              </a:rPr>
              <a:t>Male109 </a:t>
            </a:r>
          </a:p>
          <a:p>
            <a:pPr algn="l"/>
            <a:r>
              <a:rPr lang="en-CA" dirty="0">
                <a:effectLst/>
              </a:rPr>
              <a:t>Woman 250 </a:t>
            </a:r>
          </a:p>
          <a:p>
            <a:pPr algn="l"/>
            <a:r>
              <a:rPr lang="en-CA" dirty="0">
                <a:effectLst/>
              </a:rPr>
              <a:t>Non-binary </a:t>
            </a:r>
          </a:p>
          <a:p>
            <a:pPr algn="l"/>
            <a:r>
              <a:rPr lang="en-CA" dirty="0" err="1">
                <a:effectLst/>
              </a:rPr>
              <a:t>Perfer</a:t>
            </a:r>
            <a:r>
              <a:rPr lang="en-CA" dirty="0">
                <a:effectLst/>
              </a:rPr>
              <a:t> not to disclose </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25</a:t>
            </a:fld>
            <a:endParaRPr lang="en-US"/>
          </a:p>
        </p:txBody>
      </p:sp>
    </p:spTree>
    <p:extLst>
      <p:ext uri="{BB962C8B-B14F-4D97-AF65-F5344CB8AC3E}">
        <p14:creationId xmlns:p14="http://schemas.microsoft.com/office/powerpoint/2010/main" val="2617224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Which apps do you use the most (check all that apply)?</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28</a:t>
            </a:fld>
            <a:endParaRPr lang="en-US"/>
          </a:p>
        </p:txBody>
      </p:sp>
    </p:spTree>
    <p:extLst>
      <p:ext uri="{BB962C8B-B14F-4D97-AF65-F5344CB8AC3E}">
        <p14:creationId xmlns:p14="http://schemas.microsoft.com/office/powerpoint/2010/main" val="7218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questionnaire aimed at examining how social media was a part of everyday routines</a:t>
            </a:r>
          </a:p>
        </p:txBody>
      </p:sp>
      <p:sp>
        <p:nvSpPr>
          <p:cNvPr id="4" name="Slide Number Placeholder 3"/>
          <p:cNvSpPr>
            <a:spLocks noGrp="1"/>
          </p:cNvSpPr>
          <p:nvPr>
            <p:ph type="sldNum" sz="quarter" idx="5"/>
          </p:nvPr>
        </p:nvSpPr>
        <p:spPr/>
        <p:txBody>
          <a:bodyPr/>
          <a:lstStyle/>
          <a:p>
            <a:fld id="{5C3EB3A8-1E22-BB49-8F0D-FE119F593967}" type="slidenum">
              <a:rPr lang="en-US" smtClean="0"/>
              <a:t>29</a:t>
            </a:fld>
            <a:endParaRPr lang="en-US"/>
          </a:p>
        </p:txBody>
      </p:sp>
    </p:spTree>
    <p:extLst>
      <p:ext uri="{BB962C8B-B14F-4D97-AF65-F5344CB8AC3E}">
        <p14:creationId xmlns:p14="http://schemas.microsoft.com/office/powerpoint/2010/main" val="2677259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questionnaire aimed at examining how social media was a part of everyday routines</a:t>
            </a:r>
          </a:p>
        </p:txBody>
      </p:sp>
      <p:sp>
        <p:nvSpPr>
          <p:cNvPr id="4" name="Slide Number Placeholder 3"/>
          <p:cNvSpPr>
            <a:spLocks noGrp="1"/>
          </p:cNvSpPr>
          <p:nvPr>
            <p:ph type="sldNum" sz="quarter" idx="5"/>
          </p:nvPr>
        </p:nvSpPr>
        <p:spPr/>
        <p:txBody>
          <a:bodyPr/>
          <a:lstStyle/>
          <a:p>
            <a:fld id="{5C3EB3A8-1E22-BB49-8F0D-FE119F593967}" type="slidenum">
              <a:rPr lang="en-US" smtClean="0"/>
              <a:t>30</a:t>
            </a:fld>
            <a:endParaRPr lang="en-US"/>
          </a:p>
        </p:txBody>
      </p:sp>
    </p:spTree>
    <p:extLst>
      <p:ext uri="{BB962C8B-B14F-4D97-AF65-F5344CB8AC3E}">
        <p14:creationId xmlns:p14="http://schemas.microsoft.com/office/powerpoint/2010/main" val="117647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questionnaire approached social media more from an addiction framework</a:t>
            </a:r>
          </a:p>
        </p:txBody>
      </p:sp>
      <p:sp>
        <p:nvSpPr>
          <p:cNvPr id="4" name="Slide Number Placeholder 3"/>
          <p:cNvSpPr>
            <a:spLocks noGrp="1"/>
          </p:cNvSpPr>
          <p:nvPr>
            <p:ph type="sldNum" sz="quarter" idx="5"/>
          </p:nvPr>
        </p:nvSpPr>
        <p:spPr/>
        <p:txBody>
          <a:bodyPr/>
          <a:lstStyle/>
          <a:p>
            <a:fld id="{5C3EB3A8-1E22-BB49-8F0D-FE119F593967}" type="slidenum">
              <a:rPr lang="en-US" smtClean="0"/>
              <a:t>31</a:t>
            </a:fld>
            <a:endParaRPr lang="en-US"/>
          </a:p>
        </p:txBody>
      </p:sp>
    </p:spTree>
    <p:extLst>
      <p:ext uri="{BB962C8B-B14F-4D97-AF65-F5344CB8AC3E}">
        <p14:creationId xmlns:p14="http://schemas.microsoft.com/office/powerpoint/2010/main" val="3618950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32</a:t>
            </a:fld>
            <a:endParaRPr lang="en-US"/>
          </a:p>
        </p:txBody>
      </p:sp>
    </p:spTree>
    <p:extLst>
      <p:ext uri="{BB962C8B-B14F-4D97-AF65-F5344CB8AC3E}">
        <p14:creationId xmlns:p14="http://schemas.microsoft.com/office/powerpoint/2010/main" val="772014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33</a:t>
            </a:fld>
            <a:endParaRPr lang="en-US"/>
          </a:p>
        </p:txBody>
      </p:sp>
    </p:spTree>
    <p:extLst>
      <p:ext uri="{BB962C8B-B14F-4D97-AF65-F5344CB8AC3E}">
        <p14:creationId xmlns:p14="http://schemas.microsoft.com/office/powerpoint/2010/main" val="2549868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34</a:t>
            </a:fld>
            <a:endParaRPr lang="en-US"/>
          </a:p>
        </p:txBody>
      </p:sp>
    </p:spTree>
    <p:extLst>
      <p:ext uri="{BB962C8B-B14F-4D97-AF65-F5344CB8AC3E}">
        <p14:creationId xmlns:p14="http://schemas.microsoft.com/office/powerpoint/2010/main" val="2330664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with this one. It’s similar addiction-like scale</a:t>
            </a:r>
          </a:p>
        </p:txBody>
      </p:sp>
      <p:sp>
        <p:nvSpPr>
          <p:cNvPr id="4" name="Slide Number Placeholder 3"/>
          <p:cNvSpPr>
            <a:spLocks noGrp="1"/>
          </p:cNvSpPr>
          <p:nvPr>
            <p:ph type="sldNum" sz="quarter" idx="5"/>
          </p:nvPr>
        </p:nvSpPr>
        <p:spPr/>
        <p:txBody>
          <a:bodyPr/>
          <a:lstStyle/>
          <a:p>
            <a:fld id="{5C3EB3A8-1E22-BB49-8F0D-FE119F593967}" type="slidenum">
              <a:rPr lang="en-US" smtClean="0"/>
              <a:t>35</a:t>
            </a:fld>
            <a:endParaRPr lang="en-US"/>
          </a:p>
        </p:txBody>
      </p:sp>
    </p:spTree>
    <p:extLst>
      <p:ext uri="{BB962C8B-B14F-4D97-AF65-F5344CB8AC3E}">
        <p14:creationId xmlns:p14="http://schemas.microsoft.com/office/powerpoint/2010/main" val="394054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D1D5DB"/>
                </a:solidFill>
                <a:effectLst/>
                <a:latin typeface="Söhne"/>
              </a:rPr>
              <a:t>#MeToo (2017-present): The #MeToo movement gained momentum on social media, where survivors of sexual harassment and assault shared their stories, leading to a global conversation about the prevalence of such incidents.</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7</a:t>
            </a:fld>
            <a:endParaRPr lang="en-US"/>
          </a:p>
        </p:txBody>
      </p:sp>
    </p:spTree>
    <p:extLst>
      <p:ext uri="{BB962C8B-B14F-4D97-AF65-F5344CB8AC3E}">
        <p14:creationId xmlns:p14="http://schemas.microsoft.com/office/powerpoint/2010/main" val="4127296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with this one. It’s similar addiction-like scale</a:t>
            </a:r>
          </a:p>
        </p:txBody>
      </p:sp>
      <p:sp>
        <p:nvSpPr>
          <p:cNvPr id="4" name="Slide Number Placeholder 3"/>
          <p:cNvSpPr>
            <a:spLocks noGrp="1"/>
          </p:cNvSpPr>
          <p:nvPr>
            <p:ph type="sldNum" sz="quarter" idx="5"/>
          </p:nvPr>
        </p:nvSpPr>
        <p:spPr/>
        <p:txBody>
          <a:bodyPr/>
          <a:lstStyle/>
          <a:p>
            <a:fld id="{5C3EB3A8-1E22-BB49-8F0D-FE119F593967}" type="slidenum">
              <a:rPr lang="en-US" smtClean="0"/>
              <a:t>36</a:t>
            </a:fld>
            <a:endParaRPr lang="en-US"/>
          </a:p>
        </p:txBody>
      </p:sp>
    </p:spTree>
    <p:extLst>
      <p:ext uri="{BB962C8B-B14F-4D97-AF65-F5344CB8AC3E}">
        <p14:creationId xmlns:p14="http://schemas.microsoft.com/office/powerpoint/2010/main" val="177670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with this one. It’s similar addiction-like scale</a:t>
            </a:r>
          </a:p>
        </p:txBody>
      </p:sp>
      <p:sp>
        <p:nvSpPr>
          <p:cNvPr id="4" name="Slide Number Placeholder 3"/>
          <p:cNvSpPr>
            <a:spLocks noGrp="1"/>
          </p:cNvSpPr>
          <p:nvPr>
            <p:ph type="sldNum" sz="quarter" idx="5"/>
          </p:nvPr>
        </p:nvSpPr>
        <p:spPr/>
        <p:txBody>
          <a:bodyPr/>
          <a:lstStyle/>
          <a:p>
            <a:fld id="{5C3EB3A8-1E22-BB49-8F0D-FE119F593967}" type="slidenum">
              <a:rPr lang="en-US" smtClean="0"/>
              <a:t>37</a:t>
            </a:fld>
            <a:endParaRPr lang="en-US"/>
          </a:p>
        </p:txBody>
      </p:sp>
    </p:spTree>
    <p:extLst>
      <p:ext uri="{BB962C8B-B14F-4D97-AF65-F5344CB8AC3E}">
        <p14:creationId xmlns:p14="http://schemas.microsoft.com/office/powerpoint/2010/main" val="2516197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with this one. It’s similar addiction-like scale</a:t>
            </a:r>
          </a:p>
        </p:txBody>
      </p:sp>
      <p:sp>
        <p:nvSpPr>
          <p:cNvPr id="4" name="Slide Number Placeholder 3"/>
          <p:cNvSpPr>
            <a:spLocks noGrp="1"/>
          </p:cNvSpPr>
          <p:nvPr>
            <p:ph type="sldNum" sz="quarter" idx="5"/>
          </p:nvPr>
        </p:nvSpPr>
        <p:spPr/>
        <p:txBody>
          <a:bodyPr/>
          <a:lstStyle/>
          <a:p>
            <a:fld id="{5C3EB3A8-1E22-BB49-8F0D-FE119F593967}" type="slidenum">
              <a:rPr lang="en-US" smtClean="0"/>
              <a:t>38</a:t>
            </a:fld>
            <a:endParaRPr lang="en-US"/>
          </a:p>
        </p:txBody>
      </p:sp>
    </p:spTree>
    <p:extLst>
      <p:ext uri="{BB962C8B-B14F-4D97-AF65-F5344CB8AC3E}">
        <p14:creationId xmlns:p14="http://schemas.microsoft.com/office/powerpoint/2010/main" val="4150220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Calibri" panose="020F0502020204030204" pitchFamily="34" charset="0"/>
              </a:rPr>
              <a:t>The SMUFA escape </a:t>
            </a:r>
            <a:r>
              <a:rPr lang="en-CA" sz="1800" dirty="0" err="1">
                <a:effectLst/>
                <a:latin typeface="Times New Roman" panose="02020603050405020304" pitchFamily="18" charset="0"/>
                <a:ea typeface="Calibri" panose="020F0502020204030204" pitchFamily="34" charset="0"/>
              </a:rPr>
              <a:t>subscore</a:t>
            </a:r>
            <a:r>
              <a:rPr lang="en-CA" sz="1800" dirty="0">
                <a:effectLst/>
                <a:latin typeface="Times New Roman" panose="02020603050405020304" pitchFamily="18" charset="0"/>
                <a:ea typeface="Calibri" panose="020F0502020204030204" pitchFamily="34" charset="0"/>
              </a:rPr>
              <a:t> was most strongly related to the BSMS and SMDS, whereas the SMEQ (past week use) had the weakest relationship to SMUFA scores as well as the BSMS and SMDS. Overall SMUFA scores also were most related to the BSMS. </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50</a:t>
            </a:fld>
            <a:endParaRPr lang="en-US"/>
          </a:p>
        </p:txBody>
      </p:sp>
    </p:spTree>
    <p:extLst>
      <p:ext uri="{BB962C8B-B14F-4D97-AF65-F5344CB8AC3E}">
        <p14:creationId xmlns:p14="http://schemas.microsoft.com/office/powerpoint/2010/main" val="3990857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Calibri" panose="020F0502020204030204" pitchFamily="34" charset="0"/>
              </a:rPr>
              <a:t>The SMUFA escape </a:t>
            </a:r>
            <a:r>
              <a:rPr lang="en-CA" sz="1800" dirty="0" err="1">
                <a:effectLst/>
                <a:latin typeface="Times New Roman" panose="02020603050405020304" pitchFamily="18" charset="0"/>
                <a:ea typeface="Calibri" panose="020F0502020204030204" pitchFamily="34" charset="0"/>
              </a:rPr>
              <a:t>subscore</a:t>
            </a:r>
            <a:r>
              <a:rPr lang="en-CA" sz="1800" dirty="0">
                <a:effectLst/>
                <a:latin typeface="Times New Roman" panose="02020603050405020304" pitchFamily="18" charset="0"/>
                <a:ea typeface="Calibri" panose="020F0502020204030204" pitchFamily="34" charset="0"/>
              </a:rPr>
              <a:t> was most strongly related to the BSMS and SMDS (both ask about the past year use)</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whereas the SMEQ (past week use) had the weakest relationship to SMUFA </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scores as well as the BSMS and SMDS. Overall SMUFA scores also were most related to the BSMS. </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51</a:t>
            </a:fld>
            <a:endParaRPr lang="en-US"/>
          </a:p>
        </p:txBody>
      </p:sp>
    </p:spTree>
    <p:extLst>
      <p:ext uri="{BB962C8B-B14F-4D97-AF65-F5344CB8AC3E}">
        <p14:creationId xmlns:p14="http://schemas.microsoft.com/office/powerpoint/2010/main" val="477720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Calibri" panose="020F0502020204030204" pitchFamily="34" charset="0"/>
              </a:rPr>
              <a:t>The SMUFA escape </a:t>
            </a:r>
            <a:r>
              <a:rPr lang="en-CA" sz="1800" dirty="0" err="1">
                <a:effectLst/>
                <a:latin typeface="Times New Roman" panose="02020603050405020304" pitchFamily="18" charset="0"/>
                <a:ea typeface="Calibri" panose="020F0502020204030204" pitchFamily="34" charset="0"/>
              </a:rPr>
              <a:t>subscore</a:t>
            </a:r>
            <a:r>
              <a:rPr lang="en-CA" sz="1800" dirty="0">
                <a:effectLst/>
                <a:latin typeface="Times New Roman" panose="02020603050405020304" pitchFamily="18" charset="0"/>
                <a:ea typeface="Calibri" panose="020F0502020204030204" pitchFamily="34" charset="0"/>
              </a:rPr>
              <a:t> was most strongly related to the BSMS and SMDS (both ask about the past year use)</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whereas the SMEQ (past week use) had the weakest relationship to SMUFA </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scores as well as the BSMS and SMDS. Overall SMUFA scores also were most related to the BSMS. </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52</a:t>
            </a:fld>
            <a:endParaRPr lang="en-US"/>
          </a:p>
        </p:txBody>
      </p:sp>
    </p:spTree>
    <p:extLst>
      <p:ext uri="{BB962C8B-B14F-4D97-AF65-F5344CB8AC3E}">
        <p14:creationId xmlns:p14="http://schemas.microsoft.com/office/powerpoint/2010/main" val="987835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Calibri" panose="020F0502020204030204" pitchFamily="34" charset="0"/>
              </a:rPr>
              <a:t>The SMUFA escape </a:t>
            </a:r>
            <a:r>
              <a:rPr lang="en-CA" sz="1800" dirty="0" err="1">
                <a:effectLst/>
                <a:latin typeface="Times New Roman" panose="02020603050405020304" pitchFamily="18" charset="0"/>
                <a:ea typeface="Calibri" panose="020F0502020204030204" pitchFamily="34" charset="0"/>
              </a:rPr>
              <a:t>subscore</a:t>
            </a:r>
            <a:r>
              <a:rPr lang="en-CA" sz="1800" dirty="0">
                <a:effectLst/>
                <a:latin typeface="Times New Roman" panose="02020603050405020304" pitchFamily="18" charset="0"/>
                <a:ea typeface="Calibri" panose="020F0502020204030204" pitchFamily="34" charset="0"/>
              </a:rPr>
              <a:t> was most strongly related to the BSMS and SMDS (both ask about the past year use)</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whereas the SMEQ (past week use) had the weakest relationship to SMUFA </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scores as well as the BSMS and SMDS. Overall SMUFA scores also were most related to the BSMS. </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53</a:t>
            </a:fld>
            <a:endParaRPr lang="en-US"/>
          </a:p>
        </p:txBody>
      </p:sp>
    </p:spTree>
    <p:extLst>
      <p:ext uri="{BB962C8B-B14F-4D97-AF65-F5344CB8AC3E}">
        <p14:creationId xmlns:p14="http://schemas.microsoft.com/office/powerpoint/2010/main" val="3003667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Calibri" panose="020F0502020204030204" pitchFamily="34" charset="0"/>
              </a:rPr>
              <a:t>The SMUFA escape </a:t>
            </a:r>
            <a:r>
              <a:rPr lang="en-CA" sz="1800" dirty="0" err="1">
                <a:effectLst/>
                <a:latin typeface="Times New Roman" panose="02020603050405020304" pitchFamily="18" charset="0"/>
                <a:ea typeface="Calibri" panose="020F0502020204030204" pitchFamily="34" charset="0"/>
              </a:rPr>
              <a:t>subscore</a:t>
            </a:r>
            <a:r>
              <a:rPr lang="en-CA" sz="1800" dirty="0">
                <a:effectLst/>
                <a:latin typeface="Times New Roman" panose="02020603050405020304" pitchFamily="18" charset="0"/>
                <a:ea typeface="Calibri" panose="020F0502020204030204" pitchFamily="34" charset="0"/>
              </a:rPr>
              <a:t> was most strongly related to the BSMS and SMDS (both ask about the past year use)</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whereas the SMEQ (past week use) had the weakest relationship to SMUFA </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scores as well as the BSMS and SMDS. Overall SMUFA scores also were most related to the BSMS. </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54</a:t>
            </a:fld>
            <a:endParaRPr lang="en-US"/>
          </a:p>
        </p:txBody>
      </p:sp>
    </p:spTree>
    <p:extLst>
      <p:ext uri="{BB962C8B-B14F-4D97-AF65-F5344CB8AC3E}">
        <p14:creationId xmlns:p14="http://schemas.microsoft.com/office/powerpoint/2010/main" val="2904159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63</a:t>
            </a:fld>
            <a:endParaRPr lang="en-US"/>
          </a:p>
        </p:txBody>
      </p:sp>
    </p:spTree>
    <p:extLst>
      <p:ext uri="{BB962C8B-B14F-4D97-AF65-F5344CB8AC3E}">
        <p14:creationId xmlns:p14="http://schemas.microsoft.com/office/powerpoint/2010/main" val="2321571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BSMS has Statistical sig. but SMUFA has a similar pattern </a:t>
            </a:r>
          </a:p>
        </p:txBody>
      </p:sp>
      <p:sp>
        <p:nvSpPr>
          <p:cNvPr id="4" name="Slide Number Placeholder 3"/>
          <p:cNvSpPr>
            <a:spLocks noGrp="1"/>
          </p:cNvSpPr>
          <p:nvPr>
            <p:ph type="sldNum" sz="quarter" idx="5"/>
          </p:nvPr>
        </p:nvSpPr>
        <p:spPr/>
        <p:txBody>
          <a:bodyPr/>
          <a:lstStyle/>
          <a:p>
            <a:fld id="{5C3EB3A8-1E22-BB49-8F0D-FE119F593967}" type="slidenum">
              <a:rPr lang="en-US" smtClean="0"/>
              <a:t>69</a:t>
            </a:fld>
            <a:endParaRPr lang="en-US"/>
          </a:p>
        </p:txBody>
      </p:sp>
    </p:spTree>
    <p:extLst>
      <p:ext uri="{BB962C8B-B14F-4D97-AF65-F5344CB8AC3E}">
        <p14:creationId xmlns:p14="http://schemas.microsoft.com/office/powerpoint/2010/main" val="400868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D1D5DB"/>
                </a:solidFill>
                <a:effectLst/>
                <a:latin typeface="Söhne"/>
              </a:rPr>
              <a:t>2013 - This movement began as a hashtag on Twitter in response to the acquittal of Trayvon Martin's killer. It has since grown into a global movement advocating for racial justice and equality, with social media being a key tool for organizing protests and raising awareness.</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8</a:t>
            </a:fld>
            <a:endParaRPr lang="en-US"/>
          </a:p>
        </p:txBody>
      </p:sp>
    </p:spTree>
    <p:extLst>
      <p:ext uri="{BB962C8B-B14F-4D97-AF65-F5344CB8AC3E}">
        <p14:creationId xmlns:p14="http://schemas.microsoft.com/office/powerpoint/2010/main" val="3835078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BSMS has Statistical sig. but SMUFA has a similar pattern </a:t>
            </a:r>
          </a:p>
        </p:txBody>
      </p:sp>
      <p:sp>
        <p:nvSpPr>
          <p:cNvPr id="4" name="Slide Number Placeholder 3"/>
          <p:cNvSpPr>
            <a:spLocks noGrp="1"/>
          </p:cNvSpPr>
          <p:nvPr>
            <p:ph type="sldNum" sz="quarter" idx="5"/>
          </p:nvPr>
        </p:nvSpPr>
        <p:spPr/>
        <p:txBody>
          <a:bodyPr/>
          <a:lstStyle/>
          <a:p>
            <a:fld id="{5C3EB3A8-1E22-BB49-8F0D-FE119F593967}" type="slidenum">
              <a:rPr lang="en-US" smtClean="0"/>
              <a:t>70</a:t>
            </a:fld>
            <a:endParaRPr lang="en-US"/>
          </a:p>
        </p:txBody>
      </p:sp>
    </p:spTree>
    <p:extLst>
      <p:ext uri="{BB962C8B-B14F-4D97-AF65-F5344CB8AC3E}">
        <p14:creationId xmlns:p14="http://schemas.microsoft.com/office/powerpoint/2010/main" val="3188884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sig. but there’s a trend</a:t>
            </a:r>
          </a:p>
        </p:txBody>
      </p:sp>
      <p:sp>
        <p:nvSpPr>
          <p:cNvPr id="4" name="Slide Number Placeholder 3"/>
          <p:cNvSpPr>
            <a:spLocks noGrp="1"/>
          </p:cNvSpPr>
          <p:nvPr>
            <p:ph type="sldNum" sz="quarter" idx="5"/>
          </p:nvPr>
        </p:nvSpPr>
        <p:spPr/>
        <p:txBody>
          <a:bodyPr/>
          <a:lstStyle/>
          <a:p>
            <a:fld id="{5C3EB3A8-1E22-BB49-8F0D-FE119F593967}" type="slidenum">
              <a:rPr lang="en-US" smtClean="0"/>
              <a:t>71</a:t>
            </a:fld>
            <a:endParaRPr lang="en-US"/>
          </a:p>
        </p:txBody>
      </p:sp>
    </p:spTree>
    <p:extLst>
      <p:ext uri="{BB962C8B-B14F-4D97-AF65-F5344CB8AC3E}">
        <p14:creationId xmlns:p14="http://schemas.microsoft.com/office/powerpoint/2010/main" val="867878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sig. but there’s a trend</a:t>
            </a:r>
          </a:p>
        </p:txBody>
      </p:sp>
      <p:sp>
        <p:nvSpPr>
          <p:cNvPr id="4" name="Slide Number Placeholder 3"/>
          <p:cNvSpPr>
            <a:spLocks noGrp="1"/>
          </p:cNvSpPr>
          <p:nvPr>
            <p:ph type="sldNum" sz="quarter" idx="5"/>
          </p:nvPr>
        </p:nvSpPr>
        <p:spPr/>
        <p:txBody>
          <a:bodyPr/>
          <a:lstStyle/>
          <a:p>
            <a:fld id="{5C3EB3A8-1E22-BB49-8F0D-FE119F593967}" type="slidenum">
              <a:rPr lang="en-US" smtClean="0"/>
              <a:t>72</a:t>
            </a:fld>
            <a:endParaRPr lang="en-US"/>
          </a:p>
        </p:txBody>
      </p:sp>
    </p:spTree>
    <p:extLst>
      <p:ext uri="{BB962C8B-B14F-4D97-AF65-F5344CB8AC3E}">
        <p14:creationId xmlns:p14="http://schemas.microsoft.com/office/powerpoint/2010/main" val="1198533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an EFA, using different rotations, </a:t>
            </a:r>
          </a:p>
        </p:txBody>
      </p:sp>
      <p:sp>
        <p:nvSpPr>
          <p:cNvPr id="4" name="Slide Number Placeholder 3"/>
          <p:cNvSpPr>
            <a:spLocks noGrp="1"/>
          </p:cNvSpPr>
          <p:nvPr>
            <p:ph type="sldNum" sz="quarter" idx="5"/>
          </p:nvPr>
        </p:nvSpPr>
        <p:spPr/>
        <p:txBody>
          <a:bodyPr/>
          <a:lstStyle/>
          <a:p>
            <a:fld id="{5C3EB3A8-1E22-BB49-8F0D-FE119F593967}" type="slidenum">
              <a:rPr lang="en-US" smtClean="0"/>
              <a:t>73</a:t>
            </a:fld>
            <a:endParaRPr lang="en-US"/>
          </a:p>
        </p:txBody>
      </p:sp>
    </p:spTree>
    <p:extLst>
      <p:ext uri="{BB962C8B-B14F-4D97-AF65-F5344CB8AC3E}">
        <p14:creationId xmlns:p14="http://schemas.microsoft.com/office/powerpoint/2010/main" val="734802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effectLst/>
                <a:latin typeface="Calibri" panose="020F0502020204030204" pitchFamily="34" charset="0"/>
                <a:ea typeface="Calibri" panose="020F0502020204030204" pitchFamily="34" charset="0"/>
              </a:rPr>
              <a:t>After reducing the number of questions and factors, a three factor model (i.e., Attention, Escape, Tangible/Sensory) identified a good fit (RMSEA = .068).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a:effectLst/>
                <a:latin typeface="Calibri" panose="020F0502020204030204" pitchFamily="34" charset="0"/>
                <a:ea typeface="Calibri" panose="020F0502020204030204" pitchFamily="34" charset="0"/>
                <a:cs typeface="Calibri" panose="020F0502020204030204" pitchFamily="34" charset="0"/>
              </a:rPr>
              <a:t>Following question and factor reduction, a three-factor solution loaded questions E2-5 on factor 3, A2-5 on factor 2, and T1,2,5/S1,2 on factor 1. As a preliminary investigation, it appears that social media may be maintained by specific environmental consequences but may not neatly align with a “four function” view of behavior. Syntheses between certain “functions” may be warranted for further development of the SMUFA.</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75</a:t>
            </a:fld>
            <a:endParaRPr lang="en-US"/>
          </a:p>
        </p:txBody>
      </p:sp>
    </p:spTree>
    <p:extLst>
      <p:ext uri="{BB962C8B-B14F-4D97-AF65-F5344CB8AC3E}">
        <p14:creationId xmlns:p14="http://schemas.microsoft.com/office/powerpoint/2010/main" val="1871800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items reduced to 13 items, described 3 pertinent functions</a:t>
            </a:r>
          </a:p>
        </p:txBody>
      </p:sp>
      <p:sp>
        <p:nvSpPr>
          <p:cNvPr id="4" name="Slide Number Placeholder 3"/>
          <p:cNvSpPr>
            <a:spLocks noGrp="1"/>
          </p:cNvSpPr>
          <p:nvPr>
            <p:ph type="sldNum" sz="quarter" idx="5"/>
          </p:nvPr>
        </p:nvSpPr>
        <p:spPr/>
        <p:txBody>
          <a:bodyPr/>
          <a:lstStyle/>
          <a:p>
            <a:fld id="{5C3EB3A8-1E22-BB49-8F0D-FE119F593967}" type="slidenum">
              <a:rPr lang="en-US" smtClean="0"/>
              <a:t>76</a:t>
            </a:fld>
            <a:endParaRPr lang="en-US"/>
          </a:p>
        </p:txBody>
      </p:sp>
    </p:spTree>
    <p:extLst>
      <p:ext uri="{BB962C8B-B14F-4D97-AF65-F5344CB8AC3E}">
        <p14:creationId xmlns:p14="http://schemas.microsoft.com/office/powerpoint/2010/main" val="3600023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items reduced to 13 items, described 3 pertinent functions</a:t>
            </a:r>
          </a:p>
        </p:txBody>
      </p:sp>
      <p:sp>
        <p:nvSpPr>
          <p:cNvPr id="4" name="Slide Number Placeholder 3"/>
          <p:cNvSpPr>
            <a:spLocks noGrp="1"/>
          </p:cNvSpPr>
          <p:nvPr>
            <p:ph type="sldNum" sz="quarter" idx="5"/>
          </p:nvPr>
        </p:nvSpPr>
        <p:spPr/>
        <p:txBody>
          <a:bodyPr/>
          <a:lstStyle/>
          <a:p>
            <a:fld id="{5C3EB3A8-1E22-BB49-8F0D-FE119F593967}" type="slidenum">
              <a:rPr lang="en-US" smtClean="0"/>
              <a:t>77</a:t>
            </a:fld>
            <a:endParaRPr lang="en-US"/>
          </a:p>
        </p:txBody>
      </p:sp>
    </p:spTree>
    <p:extLst>
      <p:ext uri="{BB962C8B-B14F-4D97-AF65-F5344CB8AC3E}">
        <p14:creationId xmlns:p14="http://schemas.microsoft.com/office/powerpoint/2010/main" val="27553680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items reduced to 13 items, described 3 pertinent functions</a:t>
            </a:r>
          </a:p>
        </p:txBody>
      </p:sp>
      <p:sp>
        <p:nvSpPr>
          <p:cNvPr id="4" name="Slide Number Placeholder 3"/>
          <p:cNvSpPr>
            <a:spLocks noGrp="1"/>
          </p:cNvSpPr>
          <p:nvPr>
            <p:ph type="sldNum" sz="quarter" idx="5"/>
          </p:nvPr>
        </p:nvSpPr>
        <p:spPr/>
        <p:txBody>
          <a:bodyPr/>
          <a:lstStyle/>
          <a:p>
            <a:fld id="{5C3EB3A8-1E22-BB49-8F0D-FE119F593967}" type="slidenum">
              <a:rPr lang="en-US" smtClean="0"/>
              <a:t>78</a:t>
            </a:fld>
            <a:endParaRPr lang="en-US"/>
          </a:p>
        </p:txBody>
      </p:sp>
    </p:spTree>
    <p:extLst>
      <p:ext uri="{BB962C8B-B14F-4D97-AF65-F5344CB8AC3E}">
        <p14:creationId xmlns:p14="http://schemas.microsoft.com/office/powerpoint/2010/main" val="3370763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374151"/>
                </a:solidFill>
                <a:effectLst/>
                <a:latin typeface="Söhne"/>
              </a:rPr>
              <a:t>Behavioral economics emphasizes examining the total daily use of reinforcers, such as rewards or incentives, as a key measure of behavior, specifically how this consumption changes based on the cost of these reinforcers. The relationship between cost and consumption, known as the demand curve, helps define the value of these reinforcers. For example, studies have shown that when the cost of necessities like food or water increases, consumption doesn't decrease significantly, showcasing inelastic demand. On the other hand, luxury goods, like vacation travel, have elastic demand, where consumption drops quickly as prices rise. This concept can be extended to understand the demand for drug reinforcers and assess interventions to reduce demand for drugs and other reinforcers.</a:t>
            </a:r>
          </a:p>
          <a:p>
            <a:pPr algn="l">
              <a:buFont typeface="+mj-lt"/>
              <a:buNone/>
            </a:pP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Total Daily Consumption of Reinforcers:</a:t>
            </a:r>
            <a:r>
              <a:rPr lang="en-US" b="0" i="0" dirty="0">
                <a:solidFill>
                  <a:srgbClr val="374151"/>
                </a:solidFill>
                <a:effectLst/>
                <a:latin typeface="Söhne"/>
              </a:rPr>
              <a:t> This refers to the total amount of rewards or incentives (reinforcers) that an individual consumes in a day. Behavioral economics suggests that understanding how this consumption changes based on the cost of these reinforcers is crucial for analyzing behavior.</a:t>
            </a:r>
          </a:p>
          <a:p>
            <a:pPr algn="l">
              <a:buFont typeface="+mj-lt"/>
              <a:buAutoNum type="arabicPeriod"/>
            </a:pPr>
            <a:r>
              <a:rPr lang="en-US" b="1" i="0" dirty="0">
                <a:solidFill>
                  <a:srgbClr val="374151"/>
                </a:solidFill>
                <a:effectLst/>
                <a:latin typeface="Söhne"/>
              </a:rPr>
              <a:t>Demand Curve:</a:t>
            </a:r>
            <a:r>
              <a:rPr lang="en-US" b="0" i="0" dirty="0">
                <a:solidFill>
                  <a:srgbClr val="374151"/>
                </a:solidFill>
                <a:effectLst/>
                <a:latin typeface="Söhne"/>
              </a:rPr>
              <a:t> The demand curve represents the relationship between the cost of a reinforcer and the quantity consumed. As the cost of a commodity (e.g., food, water, or luxury goods) increases, consumption generally decreases, illustrating the demand curve.</a:t>
            </a:r>
          </a:p>
          <a:p>
            <a:pPr algn="l">
              <a:buFont typeface="+mj-lt"/>
              <a:buAutoNum type="arabicPeriod"/>
            </a:pPr>
            <a:r>
              <a:rPr lang="en-US" b="1" i="0" dirty="0">
                <a:solidFill>
                  <a:srgbClr val="374151"/>
                </a:solidFill>
                <a:effectLst/>
                <a:latin typeface="Söhne"/>
              </a:rPr>
              <a:t>Elasticity of Demand:</a:t>
            </a:r>
            <a:r>
              <a:rPr lang="en-US" b="0" i="0" dirty="0">
                <a:solidFill>
                  <a:srgbClr val="374151"/>
                </a:solidFill>
                <a:effectLst/>
                <a:latin typeface="Söhne"/>
              </a:rPr>
              <a:t> This concept refers to how sensitive consumption is to changes in price.</a:t>
            </a:r>
          </a:p>
          <a:p>
            <a:pPr marL="742950" lvl="1" indent="-285750" algn="l">
              <a:buFont typeface="+mj-lt"/>
              <a:buAutoNum type="arabicPeriod"/>
            </a:pPr>
            <a:r>
              <a:rPr lang="en-US" b="1" i="0" dirty="0">
                <a:solidFill>
                  <a:srgbClr val="374151"/>
                </a:solidFill>
                <a:effectLst/>
                <a:latin typeface="Söhne"/>
              </a:rPr>
              <a:t>Inelastic Demand:</a:t>
            </a:r>
            <a:r>
              <a:rPr lang="en-US" b="0" i="0" dirty="0">
                <a:solidFill>
                  <a:srgbClr val="374151"/>
                </a:solidFill>
                <a:effectLst/>
                <a:latin typeface="Söhne"/>
              </a:rPr>
              <a:t> When the price increases but consumption does not decrease significantly, the demand is termed inelastic. For example, necessities like food and water often show inelastic demand.</a:t>
            </a:r>
          </a:p>
          <a:p>
            <a:pPr marL="742950" lvl="1" indent="-285750" algn="l">
              <a:buFont typeface="+mj-lt"/>
              <a:buAutoNum type="arabicPeriod"/>
            </a:pPr>
            <a:r>
              <a:rPr lang="en-US" b="1" i="0" dirty="0">
                <a:solidFill>
                  <a:srgbClr val="374151"/>
                </a:solidFill>
                <a:effectLst/>
                <a:latin typeface="Söhne"/>
              </a:rPr>
              <a:t>Elastic Demand:</a:t>
            </a:r>
            <a:r>
              <a:rPr lang="en-US" b="0" i="0" dirty="0">
                <a:solidFill>
                  <a:srgbClr val="374151"/>
                </a:solidFill>
                <a:effectLst/>
                <a:latin typeface="Söhne"/>
              </a:rPr>
              <a:t> When consumption decreases sharply with a rise in price, the demand is termed elastic. Luxury goods typically demonstrate elastic demand as consumers can easily forgo or find alternatives when prices rise.</a:t>
            </a:r>
          </a:p>
          <a:p>
            <a:pPr algn="l">
              <a:buFont typeface="+mj-lt"/>
              <a:buAutoNum type="arabicPeriod"/>
            </a:pPr>
            <a:r>
              <a:rPr lang="en-US" b="1" i="0" dirty="0">
                <a:solidFill>
                  <a:srgbClr val="374151"/>
                </a:solidFill>
                <a:effectLst/>
                <a:latin typeface="Söhne"/>
              </a:rPr>
              <a:t>Elasticity as a Continuum:</a:t>
            </a:r>
            <a:r>
              <a:rPr lang="en-US" b="0" i="0" dirty="0">
                <a:solidFill>
                  <a:srgbClr val="374151"/>
                </a:solidFill>
                <a:effectLst/>
                <a:latin typeface="Söhne"/>
              </a:rPr>
              <a:t> The text suggests that elasticity isn't binary but rather exists on a continuum, with demand for all reinforcers eventually becoming elastic if prices rise sufficiently.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Exponential Model of Demand:</a:t>
            </a:r>
            <a:endParaRPr lang="en-US" b="0" i="0" dirty="0">
              <a:solidFill>
                <a:srgbClr val="374151"/>
              </a:solidFill>
              <a:effectLst/>
              <a:latin typeface="Söhne"/>
            </a:endParaRPr>
          </a:p>
          <a:p>
            <a:pPr marL="742950" lvl="1" indent="-285750" algn="l">
              <a:buFont typeface="+mj-lt"/>
              <a:buAutoNum type="arabicPeriod"/>
            </a:pPr>
            <a:r>
              <a:rPr lang="en-US" b="1" i="0" dirty="0">
                <a:solidFill>
                  <a:srgbClr val="374151"/>
                </a:solidFill>
                <a:effectLst/>
                <a:latin typeface="Söhne"/>
              </a:rPr>
              <a:t>Introduction:</a:t>
            </a:r>
            <a:r>
              <a:rPr lang="en-US" b="0" i="0" dirty="0">
                <a:solidFill>
                  <a:srgbClr val="374151"/>
                </a:solidFill>
                <a:effectLst/>
                <a:latin typeface="Söhne"/>
              </a:rPr>
              <a:t> Introduced by </a:t>
            </a:r>
            <a:r>
              <a:rPr lang="en-US" b="0" i="0" dirty="0" err="1">
                <a:solidFill>
                  <a:srgbClr val="374151"/>
                </a:solidFill>
                <a:effectLst/>
                <a:latin typeface="Söhne"/>
              </a:rPr>
              <a:t>Hursh</a:t>
            </a:r>
            <a:r>
              <a:rPr lang="en-US" b="0" i="0" dirty="0">
                <a:solidFill>
                  <a:srgbClr val="374151"/>
                </a:solidFill>
                <a:effectLst/>
                <a:latin typeface="Söhne"/>
              </a:rPr>
              <a:t> and Silberberg (2008), this model aims to quantify and generalize reinforcement relationships, making it applicable to any quantifiable risk or value.</a:t>
            </a:r>
          </a:p>
          <a:p>
            <a:pPr marL="742950" lvl="1" indent="-285750" algn="l">
              <a:buFont typeface="+mj-lt"/>
              <a:buAutoNum type="arabicPeriod"/>
            </a:pPr>
            <a:r>
              <a:rPr lang="en-US" b="1" i="0" dirty="0">
                <a:solidFill>
                  <a:srgbClr val="374151"/>
                </a:solidFill>
                <a:effectLst/>
                <a:latin typeface="Söhne"/>
              </a:rPr>
              <a:t>Price and Consumption:</a:t>
            </a:r>
            <a:r>
              <a:rPr lang="en-US" b="0" i="0" dirty="0">
                <a:solidFill>
                  <a:srgbClr val="374151"/>
                </a:solidFill>
                <a:effectLst/>
                <a:latin typeface="Söhne"/>
              </a:rPr>
              <a:t> In the operant paradigm, price is modeled by fixed-ratio response requirements per reinforcer delivery, while consumption is the total number of reinforcers earned at each price.</a:t>
            </a:r>
          </a:p>
          <a:p>
            <a:pPr marL="742950" lvl="1" indent="-285750" algn="l">
              <a:buFont typeface="+mj-lt"/>
              <a:buAutoNum type="arabicPeriod"/>
            </a:pPr>
            <a:r>
              <a:rPr lang="en-US" b="1" i="0" dirty="0">
                <a:solidFill>
                  <a:srgbClr val="374151"/>
                </a:solidFill>
                <a:effectLst/>
                <a:latin typeface="Söhne"/>
              </a:rPr>
              <a:t>Reinforcing Efficacy:</a:t>
            </a:r>
            <a:r>
              <a:rPr lang="en-US" b="0" i="0" dirty="0">
                <a:solidFill>
                  <a:srgbClr val="374151"/>
                </a:solidFill>
                <a:effectLst/>
                <a:latin typeface="Söhne"/>
              </a:rPr>
              <a:t> The efficacy of a reinforcer is defined by its sensitivity to price changes across a range of prices, rather than consumption at a specific price.</a:t>
            </a:r>
          </a:p>
          <a:p>
            <a:pPr algn="l">
              <a:buFont typeface="+mj-lt"/>
              <a:buAutoNum type="arabicPeriod"/>
            </a:pPr>
            <a:r>
              <a:rPr lang="en-US" b="1" i="0" dirty="0">
                <a:solidFill>
                  <a:srgbClr val="374151"/>
                </a:solidFill>
                <a:effectLst/>
                <a:latin typeface="Söhne"/>
              </a:rPr>
              <a:t>Descriptive Nature of the Model:</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The model is descriptive, fitting to measured demand curves to find parameters accounting for variance in the empirical demand curve.</a:t>
            </a:r>
          </a:p>
          <a:p>
            <a:pPr algn="l">
              <a:buFont typeface="+mj-lt"/>
              <a:buAutoNum type="arabicPeriod"/>
            </a:pPr>
            <a:r>
              <a:rPr lang="en-US" b="1" i="0" dirty="0">
                <a:solidFill>
                  <a:srgbClr val="374151"/>
                </a:solidFill>
                <a:effectLst/>
                <a:latin typeface="Söhne"/>
              </a:rPr>
              <a:t>Key Parameters:</a:t>
            </a:r>
            <a:endParaRPr lang="en-US" b="0" i="0" dirty="0">
              <a:solidFill>
                <a:srgbClr val="374151"/>
              </a:solidFill>
              <a:effectLst/>
              <a:latin typeface="Söhne"/>
            </a:endParaRPr>
          </a:p>
          <a:p>
            <a:pPr marL="742950" lvl="1" indent="-285750" algn="l">
              <a:buFont typeface="+mj-lt"/>
              <a:buAutoNum type="arabicPeriod"/>
            </a:pPr>
            <a:r>
              <a:rPr lang="en-US" b="1" i="0" dirty="0">
                <a:solidFill>
                  <a:srgbClr val="374151"/>
                </a:solidFill>
                <a:effectLst/>
                <a:latin typeface="Söhne"/>
              </a:rPr>
              <a:t>Q0:</a:t>
            </a:r>
            <a:r>
              <a:rPr lang="en-US" b="0" i="0" dirty="0">
                <a:solidFill>
                  <a:srgbClr val="374151"/>
                </a:solidFill>
                <a:effectLst/>
                <a:latin typeface="Söhne"/>
              </a:rPr>
              <a:t> Represents predicted consumption at zero price, isolating the effects of reinforcer magnitude, qualitative differences, and individual physiological differences.</a:t>
            </a:r>
          </a:p>
          <a:p>
            <a:pPr marL="742950" lvl="1" indent="-285750" algn="l">
              <a:buFont typeface="+mj-lt"/>
              <a:buAutoNum type="arabicPeriod"/>
            </a:pPr>
            <a:r>
              <a:rPr lang="en-US" b="1" i="0" dirty="0">
                <a:solidFill>
                  <a:srgbClr val="374151"/>
                </a:solidFill>
                <a:effectLst/>
                <a:latin typeface="Söhne"/>
              </a:rPr>
              <a:t>α Parameter:</a:t>
            </a:r>
            <a:r>
              <a:rPr lang="en-US" b="0" i="0" dirty="0">
                <a:solidFill>
                  <a:srgbClr val="374151"/>
                </a:solidFill>
                <a:effectLst/>
                <a:latin typeface="Söhne"/>
              </a:rPr>
              <a:t> Defines reinforcing efficacy by quantifying sensitivity to price or elasticity of demand across all prices. Larger α values indicate steeper demand curves and less essential value.</a:t>
            </a:r>
          </a:p>
          <a:p>
            <a:pPr algn="l">
              <a:buFont typeface="+mj-lt"/>
              <a:buAutoNum type="arabicPeriod"/>
            </a:pPr>
            <a:r>
              <a:rPr lang="en-US" b="1" i="0" dirty="0">
                <a:solidFill>
                  <a:srgbClr val="374151"/>
                </a:solidFill>
                <a:effectLst/>
                <a:latin typeface="Söhne"/>
              </a:rPr>
              <a:t>Practical Application and Evidence:</a:t>
            </a:r>
            <a:endParaRPr lang="en-US" b="0" i="0" dirty="0">
              <a:solidFill>
                <a:srgbClr val="374151"/>
              </a:solidFill>
              <a:effectLst/>
              <a:latin typeface="Söhne"/>
            </a:endParaRPr>
          </a:p>
          <a:p>
            <a:pPr marL="742950" lvl="1" indent="-285750" algn="l">
              <a:buFont typeface="+mj-lt"/>
              <a:buAutoNum type="arabicPeriod"/>
            </a:pPr>
            <a:r>
              <a:rPr lang="en-US" b="1" i="0" dirty="0">
                <a:solidFill>
                  <a:srgbClr val="374151"/>
                </a:solidFill>
                <a:effectLst/>
                <a:latin typeface="Söhne"/>
              </a:rPr>
              <a:t>Essential Value:</a:t>
            </a:r>
            <a:r>
              <a:rPr lang="en-US" b="0" i="0" dirty="0">
                <a:solidFill>
                  <a:srgbClr val="374151"/>
                </a:solidFill>
                <a:effectLst/>
                <a:latin typeface="Söhne"/>
              </a:rPr>
              <a:t> The α parameter represents the absolute and theoretically constant reinforcing efficacy of the commodity, termed the "essential value" of the reinforcer.</a:t>
            </a:r>
          </a:p>
          <a:p>
            <a:pPr algn="l">
              <a:buFont typeface="+mj-lt"/>
              <a:buAutoNum type="arabicPeriod"/>
            </a:pPr>
            <a:r>
              <a:rPr lang="en-US" b="1" i="0" dirty="0">
                <a:solidFill>
                  <a:srgbClr val="374151"/>
                </a:solidFill>
                <a:effectLst/>
                <a:latin typeface="Söhne"/>
              </a:rPr>
              <a:t>Comparison of Reinforcer Values: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The Exponential Model allows for a quantitative comparison of reinforcer values independent of intrinsic differences in the physical properties of those reinforcers.</a:t>
            </a:r>
          </a:p>
          <a:p>
            <a:pPr algn="l">
              <a:buFont typeface="+mj-lt"/>
              <a:buNone/>
            </a:pPr>
            <a:endParaRPr lang="en-US" b="0" i="0" dirty="0">
              <a:solidFill>
                <a:srgbClr val="374151"/>
              </a:solidFill>
              <a:effectLst/>
              <a:latin typeface="Söhne"/>
            </a:endParaRPr>
          </a:p>
          <a:p>
            <a:endParaRPr lang="en-US" dirty="0"/>
          </a:p>
          <a:p>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86</a:t>
            </a:fld>
            <a:endParaRPr lang="en-US"/>
          </a:p>
        </p:txBody>
      </p:sp>
    </p:spTree>
    <p:extLst>
      <p:ext uri="{BB962C8B-B14F-4D97-AF65-F5344CB8AC3E}">
        <p14:creationId xmlns:p14="http://schemas.microsoft.com/office/powerpoint/2010/main" val="10331607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374151"/>
                </a:solidFill>
                <a:effectLst/>
                <a:latin typeface="Söhne"/>
              </a:rPr>
              <a:t>Behavioral economics emphasizes examining the total daily use of reinforcers, such as rewards or incentives, as a key measure of behavior, specifically how this consumption changes based on the cost of these reinforcers. The relationship between cost and consumption, known as the demand curve, helps define the value of these reinforcers. For example, studies have shown that when the cost of necessities like food or water increases, consumption doesn't decrease significantly, showcasing inelastic demand. On the other hand, luxury goods, like vacation travel, have elastic demand, where consumption drops quickly as prices rise. This concept can be extended to understand the demand for drug reinforcers and assess interventions to reduce demand for drugs and other reinforcers.</a:t>
            </a:r>
          </a:p>
          <a:p>
            <a:pPr algn="l">
              <a:buFont typeface="+mj-lt"/>
              <a:buNone/>
            </a:pP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Total Daily Consumption of Reinforcers:</a:t>
            </a:r>
            <a:r>
              <a:rPr lang="en-US" b="0" i="0" dirty="0">
                <a:solidFill>
                  <a:srgbClr val="374151"/>
                </a:solidFill>
                <a:effectLst/>
                <a:latin typeface="Söhne"/>
              </a:rPr>
              <a:t> This refers to the total amount of rewards or incentives (reinforcers) that an individual consumes in a day. Behavioral economics suggests that understanding how this consumption changes based on the cost of these reinforcers is crucial for analyzing behavior.</a:t>
            </a:r>
          </a:p>
          <a:p>
            <a:pPr algn="l">
              <a:buFont typeface="+mj-lt"/>
              <a:buAutoNum type="arabicPeriod"/>
            </a:pPr>
            <a:r>
              <a:rPr lang="en-US" b="1" i="0" dirty="0">
                <a:solidFill>
                  <a:srgbClr val="374151"/>
                </a:solidFill>
                <a:effectLst/>
                <a:latin typeface="Söhne"/>
              </a:rPr>
              <a:t>Demand Curve:</a:t>
            </a:r>
            <a:r>
              <a:rPr lang="en-US" b="0" i="0" dirty="0">
                <a:solidFill>
                  <a:srgbClr val="374151"/>
                </a:solidFill>
                <a:effectLst/>
                <a:latin typeface="Söhne"/>
              </a:rPr>
              <a:t> The demand curve represents the relationship between the cost of a reinforcer and the quantity consumed. As the cost of a commodity (e.g., food, water, or luxury goods) increases, consumption generally decreases, illustrating the demand curve.</a:t>
            </a:r>
          </a:p>
          <a:p>
            <a:pPr algn="l">
              <a:buFont typeface="+mj-lt"/>
              <a:buAutoNum type="arabicPeriod"/>
            </a:pPr>
            <a:r>
              <a:rPr lang="en-US" b="1" i="0" dirty="0">
                <a:solidFill>
                  <a:srgbClr val="374151"/>
                </a:solidFill>
                <a:effectLst/>
                <a:latin typeface="Söhne"/>
              </a:rPr>
              <a:t>Elasticity of Demand:</a:t>
            </a:r>
            <a:r>
              <a:rPr lang="en-US" b="0" i="0" dirty="0">
                <a:solidFill>
                  <a:srgbClr val="374151"/>
                </a:solidFill>
                <a:effectLst/>
                <a:latin typeface="Söhne"/>
              </a:rPr>
              <a:t> This concept refers to how sensitive consumption is to changes in price.</a:t>
            </a:r>
          </a:p>
          <a:p>
            <a:pPr marL="742950" lvl="1" indent="-285750" algn="l">
              <a:buFont typeface="+mj-lt"/>
              <a:buAutoNum type="arabicPeriod"/>
            </a:pPr>
            <a:r>
              <a:rPr lang="en-US" b="1" i="0" dirty="0">
                <a:solidFill>
                  <a:srgbClr val="374151"/>
                </a:solidFill>
                <a:effectLst/>
                <a:latin typeface="Söhne"/>
              </a:rPr>
              <a:t>Inelastic Demand:</a:t>
            </a:r>
            <a:r>
              <a:rPr lang="en-US" b="0" i="0" dirty="0">
                <a:solidFill>
                  <a:srgbClr val="374151"/>
                </a:solidFill>
                <a:effectLst/>
                <a:latin typeface="Söhne"/>
              </a:rPr>
              <a:t> When the price increases but consumption does not decrease significantly, the demand is termed inelastic. For example, necessities like food and water often show inelastic demand.</a:t>
            </a:r>
          </a:p>
          <a:p>
            <a:pPr marL="742950" lvl="1" indent="-285750" algn="l">
              <a:buFont typeface="+mj-lt"/>
              <a:buAutoNum type="arabicPeriod"/>
            </a:pPr>
            <a:r>
              <a:rPr lang="en-US" b="1" i="0" dirty="0">
                <a:solidFill>
                  <a:srgbClr val="374151"/>
                </a:solidFill>
                <a:effectLst/>
                <a:latin typeface="Söhne"/>
              </a:rPr>
              <a:t>Elastic Demand:</a:t>
            </a:r>
            <a:r>
              <a:rPr lang="en-US" b="0" i="0" dirty="0">
                <a:solidFill>
                  <a:srgbClr val="374151"/>
                </a:solidFill>
                <a:effectLst/>
                <a:latin typeface="Söhne"/>
              </a:rPr>
              <a:t> When consumption decreases sharply with a rise in price, the demand is termed elastic. Luxury goods typically demonstrate elastic demand as consumers can easily forgo or find alternatives when prices rise.</a:t>
            </a:r>
          </a:p>
          <a:p>
            <a:pPr algn="l">
              <a:buFont typeface="+mj-lt"/>
              <a:buAutoNum type="arabicPeriod"/>
            </a:pPr>
            <a:r>
              <a:rPr lang="en-US" b="1" i="0" dirty="0">
                <a:solidFill>
                  <a:srgbClr val="374151"/>
                </a:solidFill>
                <a:effectLst/>
                <a:latin typeface="Söhne"/>
              </a:rPr>
              <a:t>Elasticity as a Continuum:</a:t>
            </a:r>
            <a:r>
              <a:rPr lang="en-US" b="0" i="0" dirty="0">
                <a:solidFill>
                  <a:srgbClr val="374151"/>
                </a:solidFill>
                <a:effectLst/>
                <a:latin typeface="Söhne"/>
              </a:rPr>
              <a:t> The text suggests that elasticity isn't binary but rather exists on a continuum, with demand for all reinforcers eventually becoming elastic if prices rise sufficiently.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Exponential Model of Demand:</a:t>
            </a:r>
            <a:endParaRPr lang="en-US" b="0" i="0" dirty="0">
              <a:solidFill>
                <a:srgbClr val="374151"/>
              </a:solidFill>
              <a:effectLst/>
              <a:latin typeface="Söhne"/>
            </a:endParaRPr>
          </a:p>
          <a:p>
            <a:pPr marL="742950" lvl="1" indent="-285750" algn="l">
              <a:buFont typeface="+mj-lt"/>
              <a:buAutoNum type="arabicPeriod"/>
            </a:pPr>
            <a:r>
              <a:rPr lang="en-US" b="1" i="0" dirty="0">
                <a:solidFill>
                  <a:srgbClr val="374151"/>
                </a:solidFill>
                <a:effectLst/>
                <a:latin typeface="Söhne"/>
              </a:rPr>
              <a:t>Introduction:</a:t>
            </a:r>
            <a:r>
              <a:rPr lang="en-US" b="0" i="0" dirty="0">
                <a:solidFill>
                  <a:srgbClr val="374151"/>
                </a:solidFill>
                <a:effectLst/>
                <a:latin typeface="Söhne"/>
              </a:rPr>
              <a:t> Introduced by </a:t>
            </a:r>
            <a:r>
              <a:rPr lang="en-US" b="0" i="0" dirty="0" err="1">
                <a:solidFill>
                  <a:srgbClr val="374151"/>
                </a:solidFill>
                <a:effectLst/>
                <a:latin typeface="Söhne"/>
              </a:rPr>
              <a:t>Hursh</a:t>
            </a:r>
            <a:r>
              <a:rPr lang="en-US" b="0" i="0" dirty="0">
                <a:solidFill>
                  <a:srgbClr val="374151"/>
                </a:solidFill>
                <a:effectLst/>
                <a:latin typeface="Söhne"/>
              </a:rPr>
              <a:t> and Silberberg (2008), this model aims to quantify and generalize reinforcement relationships, making it applicable to any quantifiable risk or value.</a:t>
            </a:r>
          </a:p>
          <a:p>
            <a:pPr marL="742950" lvl="1" indent="-285750" algn="l">
              <a:buFont typeface="+mj-lt"/>
              <a:buAutoNum type="arabicPeriod"/>
            </a:pPr>
            <a:r>
              <a:rPr lang="en-US" b="1" i="0" dirty="0">
                <a:solidFill>
                  <a:srgbClr val="374151"/>
                </a:solidFill>
                <a:effectLst/>
                <a:latin typeface="Söhne"/>
              </a:rPr>
              <a:t>Price and Consumption:</a:t>
            </a:r>
            <a:r>
              <a:rPr lang="en-US" b="0" i="0" dirty="0">
                <a:solidFill>
                  <a:srgbClr val="374151"/>
                </a:solidFill>
                <a:effectLst/>
                <a:latin typeface="Söhne"/>
              </a:rPr>
              <a:t> In the operant paradigm, price is modeled by fixed-ratio response requirements per reinforcer delivery, while consumption is the total number of reinforcers earned at each price.</a:t>
            </a:r>
          </a:p>
          <a:p>
            <a:pPr marL="742950" lvl="1" indent="-285750" algn="l">
              <a:buFont typeface="+mj-lt"/>
              <a:buAutoNum type="arabicPeriod"/>
            </a:pPr>
            <a:r>
              <a:rPr lang="en-US" b="1" i="0" dirty="0">
                <a:solidFill>
                  <a:srgbClr val="374151"/>
                </a:solidFill>
                <a:effectLst/>
                <a:latin typeface="Söhne"/>
              </a:rPr>
              <a:t>Reinforcing Efficacy:</a:t>
            </a:r>
            <a:r>
              <a:rPr lang="en-US" b="0" i="0" dirty="0">
                <a:solidFill>
                  <a:srgbClr val="374151"/>
                </a:solidFill>
                <a:effectLst/>
                <a:latin typeface="Söhne"/>
              </a:rPr>
              <a:t> The efficacy of a reinforcer is defined by its sensitivity to price changes across a range of prices, rather than consumption at a specific price.</a:t>
            </a:r>
          </a:p>
          <a:p>
            <a:pPr algn="l">
              <a:buFont typeface="+mj-lt"/>
              <a:buAutoNum type="arabicPeriod"/>
            </a:pPr>
            <a:r>
              <a:rPr lang="en-US" b="1" i="0" dirty="0">
                <a:solidFill>
                  <a:srgbClr val="374151"/>
                </a:solidFill>
                <a:effectLst/>
                <a:latin typeface="Söhne"/>
              </a:rPr>
              <a:t>Descriptive Nature of the Model:</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The model is descriptive, fitting to measured demand curves to find parameters accounting for variance in the empirical demand curve.</a:t>
            </a:r>
          </a:p>
          <a:p>
            <a:pPr algn="l">
              <a:buFont typeface="+mj-lt"/>
              <a:buAutoNum type="arabicPeriod"/>
            </a:pPr>
            <a:r>
              <a:rPr lang="en-US" b="1" i="0" dirty="0">
                <a:solidFill>
                  <a:srgbClr val="374151"/>
                </a:solidFill>
                <a:effectLst/>
                <a:latin typeface="Söhne"/>
              </a:rPr>
              <a:t>Key Parameters:</a:t>
            </a:r>
            <a:endParaRPr lang="en-US" b="0" i="0" dirty="0">
              <a:solidFill>
                <a:srgbClr val="374151"/>
              </a:solidFill>
              <a:effectLst/>
              <a:latin typeface="Söhne"/>
            </a:endParaRPr>
          </a:p>
          <a:p>
            <a:pPr marL="742950" lvl="1" indent="-285750" algn="l">
              <a:buFont typeface="+mj-lt"/>
              <a:buAutoNum type="arabicPeriod"/>
            </a:pPr>
            <a:r>
              <a:rPr lang="en-US" b="1" i="0" dirty="0">
                <a:solidFill>
                  <a:srgbClr val="374151"/>
                </a:solidFill>
                <a:effectLst/>
                <a:latin typeface="Söhne"/>
              </a:rPr>
              <a:t>Q0:</a:t>
            </a:r>
            <a:r>
              <a:rPr lang="en-US" b="0" i="0" dirty="0">
                <a:solidFill>
                  <a:srgbClr val="374151"/>
                </a:solidFill>
                <a:effectLst/>
                <a:latin typeface="Söhne"/>
              </a:rPr>
              <a:t> Represents predicted consumption at zero price, isolating the effects of reinforcer magnitude, qualitative differences, and individual physiological differences.</a:t>
            </a:r>
          </a:p>
          <a:p>
            <a:pPr marL="742950" lvl="1" indent="-285750" algn="l">
              <a:buFont typeface="+mj-lt"/>
              <a:buAutoNum type="arabicPeriod"/>
            </a:pPr>
            <a:r>
              <a:rPr lang="en-US" b="1" i="0" dirty="0">
                <a:solidFill>
                  <a:srgbClr val="374151"/>
                </a:solidFill>
                <a:effectLst/>
                <a:latin typeface="Söhne"/>
              </a:rPr>
              <a:t>α Parameter:</a:t>
            </a:r>
            <a:r>
              <a:rPr lang="en-US" b="0" i="0" dirty="0">
                <a:solidFill>
                  <a:srgbClr val="374151"/>
                </a:solidFill>
                <a:effectLst/>
                <a:latin typeface="Söhne"/>
              </a:rPr>
              <a:t> Defines reinforcing efficacy by quantifying sensitivity to price or elasticity of demand across all prices. Larger α values indicate steeper demand curves and less essential value.</a:t>
            </a:r>
          </a:p>
          <a:p>
            <a:pPr algn="l">
              <a:buFont typeface="+mj-lt"/>
              <a:buAutoNum type="arabicPeriod"/>
            </a:pPr>
            <a:r>
              <a:rPr lang="en-US" b="1" i="0" dirty="0">
                <a:solidFill>
                  <a:srgbClr val="374151"/>
                </a:solidFill>
                <a:effectLst/>
                <a:latin typeface="Söhne"/>
              </a:rPr>
              <a:t>Practical Application and Evidence:</a:t>
            </a:r>
            <a:endParaRPr lang="en-US" b="0" i="0" dirty="0">
              <a:solidFill>
                <a:srgbClr val="374151"/>
              </a:solidFill>
              <a:effectLst/>
              <a:latin typeface="Söhne"/>
            </a:endParaRPr>
          </a:p>
          <a:p>
            <a:pPr marL="742950" lvl="1" indent="-285750" algn="l">
              <a:buFont typeface="+mj-lt"/>
              <a:buAutoNum type="arabicPeriod"/>
            </a:pPr>
            <a:r>
              <a:rPr lang="en-US" b="1" i="0" dirty="0">
                <a:solidFill>
                  <a:srgbClr val="374151"/>
                </a:solidFill>
                <a:effectLst/>
                <a:latin typeface="Söhne"/>
              </a:rPr>
              <a:t>Essential Value:</a:t>
            </a:r>
            <a:r>
              <a:rPr lang="en-US" b="0" i="0" dirty="0">
                <a:solidFill>
                  <a:srgbClr val="374151"/>
                </a:solidFill>
                <a:effectLst/>
                <a:latin typeface="Söhne"/>
              </a:rPr>
              <a:t> The α parameter represents the absolute and theoretically constant reinforcing efficacy of the commodity, termed the "essential value" of the reinforcer.</a:t>
            </a:r>
          </a:p>
          <a:p>
            <a:pPr algn="l">
              <a:buFont typeface="+mj-lt"/>
              <a:buAutoNum type="arabicPeriod"/>
            </a:pPr>
            <a:r>
              <a:rPr lang="en-US" b="1" i="0" dirty="0">
                <a:solidFill>
                  <a:srgbClr val="374151"/>
                </a:solidFill>
                <a:effectLst/>
                <a:latin typeface="Söhne"/>
              </a:rPr>
              <a:t>Comparison of Reinforcer Values: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The Exponential Model allows for a quantitative comparison of reinforcer values independent of intrinsic differences in the physical properties of those reinforcers.</a:t>
            </a:r>
          </a:p>
          <a:p>
            <a:pPr algn="l">
              <a:buFont typeface="+mj-lt"/>
              <a:buNone/>
            </a:pPr>
            <a:endParaRPr lang="en-US" b="0" i="0" dirty="0">
              <a:solidFill>
                <a:srgbClr val="374151"/>
              </a:solidFill>
              <a:effectLst/>
              <a:latin typeface="Söhne"/>
            </a:endParaRPr>
          </a:p>
          <a:p>
            <a:endParaRPr lang="en-US" dirty="0"/>
          </a:p>
          <a:p>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87</a:t>
            </a:fld>
            <a:endParaRPr lang="en-US"/>
          </a:p>
        </p:txBody>
      </p:sp>
    </p:spTree>
    <p:extLst>
      <p:ext uri="{BB962C8B-B14F-4D97-AF65-F5344CB8AC3E}">
        <p14:creationId xmlns:p14="http://schemas.microsoft.com/office/powerpoint/2010/main" val="408048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D1D5DB"/>
                </a:solidFill>
                <a:effectLst/>
                <a:latin typeface="Söhne"/>
              </a:rPr>
              <a:t>Ice Bucket Challenge (2014): This viral campaign raised awareness and funds (</a:t>
            </a:r>
            <a:r>
              <a:rPr lang="en-CA" b="0" i="0" dirty="0">
                <a:solidFill>
                  <a:srgbClr val="202122"/>
                </a:solidFill>
                <a:effectLst/>
                <a:latin typeface="Arial" panose="020B0604020202020204" pitchFamily="34" charset="0"/>
              </a:rPr>
              <a:t>which raised over $115M)</a:t>
            </a:r>
            <a:r>
              <a:rPr lang="en-CA" b="0" i="0" dirty="0">
                <a:solidFill>
                  <a:srgbClr val="D1D5DB"/>
                </a:solidFill>
                <a:effectLst/>
                <a:latin typeface="Söhne"/>
              </a:rPr>
              <a:t> for (ALS) research. Participants posted videos of themselves getting doused with ice water and encouraged others to do the same</a:t>
            </a:r>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9</a:t>
            </a:fld>
            <a:endParaRPr lang="en-US"/>
          </a:p>
        </p:txBody>
      </p:sp>
    </p:spTree>
    <p:extLst>
      <p:ext uri="{BB962C8B-B14F-4D97-AF65-F5344CB8AC3E}">
        <p14:creationId xmlns:p14="http://schemas.microsoft.com/office/powerpoint/2010/main" val="2545312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Introduction to HPTs: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Warren Bickel and Eric Jacobs created a fictitious scenario to study drug demand.</a:t>
            </a:r>
          </a:p>
          <a:p>
            <a:pPr algn="l">
              <a:buFont typeface="Arial" panose="020B0604020202020204" pitchFamily="34" charset="0"/>
              <a:buChar char="•"/>
            </a:pPr>
            <a:r>
              <a:rPr lang="en-US" b="0" i="0" dirty="0">
                <a:solidFill>
                  <a:srgbClr val="374151"/>
                </a:solidFill>
                <a:effectLst/>
                <a:latin typeface="Söhne"/>
              </a:rPr>
              <a:t>The scenario involves the choice to purchase heroin bags or cigarettes, with controls for drug availability and potential substitutes.</a:t>
            </a:r>
          </a:p>
          <a:p>
            <a:pPr algn="l">
              <a:buFont typeface="Arial" panose="020B0604020202020204" pitchFamily="34" charset="0"/>
              <a:buChar char="•"/>
            </a:pPr>
            <a:r>
              <a:rPr lang="en-US" b="0" i="0" dirty="0">
                <a:solidFill>
                  <a:srgbClr val="374151"/>
                </a:solidFill>
                <a:effectLst/>
                <a:latin typeface="Söhne"/>
              </a:rPr>
              <a:t>The study found that the consumption pattern from this hypothetical task mirrored actual consumption patterns seen in laboratory studies.</a:t>
            </a:r>
          </a:p>
          <a:p>
            <a:pPr algn="l"/>
            <a:r>
              <a:rPr lang="en-US" b="1" i="0" dirty="0">
                <a:solidFill>
                  <a:srgbClr val="374151"/>
                </a:solidFill>
                <a:effectLst/>
                <a:latin typeface="Söhne"/>
              </a:rPr>
              <a:t>Distinguishing HPTs from Surveys: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Unlike regular surveys, HPTs require respondents to experience all levels of a variable (e.g., various unit prices).</a:t>
            </a:r>
          </a:p>
          <a:p>
            <a:pPr algn="l">
              <a:buFont typeface="Arial" panose="020B0604020202020204" pitchFamily="34" charset="0"/>
              <a:buChar char="•"/>
            </a:pPr>
            <a:r>
              <a:rPr lang="en-US" b="0" i="0" dirty="0">
                <a:solidFill>
                  <a:srgbClr val="374151"/>
                </a:solidFill>
                <a:effectLst/>
                <a:latin typeface="Söhne"/>
              </a:rPr>
              <a:t>This approach allows researchers to fit a demand model to each respondent's data.</a:t>
            </a:r>
          </a:p>
          <a:p>
            <a:pPr algn="l">
              <a:buFont typeface="Arial" panose="020B0604020202020204" pitchFamily="34" charset="0"/>
              <a:buChar char="•"/>
            </a:pPr>
            <a:r>
              <a:rPr lang="en-US" b="0" i="0" dirty="0">
                <a:solidFill>
                  <a:srgbClr val="374151"/>
                </a:solidFill>
                <a:effectLst/>
                <a:latin typeface="Söhne"/>
              </a:rPr>
              <a:t>The method reveals how potential policies may affect respondents across various situations.</a:t>
            </a:r>
          </a:p>
          <a:p>
            <a:pPr algn="l">
              <a:buFont typeface="Arial" panose="020B0604020202020204" pitchFamily="34" charset="0"/>
              <a:buChar char="•"/>
            </a:pPr>
            <a:r>
              <a:rPr lang="en-US" b="0" i="0" dirty="0">
                <a:solidFill>
                  <a:srgbClr val="374151"/>
                </a:solidFill>
                <a:effectLst/>
                <a:latin typeface="Söhne"/>
              </a:rPr>
              <a:t>HPTs offer a comprehensive yet expedient method to study how people value rewards, surpassing traditional stated preference surveys.</a:t>
            </a:r>
          </a:p>
          <a:p>
            <a:pPr algn="l"/>
            <a:r>
              <a:rPr lang="en-US" b="1" i="0" dirty="0">
                <a:solidFill>
                  <a:srgbClr val="374151"/>
                </a:solidFill>
                <a:effectLst/>
                <a:latin typeface="Söhne"/>
              </a:rPr>
              <a:t>Supportive Literature for HPTs: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Literature indicates that HPTs are temporally stable, internally consistent, and have predictive, concurrent, and convergent validity.</a:t>
            </a:r>
          </a:p>
          <a:p>
            <a:pPr algn="l">
              <a:buFont typeface="Arial" panose="020B0604020202020204" pitchFamily="34" charset="0"/>
              <a:buChar char="•"/>
            </a:pPr>
            <a:r>
              <a:rPr lang="en-US" b="0" i="0" dirty="0">
                <a:solidFill>
                  <a:srgbClr val="374151"/>
                </a:solidFill>
                <a:effectLst/>
                <a:latin typeface="Söhne"/>
              </a:rPr>
              <a:t>HPT results correspond well with actual consumption.</a:t>
            </a:r>
          </a:p>
          <a:p>
            <a:pPr algn="l">
              <a:buFont typeface="Arial" panose="020B0604020202020204" pitchFamily="34" charset="0"/>
              <a:buChar char="•"/>
            </a:pPr>
            <a:r>
              <a:rPr lang="en-US" b="0" i="0" dirty="0">
                <a:solidFill>
                  <a:srgbClr val="374151"/>
                </a:solidFill>
                <a:effectLst/>
                <a:latin typeface="Söhne"/>
              </a:rPr>
              <a:t>Hypothetical discounting tasks, often used with demand analyses, also show reliability, validity, and correspondence with real outcomes.</a:t>
            </a:r>
          </a:p>
          <a:p>
            <a:pPr algn="l">
              <a:buFont typeface="Arial" panose="020B0604020202020204" pitchFamily="34" charset="0"/>
              <a:buChar char="•"/>
            </a:pPr>
            <a:r>
              <a:rPr lang="en-US" b="0" i="0" dirty="0">
                <a:solidFill>
                  <a:srgbClr val="374151"/>
                </a:solidFill>
                <a:effectLst/>
                <a:latin typeface="Söhne"/>
              </a:rPr>
              <a:t>The substantial body of literature supports the use of hypothetical self-report methods as accurate reflections of actual behavior, making them suitable for investigation in behavior analysis.</a:t>
            </a:r>
          </a:p>
          <a:p>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88</a:t>
            </a:fld>
            <a:endParaRPr lang="en-US"/>
          </a:p>
        </p:txBody>
      </p:sp>
    </p:spTree>
    <p:extLst>
      <p:ext uri="{BB962C8B-B14F-4D97-AF65-F5344CB8AC3E}">
        <p14:creationId xmlns:p14="http://schemas.microsoft.com/office/powerpoint/2010/main" val="2281859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a Hypothetical Purchase Task (HPT) work? Imagine you are engaging with Instagram. Here we use Instagram and show it moving along a continuum on the screen. This continuum represents varying 'costs' associated with accessing the app, not in terms of money, but in effort, time, or other personal resources.</a:t>
            </a:r>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89</a:t>
            </a:fld>
            <a:endParaRPr lang="en-US"/>
          </a:p>
        </p:txBody>
      </p:sp>
    </p:spTree>
    <p:extLst>
      <p:ext uri="{BB962C8B-B14F-4D97-AF65-F5344CB8AC3E}">
        <p14:creationId xmlns:p14="http://schemas.microsoft.com/office/powerpoint/2010/main" val="3135572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Visualize yourself at different points along this line, each point reflecting a scenario where the cost to access Instagram increases. At lower costs, your decision to engage with the app might be easy. </a:t>
            </a:r>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90</a:t>
            </a:fld>
            <a:endParaRPr lang="en-US"/>
          </a:p>
        </p:txBody>
      </p:sp>
    </p:spTree>
    <p:extLst>
      <p:ext uri="{BB962C8B-B14F-4D97-AF65-F5344CB8AC3E}">
        <p14:creationId xmlns:p14="http://schemas.microsoft.com/office/powerpoint/2010/main" val="3394035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However, as the cost escalates, think about how your willingness to continue using the app might change. This process reveals how much Instagram's allure holds over you, highlighting its reinforcing value.</a:t>
            </a:r>
          </a:p>
          <a:p>
            <a:endParaRPr lang="en-US" b="0" i="0" dirty="0">
              <a:solidFill>
                <a:srgbClr val="0F0F0F"/>
              </a:solidFill>
              <a:effectLst/>
              <a:latin typeface="Söhne"/>
            </a:endParaRPr>
          </a:p>
        </p:txBody>
      </p:sp>
      <p:sp>
        <p:nvSpPr>
          <p:cNvPr id="4" name="Slide Number Placeholder 3"/>
          <p:cNvSpPr>
            <a:spLocks noGrp="1"/>
          </p:cNvSpPr>
          <p:nvPr>
            <p:ph type="sldNum" sz="quarter" idx="5"/>
          </p:nvPr>
        </p:nvSpPr>
        <p:spPr/>
        <p:txBody>
          <a:bodyPr/>
          <a:lstStyle/>
          <a:p>
            <a:fld id="{9D3E3C30-D7FE-4F6C-90DA-520624DCF285}" type="slidenum">
              <a:rPr lang="en-US" smtClean="0"/>
              <a:t>91</a:t>
            </a:fld>
            <a:endParaRPr lang="en-US"/>
          </a:p>
        </p:txBody>
      </p:sp>
    </p:spTree>
    <p:extLst>
      <p:ext uri="{BB962C8B-B14F-4D97-AF65-F5344CB8AC3E}">
        <p14:creationId xmlns:p14="http://schemas.microsoft.com/office/powerpoint/2010/main" val="359110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92</a:t>
            </a:fld>
            <a:endParaRPr lang="en-US"/>
          </a:p>
        </p:txBody>
      </p:sp>
    </p:spTree>
    <p:extLst>
      <p:ext uri="{BB962C8B-B14F-4D97-AF65-F5344CB8AC3E}">
        <p14:creationId xmlns:p14="http://schemas.microsoft.com/office/powerpoint/2010/main" val="2043785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Our HPT survey was built to quantitatively understand the behavioral economics of social media use. It sheds light on what drives people to continue or reduce their social media usage as the 'price'—the effort, time, or other personal investments—changes.</a:t>
            </a:r>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93</a:t>
            </a:fld>
            <a:endParaRPr lang="en-US"/>
          </a:p>
        </p:txBody>
      </p:sp>
    </p:spTree>
    <p:extLst>
      <p:ext uri="{BB962C8B-B14F-4D97-AF65-F5344CB8AC3E}">
        <p14:creationId xmlns:p14="http://schemas.microsoft.com/office/powerpoint/2010/main" val="1581510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F0F0F"/>
                </a:solidFill>
                <a:effectLst/>
                <a:latin typeface="Söhne"/>
              </a:rPr>
              <a:t>Notice the non-linear path of the line. It symbolizes that the relationship between the effort you put in and your usage of Instagram isn’t straightforward. It varies based on individual preferences and motivations, such as the need for social connection, information, or an escape from reality.</a:t>
            </a:r>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74151"/>
              </a:solidFill>
              <a:effectLst/>
              <a:latin typeface="Söhne"/>
            </a:endParaRPr>
          </a:p>
          <a:p>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94</a:t>
            </a:fld>
            <a:endParaRPr lang="en-US"/>
          </a:p>
        </p:txBody>
      </p:sp>
    </p:spTree>
    <p:extLst>
      <p:ext uri="{BB962C8B-B14F-4D97-AF65-F5344CB8AC3E}">
        <p14:creationId xmlns:p14="http://schemas.microsoft.com/office/powerpoint/2010/main" val="28450963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in Pharmaceuticals and Substance Abuse:</a:t>
            </a:r>
          </a:p>
          <a:p>
            <a:endParaRPr lang="en-US" dirty="0"/>
          </a:p>
          <a:p>
            <a:r>
              <a:rPr lang="en-US" dirty="0"/>
              <a:t>HPTs have been employed to discern dependence levels on substances such as anabolic steroids and prescription drugs. For example, research by Pope et al. (2010) found notable disparities in demand intensity and expenditure between dependent and non-dependent steroid users. </a:t>
            </a:r>
            <a:r>
              <a:rPr lang="en-US" dirty="0" err="1"/>
              <a:t>Pickover</a:t>
            </a:r>
            <a:r>
              <a:rPr lang="en-US" dirty="0"/>
              <a:t> et al. (2016) also observed significant correlations between HPT demand metrics and reported usage of prescription sedatives and stimulants among college students.</a:t>
            </a:r>
          </a:p>
          <a:p>
            <a:r>
              <a:rPr lang="en-US" dirty="0"/>
              <a:t>Exploring Food Preferences and Addictive Behaviors:</a:t>
            </a:r>
          </a:p>
          <a:p>
            <a:endParaRPr lang="en-US" dirty="0"/>
          </a:p>
          <a:p>
            <a:r>
              <a:rPr lang="en-US" dirty="0"/>
              <a:t>Studies have modified HPTs to evaluate the reinforcing value of different foods among both obese and non-obese adults. Epstein et al. (2010) adapted the cigarette purchase task to assess demand for snacks like potato chips and chocolates, finding consistency with microeconomic principles. Chase et al. (2013) also noted that the demand for chocolate was lower in intensity but higher in elasticity compared to cigarettes among regular smokers.</a:t>
            </a:r>
          </a:p>
          <a:p>
            <a:r>
              <a:rPr lang="en-US" dirty="0"/>
              <a:t>Examining Services and Addictive Activities:</a:t>
            </a:r>
          </a:p>
          <a:p>
            <a:endParaRPr lang="en-US" dirty="0"/>
          </a:p>
          <a:p>
            <a:r>
              <a:rPr lang="en-US" dirty="0"/>
              <a:t>HPTs have been used to assess the demand for services such as internet access, sex, gambling, and indoor tanning within an addiction framework. For instance, Broadbent &amp; </a:t>
            </a:r>
            <a:r>
              <a:rPr lang="en-US" dirty="0" err="1"/>
              <a:t>Dakki</a:t>
            </a:r>
            <a:r>
              <a:rPr lang="en-US" dirty="0"/>
              <a:t> (2015) found that the demand for internet access on a flight was elastic but greater among problematic users. Studies on gambling and sex also reported varying demand intensities based on preferences and user classifications.</a:t>
            </a:r>
          </a:p>
          <a:p>
            <a:r>
              <a:rPr lang="en-US" dirty="0"/>
              <a:t>Consumer Goods Beyond Drugs:</a:t>
            </a:r>
          </a:p>
          <a:p>
            <a:endParaRPr lang="en-US" dirty="0"/>
          </a:p>
          <a:p>
            <a:r>
              <a:rPr lang="en-US" dirty="0"/>
              <a:t>HPTs have extended to non-drug commodities, such as motor vehicle fuel, revealing orderly demand curves and metrics. Research by Reed et al. (2014) explored the willingness of participants to drive at different fuel prices, producing predictable demand responses. Further, a study by Roma et al. (2016) systematically assessed demand for a variety of consumer goods and services, yielding prototypical demand curves and excellent model fits.</a:t>
            </a:r>
          </a:p>
        </p:txBody>
      </p:sp>
      <p:sp>
        <p:nvSpPr>
          <p:cNvPr id="4" name="Slide Number Placeholder 3"/>
          <p:cNvSpPr>
            <a:spLocks noGrp="1"/>
          </p:cNvSpPr>
          <p:nvPr>
            <p:ph type="sldNum" sz="quarter" idx="5"/>
          </p:nvPr>
        </p:nvSpPr>
        <p:spPr/>
        <p:txBody>
          <a:bodyPr/>
          <a:lstStyle/>
          <a:p>
            <a:fld id="{9D3E3C30-D7FE-4F6C-90DA-520624DCF285}" type="slidenum">
              <a:rPr lang="en-US" smtClean="0"/>
              <a:t>95</a:t>
            </a:fld>
            <a:endParaRPr lang="en-US"/>
          </a:p>
        </p:txBody>
      </p:sp>
    </p:spTree>
    <p:extLst>
      <p:ext uri="{BB962C8B-B14F-4D97-AF65-F5344CB8AC3E}">
        <p14:creationId xmlns:p14="http://schemas.microsoft.com/office/powerpoint/2010/main" val="36747639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research seeks to offer a comprehensive understanding of the factors that drive individuals to engage with social media platforms and the potential reinforcing mechanisms at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sought a comprehensive understanding of the factors that drive individuals to engage with social media platforms and the potential reinforcing mechanisms at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96</a:t>
            </a:fld>
            <a:endParaRPr lang="en-US"/>
          </a:p>
        </p:txBody>
      </p:sp>
    </p:spTree>
    <p:extLst>
      <p:ext uri="{BB962C8B-B14F-4D97-AF65-F5344CB8AC3E}">
        <p14:creationId xmlns:p14="http://schemas.microsoft.com/office/powerpoint/2010/main" val="3992123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9D3E3C30-D7FE-4F6C-90DA-520624DCF285}" type="slidenum">
              <a:rPr lang="en-US" smtClean="0"/>
              <a:t>97</a:t>
            </a:fld>
            <a:endParaRPr lang="en-US"/>
          </a:p>
        </p:txBody>
      </p:sp>
    </p:spTree>
    <p:extLst>
      <p:ext uri="{BB962C8B-B14F-4D97-AF65-F5344CB8AC3E}">
        <p14:creationId xmlns:p14="http://schemas.microsoft.com/office/powerpoint/2010/main" val="78530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social media was also used to organize and galvanize events with less desirable outcomes. </a:t>
            </a:r>
          </a:p>
        </p:txBody>
      </p:sp>
      <p:sp>
        <p:nvSpPr>
          <p:cNvPr id="4" name="Slide Number Placeholder 3"/>
          <p:cNvSpPr>
            <a:spLocks noGrp="1"/>
          </p:cNvSpPr>
          <p:nvPr>
            <p:ph type="sldNum" sz="quarter" idx="5"/>
          </p:nvPr>
        </p:nvSpPr>
        <p:spPr/>
        <p:txBody>
          <a:bodyPr/>
          <a:lstStyle/>
          <a:p>
            <a:fld id="{5C3EB3A8-1E22-BB49-8F0D-FE119F593967}" type="slidenum">
              <a:rPr lang="en-US" smtClean="0"/>
              <a:t>10</a:t>
            </a:fld>
            <a:endParaRPr lang="en-US"/>
          </a:p>
        </p:txBody>
      </p:sp>
    </p:spTree>
    <p:extLst>
      <p:ext uri="{BB962C8B-B14F-4D97-AF65-F5344CB8AC3E}">
        <p14:creationId xmlns:p14="http://schemas.microsoft.com/office/powerpoint/2010/main" val="6443364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9D3E3C30-D7FE-4F6C-90DA-520624DCF285}" type="slidenum">
              <a:rPr lang="en-US" smtClean="0"/>
              <a:t>98</a:t>
            </a:fld>
            <a:endParaRPr lang="en-US"/>
          </a:p>
        </p:txBody>
      </p:sp>
    </p:spTree>
    <p:extLst>
      <p:ext uri="{BB962C8B-B14F-4D97-AF65-F5344CB8AC3E}">
        <p14:creationId xmlns:p14="http://schemas.microsoft.com/office/powerpoint/2010/main" val="1650294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Discuss the significance of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in the context of different social media functions.</a:t>
            </a:r>
          </a:p>
          <a:p>
            <a:endParaRPr lang="en-US" b="0" i="0" dirty="0">
              <a:solidFill>
                <a:srgbClr val="374151"/>
              </a:solidFill>
              <a:effectLst/>
              <a:latin typeface="Söhne"/>
            </a:endParaRPr>
          </a:p>
          <a:p>
            <a:r>
              <a:rPr lang="en-US" b="0" i="0" dirty="0">
                <a:solidFill>
                  <a:srgbClr val="374151"/>
                </a:solidFill>
                <a:effectLst/>
                <a:latin typeface="Söhne"/>
              </a:rPr>
              <a:t>Mention the correlations among individual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values across conditions and the lower correlation between intensity and sensitivity.</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101</a:t>
            </a:fld>
            <a:endParaRPr lang="en-US"/>
          </a:p>
        </p:txBody>
      </p:sp>
    </p:spTree>
    <p:extLst>
      <p:ext uri="{BB962C8B-B14F-4D97-AF65-F5344CB8AC3E}">
        <p14:creationId xmlns:p14="http://schemas.microsoft.com/office/powerpoint/2010/main" val="1840328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Discuss the significance of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in the context of different social media functions.</a:t>
            </a:r>
          </a:p>
          <a:p>
            <a:endParaRPr lang="en-US" b="0" i="0" dirty="0">
              <a:solidFill>
                <a:srgbClr val="374151"/>
              </a:solidFill>
              <a:effectLst/>
              <a:latin typeface="Söhne"/>
            </a:endParaRPr>
          </a:p>
          <a:p>
            <a:r>
              <a:rPr lang="en-US" b="0" i="0" dirty="0">
                <a:solidFill>
                  <a:srgbClr val="374151"/>
                </a:solidFill>
                <a:effectLst/>
                <a:latin typeface="Söhne"/>
              </a:rPr>
              <a:t>Mention the correlations among individual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values across conditions and the lower correlation between intensity and sensitivity.</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102</a:t>
            </a:fld>
            <a:endParaRPr lang="en-US"/>
          </a:p>
        </p:txBody>
      </p:sp>
    </p:spTree>
    <p:extLst>
      <p:ext uri="{BB962C8B-B14F-4D97-AF65-F5344CB8AC3E}">
        <p14:creationId xmlns:p14="http://schemas.microsoft.com/office/powerpoint/2010/main" val="207714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Discuss the significance of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in the context of different social media functions.</a:t>
            </a:r>
          </a:p>
          <a:p>
            <a:endParaRPr lang="en-US" b="0" i="0" dirty="0">
              <a:solidFill>
                <a:srgbClr val="374151"/>
              </a:solidFill>
              <a:effectLst/>
              <a:latin typeface="Söhne"/>
            </a:endParaRPr>
          </a:p>
          <a:p>
            <a:r>
              <a:rPr lang="en-US" b="0" i="0" dirty="0">
                <a:solidFill>
                  <a:srgbClr val="374151"/>
                </a:solidFill>
                <a:effectLst/>
                <a:latin typeface="Söhne"/>
              </a:rPr>
              <a:t>Mention the correlations among individual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values across conditions and the lower correlation between intensity and sensitivity.</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103</a:t>
            </a:fld>
            <a:endParaRPr lang="en-US"/>
          </a:p>
        </p:txBody>
      </p:sp>
    </p:spTree>
    <p:extLst>
      <p:ext uri="{BB962C8B-B14F-4D97-AF65-F5344CB8AC3E}">
        <p14:creationId xmlns:p14="http://schemas.microsoft.com/office/powerpoint/2010/main" val="4239586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Discuss the significance of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in the context of different social media functions.</a:t>
            </a:r>
          </a:p>
          <a:p>
            <a:endParaRPr lang="en-US" b="0" i="0" dirty="0">
              <a:solidFill>
                <a:srgbClr val="374151"/>
              </a:solidFill>
              <a:effectLst/>
              <a:latin typeface="Söhne"/>
            </a:endParaRPr>
          </a:p>
          <a:p>
            <a:r>
              <a:rPr lang="en-US" b="0" i="0" dirty="0">
                <a:solidFill>
                  <a:srgbClr val="374151"/>
                </a:solidFill>
                <a:effectLst/>
                <a:latin typeface="Söhne"/>
              </a:rPr>
              <a:t>Mention the correlations among individual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values across conditions and the lower correlation between intensity and sensitivity.</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104</a:t>
            </a:fld>
            <a:endParaRPr lang="en-US"/>
          </a:p>
        </p:txBody>
      </p:sp>
    </p:spTree>
    <p:extLst>
      <p:ext uri="{BB962C8B-B14F-4D97-AF65-F5344CB8AC3E}">
        <p14:creationId xmlns:p14="http://schemas.microsoft.com/office/powerpoint/2010/main" val="2280704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Discuss the significance of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in the context of different social media functions.</a:t>
            </a:r>
          </a:p>
          <a:p>
            <a:endParaRPr lang="en-US" b="0" i="0" dirty="0">
              <a:solidFill>
                <a:srgbClr val="374151"/>
              </a:solidFill>
              <a:effectLst/>
              <a:latin typeface="Söhne"/>
            </a:endParaRPr>
          </a:p>
          <a:p>
            <a:r>
              <a:rPr lang="en-US" b="0" i="0" dirty="0">
                <a:solidFill>
                  <a:srgbClr val="374151"/>
                </a:solidFill>
                <a:effectLst/>
                <a:latin typeface="Söhne"/>
              </a:rPr>
              <a:t>Mention the correlations among individual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values across conditions and the lower correlation between intensity and sensitivity.</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105</a:t>
            </a:fld>
            <a:endParaRPr lang="en-US"/>
          </a:p>
        </p:txBody>
      </p:sp>
    </p:spTree>
    <p:extLst>
      <p:ext uri="{BB962C8B-B14F-4D97-AF65-F5344CB8AC3E}">
        <p14:creationId xmlns:p14="http://schemas.microsoft.com/office/powerpoint/2010/main" val="998969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Discuss the significance of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in the context of different social media functions.</a:t>
            </a:r>
          </a:p>
          <a:p>
            <a:endParaRPr lang="en-US" b="0" i="0" dirty="0">
              <a:solidFill>
                <a:srgbClr val="374151"/>
              </a:solidFill>
              <a:effectLst/>
              <a:latin typeface="Söhne"/>
            </a:endParaRPr>
          </a:p>
          <a:p>
            <a:r>
              <a:rPr lang="en-US" b="0" i="0" dirty="0">
                <a:solidFill>
                  <a:srgbClr val="374151"/>
                </a:solidFill>
                <a:effectLst/>
                <a:latin typeface="Söhne"/>
              </a:rPr>
              <a:t>Mention the correlations among individual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values across conditions and the lower correlation between intensity and sensitivity.</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106</a:t>
            </a:fld>
            <a:endParaRPr lang="en-US"/>
          </a:p>
        </p:txBody>
      </p:sp>
    </p:spTree>
    <p:extLst>
      <p:ext uri="{BB962C8B-B14F-4D97-AF65-F5344CB8AC3E}">
        <p14:creationId xmlns:p14="http://schemas.microsoft.com/office/powerpoint/2010/main" val="2510741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Discuss the significance of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in the context of different social media functions.</a:t>
            </a:r>
          </a:p>
          <a:p>
            <a:endParaRPr lang="en-US" b="0" i="0" dirty="0">
              <a:solidFill>
                <a:srgbClr val="374151"/>
              </a:solidFill>
              <a:effectLst/>
              <a:latin typeface="Söhne"/>
            </a:endParaRPr>
          </a:p>
          <a:p>
            <a:r>
              <a:rPr lang="en-US" b="0" i="0" dirty="0">
                <a:solidFill>
                  <a:srgbClr val="374151"/>
                </a:solidFill>
                <a:effectLst/>
                <a:latin typeface="Söhne"/>
              </a:rPr>
              <a:t>Mention the correlations among individual </a:t>
            </a:r>
            <a:r>
              <a:rPr lang="en-US" b="0" i="1" dirty="0">
                <a:solidFill>
                  <a:srgbClr val="374151"/>
                </a:solidFill>
                <a:effectLst/>
                <a:latin typeface="KaTeX_Math"/>
              </a:rPr>
              <a:t>Q</a:t>
            </a:r>
            <a:r>
              <a:rPr lang="en-US" b="0" i="0" dirty="0">
                <a:solidFill>
                  <a:srgbClr val="374151"/>
                </a:solidFill>
                <a:effectLst/>
                <a:latin typeface="KaTeX_Main"/>
              </a:rPr>
              <a:t>0</a:t>
            </a:r>
            <a:r>
              <a:rPr lang="en-US" b="0" i="0" dirty="0">
                <a:solidFill>
                  <a:srgbClr val="374151"/>
                </a:solidFill>
                <a:effectLst/>
                <a:latin typeface="Söhne"/>
              </a:rPr>
              <a:t> and </a:t>
            </a:r>
            <a:r>
              <a:rPr lang="en-US" b="0" i="1" dirty="0">
                <a:solidFill>
                  <a:srgbClr val="374151"/>
                </a:solidFill>
                <a:effectLst/>
                <a:latin typeface="KaTeX_Math"/>
              </a:rPr>
              <a:t>α</a:t>
            </a:r>
            <a:r>
              <a:rPr lang="en-US" b="0" i="0" dirty="0">
                <a:solidFill>
                  <a:srgbClr val="374151"/>
                </a:solidFill>
                <a:effectLst/>
                <a:latin typeface="Söhne"/>
              </a:rPr>
              <a:t> values across conditions and the lower correlation between intensity and sensitivity.</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107</a:t>
            </a:fld>
            <a:endParaRPr lang="en-US"/>
          </a:p>
        </p:txBody>
      </p:sp>
    </p:spTree>
    <p:extLst>
      <p:ext uri="{BB962C8B-B14F-4D97-AF65-F5344CB8AC3E}">
        <p14:creationId xmlns:p14="http://schemas.microsoft.com/office/powerpoint/2010/main" val="373947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Briefly summarize that social media demand varies based on its function and mention the strong fit of the overall model.</a:t>
            </a:r>
          </a:p>
          <a:p>
            <a:endParaRPr lang="en-US" b="0" i="0" dirty="0">
              <a:solidFill>
                <a:srgbClr val="374151"/>
              </a:solidFill>
              <a:effectLst/>
              <a:latin typeface="Söhne"/>
            </a:endParaRPr>
          </a:p>
          <a:p>
            <a:r>
              <a:rPr lang="en-US" b="0" i="0" dirty="0">
                <a:solidFill>
                  <a:srgbClr val="374151"/>
                </a:solidFill>
                <a:effectLst/>
                <a:latin typeface="Söhne"/>
              </a:rPr>
              <a:t>Elaborate that participants were more willing to pay for social media for escape, information, and feeling good compared to likes/engagements.</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108</a:t>
            </a:fld>
            <a:endParaRPr lang="en-US"/>
          </a:p>
        </p:txBody>
      </p:sp>
    </p:spTree>
    <p:extLst>
      <p:ext uri="{BB962C8B-B14F-4D97-AF65-F5344CB8AC3E}">
        <p14:creationId xmlns:p14="http://schemas.microsoft.com/office/powerpoint/2010/main" val="3383248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Briefly summarize that social media demand varies based on its function and mention the strong fit of the overall model.</a:t>
            </a:r>
          </a:p>
          <a:p>
            <a:endParaRPr lang="en-US" b="0" i="0" dirty="0">
              <a:solidFill>
                <a:srgbClr val="374151"/>
              </a:solidFill>
              <a:effectLst/>
              <a:latin typeface="Söhne"/>
            </a:endParaRPr>
          </a:p>
          <a:p>
            <a:r>
              <a:rPr lang="en-US" b="0" i="0" dirty="0">
                <a:solidFill>
                  <a:srgbClr val="374151"/>
                </a:solidFill>
                <a:effectLst/>
                <a:latin typeface="Söhne"/>
              </a:rPr>
              <a:t>Elaborate that participants were more willing to pay for social media for escape, information, and feeling good compared to likes/engagements.</a:t>
            </a:r>
            <a:endParaRPr lang="en-US" dirty="0"/>
          </a:p>
        </p:txBody>
      </p:sp>
      <p:sp>
        <p:nvSpPr>
          <p:cNvPr id="4" name="Slide Number Placeholder 3"/>
          <p:cNvSpPr>
            <a:spLocks noGrp="1"/>
          </p:cNvSpPr>
          <p:nvPr>
            <p:ph type="sldNum" sz="quarter" idx="5"/>
          </p:nvPr>
        </p:nvSpPr>
        <p:spPr/>
        <p:txBody>
          <a:bodyPr/>
          <a:lstStyle/>
          <a:p>
            <a:fld id="{9D3E3C30-D7FE-4F6C-90DA-520624DCF285}" type="slidenum">
              <a:rPr lang="en-US" smtClean="0"/>
              <a:t>109</a:t>
            </a:fld>
            <a:endParaRPr lang="en-US"/>
          </a:p>
        </p:txBody>
      </p:sp>
    </p:spTree>
    <p:extLst>
      <p:ext uri="{BB962C8B-B14F-4D97-AF65-F5344CB8AC3E}">
        <p14:creationId xmlns:p14="http://schemas.microsoft.com/office/powerpoint/2010/main" val="112391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convoy in Ottawa</a:t>
            </a:r>
          </a:p>
        </p:txBody>
      </p:sp>
      <p:sp>
        <p:nvSpPr>
          <p:cNvPr id="4" name="Slide Number Placeholder 3"/>
          <p:cNvSpPr>
            <a:spLocks noGrp="1"/>
          </p:cNvSpPr>
          <p:nvPr>
            <p:ph type="sldNum" sz="quarter" idx="5"/>
          </p:nvPr>
        </p:nvSpPr>
        <p:spPr/>
        <p:txBody>
          <a:bodyPr/>
          <a:lstStyle/>
          <a:p>
            <a:fld id="{5C3EB3A8-1E22-BB49-8F0D-FE119F593967}" type="slidenum">
              <a:rPr lang="en-US" smtClean="0"/>
              <a:t>11</a:t>
            </a:fld>
            <a:endParaRPr lang="en-US"/>
          </a:p>
        </p:txBody>
      </p:sp>
    </p:spTree>
    <p:extLst>
      <p:ext uri="{BB962C8B-B14F-4D97-AF65-F5344CB8AC3E}">
        <p14:creationId xmlns:p14="http://schemas.microsoft.com/office/powerpoint/2010/main" val="8854295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validation of Hypothetical Purchase Tasks (HPTs), questionnaires predicting consumer behavior, presents both challenges and opportunities. Ensuring that HPT responses accurately forecast real-world consumption is crucial. While data may show a correlation between HPT demand values and actual consumption, discrepancies can arise from factors such as a varied range of prices and hypothetical bias, where respondents may overestimate real consumption. Nonetheless, advancements in technology and big data management offer promising avenues to validate HPTs. By drawing parallels with social media use research, we can explore how hypothetical interactions on platforms may translate into actual behavior, enhancing our understanding and potentially influencing patterns related to social media use.</a:t>
            </a:r>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114</a:t>
            </a:fld>
            <a:endParaRPr lang="en-US"/>
          </a:p>
        </p:txBody>
      </p:sp>
    </p:spTree>
    <p:extLst>
      <p:ext uri="{BB962C8B-B14F-4D97-AF65-F5344CB8AC3E}">
        <p14:creationId xmlns:p14="http://schemas.microsoft.com/office/powerpoint/2010/main" val="16279756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validation of Hypothetical Purchase Tasks (HPTs), questionnaires predicting consumer behavior, presents both challenges and opportunities. Ensuring that HPT responses accurately forecast real-world consumption is crucial. While data may show a correlation between HPT demand values and actual consumption, discrepancies can arise from factors such as a varied range of prices and hypothetical bias, where respondents may overestimate real consumption. Nonetheless, advancements in technology and big data management offer promising avenues to validate HPTs. By drawing parallels with social media use research, we can explore how hypothetical interactions on platforms may translate into actual behavior, enhancing our understanding and potentially influencing patterns related to social media use.</a:t>
            </a:r>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115</a:t>
            </a:fld>
            <a:endParaRPr lang="en-US"/>
          </a:p>
        </p:txBody>
      </p:sp>
    </p:spTree>
    <p:extLst>
      <p:ext uri="{BB962C8B-B14F-4D97-AF65-F5344CB8AC3E}">
        <p14:creationId xmlns:p14="http://schemas.microsoft.com/office/powerpoint/2010/main" val="15517315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validation of Hypothetical Purchase Tasks (HPTs), questionnaires predicting consumer behavior, presents both challenges and opportunities. Ensuring that HPT responses accurately forecast real-world consumption is crucial. While data may show a correlation between HPT demand values and actual consumption, discrepancies can arise from factors such as a varied range of prices and hypothetical bias, where respondents may overestimate real consumption. Nonetheless, advancements in technology and big data management offer promising avenues to validate HPTs. By drawing parallels with social media use research, we can explore how hypothetical interactions on platforms may translate into actual behavior, enhancing our understanding and potentially influencing patterns related to social media use.</a:t>
            </a:r>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116</a:t>
            </a:fld>
            <a:endParaRPr lang="en-US"/>
          </a:p>
        </p:txBody>
      </p:sp>
    </p:spTree>
    <p:extLst>
      <p:ext uri="{BB962C8B-B14F-4D97-AF65-F5344CB8AC3E}">
        <p14:creationId xmlns:p14="http://schemas.microsoft.com/office/powerpoint/2010/main" val="13038839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validation of Hypothetical Purchase Tasks (HPTs), questionnaires predicting consumer behavior, presents both challenges and opportunities. Ensuring that HPT responses accurately forecast real-world consumption is crucial. While data may show a correlation between HPT demand values and actual consumption, discrepancies can arise from factors such as a varied range of prices and hypothetical bias, where respondents may overestimate real consumption. Nonetheless, advancements in technology and big data management offer promising avenues to validate HPTs. By drawing parallels with social media use research, we can explore how hypothetical interactions on platforms may translate into actual behavior, enhancing our understanding and potentially influencing patterns related to social media use.</a:t>
            </a:r>
            <a:endParaRPr lang="is-IS" dirty="0"/>
          </a:p>
        </p:txBody>
      </p:sp>
      <p:sp>
        <p:nvSpPr>
          <p:cNvPr id="4" name="Slide Number Placeholder 3"/>
          <p:cNvSpPr>
            <a:spLocks noGrp="1"/>
          </p:cNvSpPr>
          <p:nvPr>
            <p:ph type="sldNum" sz="quarter" idx="5"/>
          </p:nvPr>
        </p:nvSpPr>
        <p:spPr/>
        <p:txBody>
          <a:bodyPr/>
          <a:lstStyle/>
          <a:p>
            <a:fld id="{9D3E3C30-D7FE-4F6C-90DA-520624DCF285}" type="slidenum">
              <a:rPr lang="en-US" smtClean="0"/>
              <a:t>117</a:t>
            </a:fld>
            <a:endParaRPr lang="en-US"/>
          </a:p>
        </p:txBody>
      </p:sp>
    </p:spTree>
    <p:extLst>
      <p:ext uri="{BB962C8B-B14F-4D97-AF65-F5344CB8AC3E}">
        <p14:creationId xmlns:p14="http://schemas.microsoft.com/office/powerpoint/2010/main" val="368971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b="1" i="0" u="none" strike="noStrike" cap="all" dirty="0">
                <a:solidFill>
                  <a:srgbClr val="FFFFFF"/>
                </a:solidFill>
                <a:effectLst/>
                <a:latin typeface="Source Sans Pro" panose="020F0502020204030204" pitchFamily="34" charset="0"/>
                <a:hlinkClick r:id="rId3"/>
              </a:rPr>
              <a:t>FUTURE</a:t>
            </a:r>
            <a:br>
              <a:rPr lang="en-CA" b="1" i="0" u="none" strike="noStrike" cap="all" dirty="0">
                <a:solidFill>
                  <a:srgbClr val="FFFFFF"/>
                </a:solidFill>
                <a:effectLst/>
                <a:latin typeface="Source Sans Pro" panose="020F0502020204030204" pitchFamily="34" charset="0"/>
                <a:hlinkClick r:id="rId3"/>
              </a:rPr>
            </a:br>
            <a:r>
              <a:rPr lang="en-CA" b="1" i="0" u="none" strike="noStrike" cap="all" dirty="0">
                <a:solidFill>
                  <a:srgbClr val="FFFFFF"/>
                </a:solidFill>
                <a:effectLst/>
                <a:latin typeface="Source Sans Pro" panose="020F0502020204030204" pitchFamily="34" charset="0"/>
                <a:hlinkClick r:id="rId3"/>
              </a:rPr>
              <a:t>GENERATIONS</a:t>
            </a:r>
            <a:endParaRPr lang="en-CA" b="1" i="0" cap="all" dirty="0">
              <a:solidFill>
                <a:srgbClr val="FFFFFF"/>
              </a:solidFill>
              <a:effectLst/>
              <a:latin typeface="Source Sans Pro" panose="020F0502020204030204" pitchFamily="34" charset="0"/>
            </a:endParaRPr>
          </a:p>
          <a:p>
            <a:pPr algn="l"/>
            <a:r>
              <a:rPr lang="en-CA" b="0" i="0" dirty="0">
                <a:solidFill>
                  <a:srgbClr val="202020"/>
                </a:solidFill>
                <a:effectLst/>
                <a:latin typeface="Source Sans Pro" panose="020B0503030403020204" pitchFamily="34" charset="0"/>
              </a:rPr>
              <a:t>Today’s youth face unprecedented physical, mental, and social challenges exacerbated by fast-changing tech.</a:t>
            </a:r>
          </a:p>
          <a:p>
            <a:pPr algn="l"/>
            <a:endParaRPr lang="en-CA" b="0" i="0" dirty="0">
              <a:solidFill>
                <a:srgbClr val="202020"/>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Social media and artificial intelligence are embedded in kids’ lives as they use technology for everything from education to socializing</a:t>
            </a:r>
          </a:p>
          <a:p>
            <a:pPr algn="l"/>
            <a:endParaRPr lang="en-CA" b="0" i="0" dirty="0">
              <a:solidFill>
                <a:srgbClr val="202020"/>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Today’s social media platforms are causing </a:t>
            </a:r>
            <a:r>
              <a:rPr lang="en-CA" b="1" i="0" dirty="0">
                <a:solidFill>
                  <a:srgbClr val="202020"/>
                </a:solidFill>
                <a:effectLst/>
                <a:latin typeface="Source Sans Pro" panose="020B0503030403020204" pitchFamily="34" charset="0"/>
              </a:rPr>
              <a:t>significant harm to children and youth.</a:t>
            </a:r>
            <a:r>
              <a:rPr lang="en-CA" b="0" i="0" dirty="0">
                <a:solidFill>
                  <a:srgbClr val="202020"/>
                </a:solidFill>
                <a:effectLst/>
                <a:latin typeface="Source Sans Pro" panose="020B0503030403020204" pitchFamily="34" charset="0"/>
              </a:rPr>
              <a:t> Social media affects attention spans, self-image, and social skills which is leading to increased cyberbullying and depression.</a:t>
            </a:r>
          </a:p>
          <a:p>
            <a:pPr algn="l"/>
            <a:endParaRPr lang="en-CA" b="0" i="0" dirty="0">
              <a:solidFill>
                <a:srgbClr val="202020"/>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12</a:t>
            </a:fld>
            <a:endParaRPr lang="en-US"/>
          </a:p>
        </p:txBody>
      </p:sp>
    </p:spTree>
    <p:extLst>
      <p:ext uri="{BB962C8B-B14F-4D97-AF65-F5344CB8AC3E}">
        <p14:creationId xmlns:p14="http://schemas.microsoft.com/office/powerpoint/2010/main" val="139505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b="1" i="0" u="none" strike="noStrike" cap="all" dirty="0">
                <a:solidFill>
                  <a:srgbClr val="FFFFFF"/>
                </a:solidFill>
                <a:effectLst/>
                <a:latin typeface="Source Sans Pro" panose="020B0503030403020204" pitchFamily="34" charset="0"/>
                <a:hlinkClick r:id="rId3"/>
              </a:rPr>
              <a:t>ATTENTION &amp;</a:t>
            </a:r>
            <a:br>
              <a:rPr lang="en-CA" b="1" i="0" u="none" strike="noStrike" cap="all" dirty="0">
                <a:solidFill>
                  <a:srgbClr val="FFFFFF"/>
                </a:solidFill>
                <a:effectLst/>
                <a:latin typeface="Source Sans Pro" panose="020B0503030403020204" pitchFamily="34" charset="0"/>
                <a:hlinkClick r:id="rId3"/>
              </a:rPr>
            </a:br>
            <a:r>
              <a:rPr lang="en-CA" b="1" i="0" u="none" strike="noStrike" cap="all" dirty="0">
                <a:solidFill>
                  <a:srgbClr val="FFFFFF"/>
                </a:solidFill>
                <a:effectLst/>
                <a:latin typeface="Source Sans Pro" panose="020B0503030403020204" pitchFamily="34" charset="0"/>
                <a:hlinkClick r:id="rId3"/>
              </a:rPr>
              <a:t>MENTAL HEALTH</a:t>
            </a:r>
            <a:endParaRPr lang="en-CA" b="1" i="0" cap="all" dirty="0">
              <a:solidFill>
                <a:srgbClr val="FFFFFF"/>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Technology is extracting our attention, weakening our memory, and driving addiction, loneliness, and depression.</a:t>
            </a:r>
          </a:p>
          <a:p>
            <a:endParaRPr lang="en-US" dirty="0"/>
          </a:p>
          <a:p>
            <a:endParaRPr lang="en-US" dirty="0"/>
          </a:p>
          <a:p>
            <a:pPr algn="l"/>
            <a:r>
              <a:rPr lang="en-CA" b="0" i="0" dirty="0">
                <a:solidFill>
                  <a:srgbClr val="202020"/>
                </a:solidFill>
                <a:effectLst/>
                <a:latin typeface="Source Sans Pro" panose="020B0503030403020204" pitchFamily="34" charset="0"/>
              </a:rPr>
              <a:t>While we often use technology because it connects, informs and entertains, there’s clear evidence that it also has serious, negative side effects. These include:</a:t>
            </a:r>
          </a:p>
          <a:p>
            <a:pPr algn="l"/>
            <a:endParaRPr lang="en-CA" b="0" i="0" dirty="0">
              <a:solidFill>
                <a:srgbClr val="202020"/>
              </a:solidFill>
              <a:effectLst/>
              <a:latin typeface="Source Sans Pro" panose="020B0503030403020204" pitchFamily="34" charset="0"/>
            </a:endParaRPr>
          </a:p>
          <a:p>
            <a:pPr algn="l"/>
            <a:r>
              <a:rPr lang="en-CA" b="0" i="0" dirty="0">
                <a:solidFill>
                  <a:srgbClr val="202020"/>
                </a:solidFill>
                <a:effectLst/>
                <a:latin typeface="Source Sans Pro" panose="020B0503030403020204" pitchFamily="34" charset="0"/>
              </a:rPr>
              <a:t>⬆️  Increased anxiety</a:t>
            </a:r>
          </a:p>
          <a:p>
            <a:pPr algn="l"/>
            <a:r>
              <a:rPr lang="en-CA" b="0" i="0" dirty="0">
                <a:solidFill>
                  <a:srgbClr val="202020"/>
                </a:solidFill>
                <a:effectLst/>
                <a:latin typeface="Source Sans Pro" panose="020B0503030403020204" pitchFamily="34" charset="0"/>
              </a:rPr>
              <a:t>⬆️  Higher rates of depression</a:t>
            </a:r>
          </a:p>
          <a:p>
            <a:pPr algn="l"/>
            <a:r>
              <a:rPr lang="en-CA" b="0" i="0" dirty="0">
                <a:solidFill>
                  <a:srgbClr val="202020"/>
                </a:solidFill>
                <a:effectLst/>
                <a:latin typeface="Source Sans Pro" panose="020B0503030403020204" pitchFamily="34" charset="0"/>
              </a:rPr>
              <a:t>⬆️  More loneliness</a:t>
            </a:r>
          </a:p>
          <a:p>
            <a:pPr algn="l"/>
            <a:r>
              <a:rPr lang="en-CA" b="0" i="0" dirty="0">
                <a:solidFill>
                  <a:srgbClr val="202020"/>
                </a:solidFill>
                <a:effectLst/>
                <a:latin typeface="Source Sans Pro" panose="020B0503030403020204" pitchFamily="34" charset="0"/>
              </a:rPr>
              <a:t>⬇️  Lower self-esteem</a:t>
            </a:r>
          </a:p>
          <a:p>
            <a:pPr algn="l"/>
            <a:r>
              <a:rPr lang="en-CA" b="0" i="0" dirty="0">
                <a:solidFill>
                  <a:srgbClr val="202020"/>
                </a:solidFill>
                <a:effectLst/>
                <a:latin typeface="Source Sans Pro" panose="020B0503030403020204" pitchFamily="34" charset="0"/>
              </a:rPr>
              <a:t>⬇️  Decreased attention span</a:t>
            </a:r>
          </a:p>
          <a:p>
            <a:pPr algn="l"/>
            <a:r>
              <a:rPr lang="en-CA" b="0" i="0" dirty="0">
                <a:solidFill>
                  <a:srgbClr val="202020"/>
                </a:solidFill>
                <a:effectLst/>
                <a:latin typeface="Source Sans Pro" panose="020B0503030403020204" pitchFamily="34" charset="0"/>
              </a:rPr>
              <a:t>⬇️  Less quality sleep</a:t>
            </a:r>
          </a:p>
          <a:p>
            <a:endParaRPr lang="en-US" dirty="0"/>
          </a:p>
        </p:txBody>
      </p:sp>
      <p:sp>
        <p:nvSpPr>
          <p:cNvPr id="4" name="Slide Number Placeholder 3"/>
          <p:cNvSpPr>
            <a:spLocks noGrp="1"/>
          </p:cNvSpPr>
          <p:nvPr>
            <p:ph type="sldNum" sz="quarter" idx="5"/>
          </p:nvPr>
        </p:nvSpPr>
        <p:spPr/>
        <p:txBody>
          <a:bodyPr/>
          <a:lstStyle/>
          <a:p>
            <a:fld id="{5C3EB3A8-1E22-BB49-8F0D-FE119F593967}" type="slidenum">
              <a:rPr lang="en-US" smtClean="0"/>
              <a:t>13</a:t>
            </a:fld>
            <a:endParaRPr lang="en-US"/>
          </a:p>
        </p:txBody>
      </p:sp>
    </p:spTree>
    <p:extLst>
      <p:ext uri="{BB962C8B-B14F-4D97-AF65-F5344CB8AC3E}">
        <p14:creationId xmlns:p14="http://schemas.microsoft.com/office/powerpoint/2010/main" val="2643257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4C91-0958-A090-8321-C6AC3F032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F60C86-52B2-CDC9-5A0B-38A509BA6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0E23D1-F204-7D3D-AD2A-E3982A5ACC3A}"/>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5" name="Footer Placeholder 4">
            <a:extLst>
              <a:ext uri="{FF2B5EF4-FFF2-40B4-BE49-F238E27FC236}">
                <a16:creationId xmlns:a16="http://schemas.microsoft.com/office/drawing/2014/main" id="{ABA42E8C-EC65-FE4B-94B4-8A6C657B6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B0B5E-D964-3B7A-E1BC-7C5B0D3F428F}"/>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37722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7A1C-7469-7563-37B4-F913F9B12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DFF7F9-BF17-5918-DF8C-B3B2AE863E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FA71E-391D-3D81-C6C3-65E550620B0F}"/>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5" name="Footer Placeholder 4">
            <a:extLst>
              <a:ext uri="{FF2B5EF4-FFF2-40B4-BE49-F238E27FC236}">
                <a16:creationId xmlns:a16="http://schemas.microsoft.com/office/drawing/2014/main" id="{5273347C-5C7F-D127-60EF-E250DCCF7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D4B1A-F41D-767D-1DB5-4D5F572AE01F}"/>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169048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01DD5-E364-B576-5BAD-321696438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4CAE36-3F67-CE10-F13C-FB2FF61564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1E18-0157-1DB9-B48C-BBA4397CE01E}"/>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5" name="Footer Placeholder 4">
            <a:extLst>
              <a:ext uri="{FF2B5EF4-FFF2-40B4-BE49-F238E27FC236}">
                <a16:creationId xmlns:a16="http://schemas.microsoft.com/office/drawing/2014/main" id="{58A40FC1-93F5-63F6-D24D-DB6328993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D5A07-ED2A-A5CE-4295-227C3B1D9DB6}"/>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1138501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A34A24-CCD4-E849-8882-22BD847D2D41}" type="datetimeFigureOut">
              <a:rPr lang="en-US" smtClean="0"/>
              <a:t>11/18/23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1179207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A34A24-CCD4-E849-8882-22BD847D2D41}" type="datetimeFigureOut">
              <a:rPr lang="en-US" smtClean="0"/>
              <a:t>11/18/23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2294782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A34A24-CCD4-E849-8882-22BD847D2D41}" type="datetimeFigureOut">
              <a:rPr lang="en-US" smtClean="0"/>
              <a:t>11/18/23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658212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A34A24-CCD4-E849-8882-22BD847D2D41}" type="datetimeFigureOut">
              <a:rPr lang="en-US" smtClean="0"/>
              <a:t>11/18/23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3853779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A34A24-CCD4-E849-8882-22BD847D2D41}" type="datetimeFigureOut">
              <a:rPr lang="en-US" smtClean="0"/>
              <a:t>11/18/23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93138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A34A24-CCD4-E849-8882-22BD847D2D41}" type="datetimeFigureOut">
              <a:rPr lang="en-US" smtClean="0"/>
              <a:t>11/18/23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402531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34A24-CCD4-E849-8882-22BD847D2D41}" type="datetimeFigureOut">
              <a:rPr lang="en-US" smtClean="0"/>
              <a:t>11/18/23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978995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A34A24-CCD4-E849-8882-22BD847D2D41}" type="datetimeFigureOut">
              <a:rPr lang="en-US" smtClean="0"/>
              <a:t>11/18/23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157302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B4CF-7603-B563-476D-0385F80D2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FAAD2-08AD-2A10-980D-79BCB42FB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33135-0119-A0C8-5BB3-00E1C877AB1F}"/>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5" name="Footer Placeholder 4">
            <a:extLst>
              <a:ext uri="{FF2B5EF4-FFF2-40B4-BE49-F238E27FC236}">
                <a16:creationId xmlns:a16="http://schemas.microsoft.com/office/drawing/2014/main" id="{61F89A88-6832-55BA-63B1-71576E64A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0CC68-2EEF-6A9A-7056-319FCBC175F7}"/>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347408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A34A24-CCD4-E849-8882-22BD847D2D41}" type="datetimeFigureOut">
              <a:rPr lang="en-US" smtClean="0"/>
              <a:t>11/18/23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4078934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A34A24-CCD4-E849-8882-22BD847D2D41}" type="datetimeFigureOut">
              <a:rPr lang="en-US" smtClean="0"/>
              <a:t>11/18/23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2117238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A34A24-CCD4-E849-8882-22BD847D2D41}" type="datetimeFigureOut">
              <a:rPr lang="en-US" smtClean="0"/>
              <a:t>11/18/23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F8058-3785-FA4E-971F-CD598328817B}" type="slidenum">
              <a:rPr lang="en-US" smtClean="0"/>
              <a:t>‹#›</a:t>
            </a:fld>
            <a:endParaRPr lang="en-US"/>
          </a:p>
        </p:txBody>
      </p:sp>
    </p:spTree>
    <p:extLst>
      <p:ext uri="{BB962C8B-B14F-4D97-AF65-F5344CB8AC3E}">
        <p14:creationId xmlns:p14="http://schemas.microsoft.com/office/powerpoint/2010/main" val="355054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2121-5F76-F853-5A74-DBCD89682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A9BC64-9DA3-9B19-BEFB-867DA9249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54B26E-23D6-7F6C-7A7B-8FFE1A816E0A}"/>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5" name="Footer Placeholder 4">
            <a:extLst>
              <a:ext uri="{FF2B5EF4-FFF2-40B4-BE49-F238E27FC236}">
                <a16:creationId xmlns:a16="http://schemas.microsoft.com/office/drawing/2014/main" id="{50B1A5C6-54EB-5384-F63E-9DA1B6108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89385-7653-BFC6-B742-EE2820610B84}"/>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80199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B096-DE96-FA79-74F8-5A7DF084A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549F6-55AA-94DF-C2F8-F5922DBECC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33B2C-0F1C-7347-B572-95016ACDC1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514466-5D93-45F7-83E6-AD0FBB43C6B4}"/>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6" name="Footer Placeholder 5">
            <a:extLst>
              <a:ext uri="{FF2B5EF4-FFF2-40B4-BE49-F238E27FC236}">
                <a16:creationId xmlns:a16="http://schemas.microsoft.com/office/drawing/2014/main" id="{F6186654-8BE8-3B24-8AEB-A37A00ADD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9A10D-034C-AF43-FA8F-EB0155CF4430}"/>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338370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F68A-523B-7612-7993-54CAAE0623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77F35-5035-8A8C-D562-173284E7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119A2B-4A05-2B97-5328-ED450C16B1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4542D9-1F75-E5A9-6978-E57D3E6E2B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54DB3-4DFD-E302-FA56-B552E4027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56B39-709C-724C-2C24-C43E2BDC8FAE}"/>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8" name="Footer Placeholder 7">
            <a:extLst>
              <a:ext uri="{FF2B5EF4-FFF2-40B4-BE49-F238E27FC236}">
                <a16:creationId xmlns:a16="http://schemas.microsoft.com/office/drawing/2014/main" id="{5680D90E-3FBD-B5C5-88B9-2A1DA12CB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6D00E-CA76-740F-DADA-DB19160024A8}"/>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1596108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559B-0CFD-A210-9FF3-7816347B1F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11B32D-B447-D23E-3C87-3905D0B79D12}"/>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4" name="Footer Placeholder 3">
            <a:extLst>
              <a:ext uri="{FF2B5EF4-FFF2-40B4-BE49-F238E27FC236}">
                <a16:creationId xmlns:a16="http://schemas.microsoft.com/office/drawing/2014/main" id="{480A9AED-E703-368D-F1A2-D0BC6100E3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91A14-2694-00EB-1242-A410ED069FE4}"/>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67934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1223C-C20F-4D69-1712-44B610345BAB}"/>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3" name="Footer Placeholder 2">
            <a:extLst>
              <a:ext uri="{FF2B5EF4-FFF2-40B4-BE49-F238E27FC236}">
                <a16:creationId xmlns:a16="http://schemas.microsoft.com/office/drawing/2014/main" id="{063D23B5-9649-10D4-C55E-A53D7C611B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13F25-50A1-0488-4856-F3C6E2953B55}"/>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196374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0B0E-8242-19B2-381D-90EFFA968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0C15EA-F651-BFB8-2D0A-025AB71467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F4C286-D6FE-0683-085F-39060192E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82582F-9BFE-4D91-DAF7-DF214E9E0890}"/>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6" name="Footer Placeholder 5">
            <a:extLst>
              <a:ext uri="{FF2B5EF4-FFF2-40B4-BE49-F238E27FC236}">
                <a16:creationId xmlns:a16="http://schemas.microsoft.com/office/drawing/2014/main" id="{2252CC42-1DEA-A453-2149-E9B895EA7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28793-2F3B-4FEC-1511-BF17A327D54F}"/>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52341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13A8-40D6-66A0-DA3A-83D0CFC38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CE80D6-E3EB-B647-DAC6-941DCBD69A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603B53-436A-BDC6-9327-86F8168B2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0141F-946A-41F7-1F5E-36829961AED9}"/>
              </a:ext>
            </a:extLst>
          </p:cNvPr>
          <p:cNvSpPr>
            <a:spLocks noGrp="1"/>
          </p:cNvSpPr>
          <p:nvPr>
            <p:ph type="dt" sz="half" idx="10"/>
          </p:nvPr>
        </p:nvSpPr>
        <p:spPr/>
        <p:txBody>
          <a:bodyPr/>
          <a:lstStyle/>
          <a:p>
            <a:fld id="{2D7D9687-1E1A-8A42-B4B6-76AC012E1024}" type="datetimeFigureOut">
              <a:rPr lang="en-US" smtClean="0"/>
              <a:t>11/18/23</a:t>
            </a:fld>
            <a:endParaRPr lang="en-US"/>
          </a:p>
        </p:txBody>
      </p:sp>
      <p:sp>
        <p:nvSpPr>
          <p:cNvPr id="6" name="Footer Placeholder 5">
            <a:extLst>
              <a:ext uri="{FF2B5EF4-FFF2-40B4-BE49-F238E27FC236}">
                <a16:creationId xmlns:a16="http://schemas.microsoft.com/office/drawing/2014/main" id="{FD52B6BA-CB96-73DD-FE08-637AD0C937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4D986-F0A4-02C3-AFD1-9E1C8FC240CA}"/>
              </a:ext>
            </a:extLst>
          </p:cNvPr>
          <p:cNvSpPr>
            <a:spLocks noGrp="1"/>
          </p:cNvSpPr>
          <p:nvPr>
            <p:ph type="sldNum" sz="quarter" idx="12"/>
          </p:nvPr>
        </p:nvSpPr>
        <p:spPr/>
        <p:txBody>
          <a:bodyPr/>
          <a:lstStyle/>
          <a:p>
            <a:fld id="{23C60FCC-A7C9-1C41-ABD9-6DE2B25BF393}" type="slidenum">
              <a:rPr lang="en-US" smtClean="0"/>
              <a:t>‹#›</a:t>
            </a:fld>
            <a:endParaRPr lang="en-US"/>
          </a:p>
        </p:txBody>
      </p:sp>
    </p:spTree>
    <p:extLst>
      <p:ext uri="{BB962C8B-B14F-4D97-AF65-F5344CB8AC3E}">
        <p14:creationId xmlns:p14="http://schemas.microsoft.com/office/powerpoint/2010/main" val="131788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7AB80-AFAA-AC55-3065-82CEDE6580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F3A208-DEE3-F4EE-BFE0-8E64A56A9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C6F96-9358-E3E7-8396-4C90028BC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D9687-1E1A-8A42-B4B6-76AC012E1024}" type="datetimeFigureOut">
              <a:rPr lang="en-US" smtClean="0"/>
              <a:t>11/18/23</a:t>
            </a:fld>
            <a:endParaRPr lang="en-US"/>
          </a:p>
        </p:txBody>
      </p:sp>
      <p:sp>
        <p:nvSpPr>
          <p:cNvPr id="5" name="Footer Placeholder 4">
            <a:extLst>
              <a:ext uri="{FF2B5EF4-FFF2-40B4-BE49-F238E27FC236}">
                <a16:creationId xmlns:a16="http://schemas.microsoft.com/office/drawing/2014/main" id="{F2A3230E-904B-DE44-A2A5-BAE1F9A138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5C1532-6B2D-F496-5D3C-C160DF84D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60FCC-A7C9-1C41-ABD9-6DE2B25BF393}" type="slidenum">
              <a:rPr lang="en-US" smtClean="0"/>
              <a:t>‹#›</a:t>
            </a:fld>
            <a:endParaRPr lang="en-US"/>
          </a:p>
        </p:txBody>
      </p:sp>
    </p:spTree>
    <p:extLst>
      <p:ext uri="{BB962C8B-B14F-4D97-AF65-F5344CB8AC3E}">
        <p14:creationId xmlns:p14="http://schemas.microsoft.com/office/powerpoint/2010/main" val="3289851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34A24-CCD4-E849-8882-22BD847D2D41}" type="datetimeFigureOut">
              <a:rPr lang="en-US" smtClean="0"/>
              <a:t>11/18/23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F8058-3785-FA4E-971F-CD598328817B}" type="slidenum">
              <a:rPr lang="en-US" smtClean="0"/>
              <a:t>‹#›</a:t>
            </a:fld>
            <a:endParaRPr lang="en-US"/>
          </a:p>
        </p:txBody>
      </p:sp>
    </p:spTree>
    <p:extLst>
      <p:ext uri="{BB962C8B-B14F-4D97-AF65-F5344CB8AC3E}">
        <p14:creationId xmlns:p14="http://schemas.microsoft.com/office/powerpoint/2010/main" val="240775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microsoft.com/office/2007/relationships/hdphoto" Target="../media/hdphoto15.wdp"/></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microsoft.com/office/2007/relationships/hdphoto" Target="../media/hdphoto16.wdp"/></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mailto:amalkin5@uwo.c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9.wdp"/></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0.wdp"/></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A picture of social media addiction">
            <a:extLst>
              <a:ext uri="{FF2B5EF4-FFF2-40B4-BE49-F238E27FC236}">
                <a16:creationId xmlns:a16="http://schemas.microsoft.com/office/drawing/2014/main" id="{FFEEC2C9-3498-D803-E2B8-7AB41EE70F4C}"/>
              </a:ext>
            </a:extLst>
          </p:cNvPr>
          <p:cNvPicPr>
            <a:picLocks noChangeAspect="1" noChangeArrowheads="1"/>
          </p:cNvPicPr>
          <p:nvPr/>
        </p:nvPicPr>
        <p:blipFill>
          <a:blip r:embed="rId2">
            <a:alphaModFix amt="73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1338532"/>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3114A6-A33B-6FA7-A5A6-748D1F9B1FC8}"/>
              </a:ext>
            </a:extLst>
          </p:cNvPr>
          <p:cNvSpPr txBox="1">
            <a:spLocks/>
          </p:cNvSpPr>
          <p:nvPr/>
        </p:nvSpPr>
        <p:spPr>
          <a:xfrm>
            <a:off x="1524000" y="1295448"/>
            <a:ext cx="9144000" cy="23876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PT Sans Caption" panose="020B0603020203020204" pitchFamily="34" charset="77"/>
                <a:cs typeface="Thonburi" pitchFamily="2" charset="-34"/>
              </a:rPr>
              <a:t>Stop doom scrolling and get into your life: Exploratory assessments of social media use</a:t>
            </a:r>
          </a:p>
        </p:txBody>
      </p:sp>
      <p:sp>
        <p:nvSpPr>
          <p:cNvPr id="3" name="Subtitle 2">
            <a:extLst>
              <a:ext uri="{FF2B5EF4-FFF2-40B4-BE49-F238E27FC236}">
                <a16:creationId xmlns:a16="http://schemas.microsoft.com/office/drawing/2014/main" id="{B55F12C4-182A-F178-3DD4-92E2248C9BDB}"/>
              </a:ext>
            </a:extLst>
          </p:cNvPr>
          <p:cNvSpPr txBox="1">
            <a:spLocks/>
          </p:cNvSpPr>
          <p:nvPr/>
        </p:nvSpPr>
        <p:spPr>
          <a:xfrm>
            <a:off x="1745226" y="3992202"/>
            <a:ext cx="9144000"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5400" dirty="0">
                <a:solidFill>
                  <a:schemeClr val="bg1"/>
                </a:solidFill>
                <a:latin typeface="PT Sans Caption" panose="020B0603020203020204" pitchFamily="34" charset="77"/>
                <a:cs typeface="Tisa Offc Serif Pro" panose="020F0502020204030204" pitchFamily="34" charset="0"/>
              </a:rPr>
              <a:t>Albert Malkin</a:t>
            </a:r>
          </a:p>
        </p:txBody>
      </p:sp>
      <p:pic>
        <p:nvPicPr>
          <p:cNvPr id="10" name="Picture 2" descr="Education Faculty | Western University Research | Scholarship@Western">
            <a:extLst>
              <a:ext uri="{FF2B5EF4-FFF2-40B4-BE49-F238E27FC236}">
                <a16:creationId xmlns:a16="http://schemas.microsoft.com/office/drawing/2014/main" id="{556E2272-7093-DF4E-1901-23126DFAD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463" y="5389743"/>
            <a:ext cx="3853074" cy="105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BBA16-DA91-D58E-6437-718203AD1E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793D97-FCD6-6C89-8A4D-52757F3905CE}"/>
              </a:ext>
            </a:extLst>
          </p:cNvPr>
          <p:cNvSpPr>
            <a:spLocks noGrp="1"/>
          </p:cNvSpPr>
          <p:nvPr>
            <p:ph idx="1"/>
          </p:nvPr>
        </p:nvSpPr>
        <p:spPr/>
        <p:txBody>
          <a:bodyPr/>
          <a:lstStyle/>
          <a:p>
            <a:endParaRPr lang="en-US"/>
          </a:p>
        </p:txBody>
      </p:sp>
      <p:pic>
        <p:nvPicPr>
          <p:cNvPr id="6146" name="Picture 2" descr="Donald Trump to appear in court to face charges over January 6th Capitol  riots | US News | Sky News">
            <a:extLst>
              <a:ext uri="{FF2B5EF4-FFF2-40B4-BE49-F238E27FC236}">
                <a16:creationId xmlns:a16="http://schemas.microsoft.com/office/drawing/2014/main" id="{A2F58CD9-E954-75C6-78F1-B0342B0E6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4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1ADE-8DCD-8A46-00D2-5E01B3E25E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5EF8FE-DCCF-95BF-7AD4-064294C0A68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B6F167F-85D2-381D-498A-11750FEAD14F}"/>
              </a:ext>
            </a:extLst>
          </p:cNvPr>
          <p:cNvPicPr>
            <a:picLocks noChangeAspect="1"/>
          </p:cNvPicPr>
          <p:nvPr/>
        </p:nvPicPr>
        <p:blipFill>
          <a:blip r:embed="rId2"/>
          <a:stretch>
            <a:fillRect/>
          </a:stretch>
        </p:blipFill>
        <p:spPr>
          <a:xfrm>
            <a:off x="1083395" y="976287"/>
            <a:ext cx="10025210" cy="4902755"/>
          </a:xfrm>
          <a:prstGeom prst="rect">
            <a:avLst/>
          </a:prstGeom>
        </p:spPr>
      </p:pic>
    </p:spTree>
    <p:extLst>
      <p:ext uri="{BB962C8B-B14F-4D97-AF65-F5344CB8AC3E}">
        <p14:creationId xmlns:p14="http://schemas.microsoft.com/office/powerpoint/2010/main" val="3941716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21B9D-C3CE-FED6-A3BE-D80043942B5E}"/>
              </a:ext>
            </a:extLst>
          </p:cNvPr>
          <p:cNvPicPr>
            <a:picLocks noChangeAspect="1"/>
          </p:cNvPicPr>
          <p:nvPr/>
        </p:nvPicPr>
        <p:blipFill>
          <a:blip r:embed="rId3"/>
          <a:stretch>
            <a:fillRect/>
          </a:stretch>
        </p:blipFill>
        <p:spPr>
          <a:xfrm>
            <a:off x="2705231" y="139535"/>
            <a:ext cx="5831511" cy="6569033"/>
          </a:xfrm>
          <a:prstGeom prst="rect">
            <a:avLst/>
          </a:prstGeom>
        </p:spPr>
      </p:pic>
    </p:spTree>
    <p:extLst>
      <p:ext uri="{BB962C8B-B14F-4D97-AF65-F5344CB8AC3E}">
        <p14:creationId xmlns:p14="http://schemas.microsoft.com/office/powerpoint/2010/main" val="1950615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21B9D-C3CE-FED6-A3BE-D80043942B5E}"/>
              </a:ext>
            </a:extLst>
          </p:cNvPr>
          <p:cNvPicPr>
            <a:picLocks noChangeAspect="1"/>
          </p:cNvPicPr>
          <p:nvPr/>
        </p:nvPicPr>
        <p:blipFill>
          <a:blip r:embed="rId3"/>
          <a:stretch>
            <a:fillRect/>
          </a:stretch>
        </p:blipFill>
        <p:spPr>
          <a:xfrm>
            <a:off x="2456281" y="125506"/>
            <a:ext cx="11421084" cy="12865530"/>
          </a:xfrm>
          <a:prstGeom prst="rect">
            <a:avLst/>
          </a:prstGeom>
        </p:spPr>
      </p:pic>
    </p:spTree>
    <p:extLst>
      <p:ext uri="{BB962C8B-B14F-4D97-AF65-F5344CB8AC3E}">
        <p14:creationId xmlns:p14="http://schemas.microsoft.com/office/powerpoint/2010/main" val="724999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21B9D-C3CE-FED6-A3BE-D80043942B5E}"/>
              </a:ext>
            </a:extLst>
          </p:cNvPr>
          <p:cNvPicPr>
            <a:picLocks noChangeAspect="1"/>
          </p:cNvPicPr>
          <p:nvPr/>
        </p:nvPicPr>
        <p:blipFill>
          <a:blip r:embed="rId3"/>
          <a:stretch>
            <a:fillRect/>
          </a:stretch>
        </p:blipFill>
        <p:spPr>
          <a:xfrm>
            <a:off x="-1613690" y="125506"/>
            <a:ext cx="11421084" cy="12865530"/>
          </a:xfrm>
          <a:prstGeom prst="rect">
            <a:avLst/>
          </a:prstGeom>
        </p:spPr>
      </p:pic>
    </p:spTree>
    <p:extLst>
      <p:ext uri="{BB962C8B-B14F-4D97-AF65-F5344CB8AC3E}">
        <p14:creationId xmlns:p14="http://schemas.microsoft.com/office/powerpoint/2010/main" val="1428108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21B9D-C3CE-FED6-A3BE-D80043942B5E}"/>
              </a:ext>
            </a:extLst>
          </p:cNvPr>
          <p:cNvPicPr>
            <a:picLocks noChangeAspect="1"/>
          </p:cNvPicPr>
          <p:nvPr/>
        </p:nvPicPr>
        <p:blipFill>
          <a:blip r:embed="rId3"/>
          <a:stretch>
            <a:fillRect/>
          </a:stretch>
        </p:blipFill>
        <p:spPr>
          <a:xfrm>
            <a:off x="2510074" y="-6432765"/>
            <a:ext cx="11421084" cy="12865530"/>
          </a:xfrm>
          <a:prstGeom prst="rect">
            <a:avLst/>
          </a:prstGeom>
        </p:spPr>
      </p:pic>
    </p:spTree>
    <p:extLst>
      <p:ext uri="{BB962C8B-B14F-4D97-AF65-F5344CB8AC3E}">
        <p14:creationId xmlns:p14="http://schemas.microsoft.com/office/powerpoint/2010/main" val="17077603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21B9D-C3CE-FED6-A3BE-D80043942B5E}"/>
              </a:ext>
            </a:extLst>
          </p:cNvPr>
          <p:cNvPicPr>
            <a:picLocks noChangeAspect="1"/>
          </p:cNvPicPr>
          <p:nvPr/>
        </p:nvPicPr>
        <p:blipFill>
          <a:blip r:embed="rId3"/>
          <a:stretch>
            <a:fillRect/>
          </a:stretch>
        </p:blipFill>
        <p:spPr>
          <a:xfrm>
            <a:off x="-1721262" y="-6432765"/>
            <a:ext cx="11421084" cy="12865530"/>
          </a:xfrm>
          <a:prstGeom prst="rect">
            <a:avLst/>
          </a:prstGeom>
        </p:spPr>
      </p:pic>
    </p:spTree>
    <p:extLst>
      <p:ext uri="{BB962C8B-B14F-4D97-AF65-F5344CB8AC3E}">
        <p14:creationId xmlns:p14="http://schemas.microsoft.com/office/powerpoint/2010/main" val="136932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0DE70-743F-08AD-D83B-B9D6AA364DA5}"/>
              </a:ext>
            </a:extLst>
          </p:cNvPr>
          <p:cNvPicPr>
            <a:picLocks noChangeAspect="1"/>
          </p:cNvPicPr>
          <p:nvPr/>
        </p:nvPicPr>
        <p:blipFill>
          <a:blip r:embed="rId3"/>
          <a:stretch>
            <a:fillRect/>
          </a:stretch>
        </p:blipFill>
        <p:spPr>
          <a:xfrm>
            <a:off x="2943555" y="990"/>
            <a:ext cx="6008008" cy="6766955"/>
          </a:xfrm>
          <a:prstGeom prst="rect">
            <a:avLst/>
          </a:prstGeom>
        </p:spPr>
      </p:pic>
    </p:spTree>
    <p:extLst>
      <p:ext uri="{BB962C8B-B14F-4D97-AF65-F5344CB8AC3E}">
        <p14:creationId xmlns:p14="http://schemas.microsoft.com/office/powerpoint/2010/main" val="2780704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8B21E-A2B7-2BCB-4FCC-D11DC3D1CF30}"/>
              </a:ext>
            </a:extLst>
          </p:cNvPr>
          <p:cNvPicPr>
            <a:picLocks noChangeAspect="1"/>
          </p:cNvPicPr>
          <p:nvPr/>
        </p:nvPicPr>
        <p:blipFill>
          <a:blip r:embed="rId3"/>
          <a:stretch>
            <a:fillRect/>
          </a:stretch>
        </p:blipFill>
        <p:spPr>
          <a:xfrm>
            <a:off x="2897604" y="989"/>
            <a:ext cx="6119701" cy="6856020"/>
          </a:xfrm>
          <a:prstGeom prst="rect">
            <a:avLst/>
          </a:prstGeom>
        </p:spPr>
      </p:pic>
    </p:spTree>
    <p:extLst>
      <p:ext uri="{BB962C8B-B14F-4D97-AF65-F5344CB8AC3E}">
        <p14:creationId xmlns:p14="http://schemas.microsoft.com/office/powerpoint/2010/main" val="2539328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24AED-CCD0-E011-7DEE-47C4D0D9B0F1}"/>
              </a:ext>
            </a:extLst>
          </p:cNvPr>
          <p:cNvPicPr>
            <a:picLocks noChangeAspect="1"/>
          </p:cNvPicPr>
          <p:nvPr/>
        </p:nvPicPr>
        <p:blipFill>
          <a:blip r:embed="rId3"/>
          <a:stretch>
            <a:fillRect/>
          </a:stretch>
        </p:blipFill>
        <p:spPr>
          <a:xfrm>
            <a:off x="317892" y="892907"/>
            <a:ext cx="11556216" cy="5072185"/>
          </a:xfrm>
          <a:prstGeom prst="rect">
            <a:avLst/>
          </a:prstGeom>
        </p:spPr>
      </p:pic>
      <p:sp>
        <p:nvSpPr>
          <p:cNvPr id="3" name="Rectangle 2">
            <a:extLst>
              <a:ext uri="{FF2B5EF4-FFF2-40B4-BE49-F238E27FC236}">
                <a16:creationId xmlns:a16="http://schemas.microsoft.com/office/drawing/2014/main" id="{74E2005D-F508-B0E1-FFB9-672C93DC18D9}"/>
              </a:ext>
            </a:extLst>
          </p:cNvPr>
          <p:cNvSpPr/>
          <p:nvPr/>
        </p:nvSpPr>
        <p:spPr>
          <a:xfrm>
            <a:off x="160638" y="892907"/>
            <a:ext cx="5666421" cy="507218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104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24AED-CCD0-E011-7DEE-47C4D0D9B0F1}"/>
              </a:ext>
            </a:extLst>
          </p:cNvPr>
          <p:cNvPicPr>
            <a:picLocks noChangeAspect="1"/>
          </p:cNvPicPr>
          <p:nvPr/>
        </p:nvPicPr>
        <p:blipFill>
          <a:blip r:embed="rId3"/>
          <a:stretch>
            <a:fillRect/>
          </a:stretch>
        </p:blipFill>
        <p:spPr>
          <a:xfrm>
            <a:off x="317892" y="892907"/>
            <a:ext cx="11556216" cy="5072185"/>
          </a:xfrm>
          <a:prstGeom prst="rect">
            <a:avLst/>
          </a:prstGeom>
        </p:spPr>
      </p:pic>
      <p:sp>
        <p:nvSpPr>
          <p:cNvPr id="3" name="Rectangle 2">
            <a:extLst>
              <a:ext uri="{FF2B5EF4-FFF2-40B4-BE49-F238E27FC236}">
                <a16:creationId xmlns:a16="http://schemas.microsoft.com/office/drawing/2014/main" id="{74E2005D-F508-B0E1-FFB9-672C93DC18D9}"/>
              </a:ext>
            </a:extLst>
          </p:cNvPr>
          <p:cNvSpPr/>
          <p:nvPr/>
        </p:nvSpPr>
        <p:spPr>
          <a:xfrm>
            <a:off x="6215458" y="892907"/>
            <a:ext cx="5658650" cy="507218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282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10DB22A-3FDA-6736-3E99-BC083D6BD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951"/>
            <a:ext cx="12192000" cy="914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8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79E364-7CE9-3AED-08F9-F8B24B7774B0}"/>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457200"/>
            <a:ext cx="10515600" cy="6150077"/>
          </a:xfrm>
        </p:spPr>
        <p:txBody>
          <a:bodyPr vert="horz" lIns="91440" tIns="45720" rIns="91440" bIns="45720" rtlCol="0">
            <a:normAutofit/>
          </a:bodyPr>
          <a:lstStyle/>
          <a:p>
            <a:pPr marL="0" indent="0">
              <a:buNone/>
            </a:pPr>
            <a:r>
              <a:rPr lang="en-US" sz="3600" dirty="0">
                <a:solidFill>
                  <a:srgbClr val="FFFFFF"/>
                </a:solidFill>
                <a:cs typeface="Calibri"/>
              </a:rPr>
              <a:t>Overall model fit was robust (</a:t>
            </a:r>
            <a:r>
              <a:rPr lang="en-US" sz="3600" i="1" dirty="0">
                <a:solidFill>
                  <a:srgbClr val="FFFFFF"/>
                </a:solidFill>
                <a:cs typeface="Calibri"/>
              </a:rPr>
              <a:t>R</a:t>
            </a:r>
            <a:r>
              <a:rPr lang="en-US" sz="3600" i="1" baseline="30000" dirty="0">
                <a:solidFill>
                  <a:srgbClr val="FFFFFF"/>
                </a:solidFill>
                <a:cs typeface="Calibri"/>
              </a:rPr>
              <a:t>2</a:t>
            </a:r>
            <a:r>
              <a:rPr lang="en-US" sz="3600" dirty="0">
                <a:solidFill>
                  <a:srgbClr val="FFFFFF"/>
                </a:solidFill>
                <a:cs typeface="Calibri"/>
              </a:rPr>
              <a:t>=0.92).</a:t>
            </a:r>
          </a:p>
          <a:p>
            <a:pPr marL="0" indent="0">
              <a:buNone/>
            </a:pPr>
            <a:endParaRPr lang="en-US" sz="1200" dirty="0">
              <a:solidFill>
                <a:srgbClr val="FFFFFF"/>
              </a:solidFill>
              <a:cs typeface="Calibri"/>
            </a:endParaRPr>
          </a:p>
          <a:p>
            <a:pPr marL="0" indent="0">
              <a:buNone/>
            </a:pPr>
            <a:r>
              <a:rPr lang="en-US" sz="3600" dirty="0">
                <a:solidFill>
                  <a:schemeClr val="tx1">
                    <a:lumMod val="65000"/>
                    <a:lumOff val="35000"/>
                  </a:schemeClr>
                </a:solidFill>
                <a:cs typeface="Calibri"/>
              </a:rPr>
              <a:t>Demand for social media varied based on its function: escape boredom, seek information, positive reinforcement vs. seeking likes/engagements.</a:t>
            </a:r>
          </a:p>
          <a:p>
            <a:pPr marL="0" indent="0">
              <a:buNone/>
            </a:pPr>
            <a:endParaRPr lang="en-US" sz="13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Differentiation was consistent across Q</a:t>
            </a:r>
            <a:r>
              <a:rPr lang="en-US" sz="3600" baseline="-25000" dirty="0">
                <a:solidFill>
                  <a:schemeClr val="tx1">
                    <a:lumMod val="65000"/>
                    <a:lumOff val="35000"/>
                  </a:schemeClr>
                </a:solidFill>
                <a:cs typeface="Calibri"/>
              </a:rPr>
              <a:t>0</a:t>
            </a:r>
            <a:r>
              <a:rPr lang="en-US" sz="3600" dirty="0">
                <a:solidFill>
                  <a:schemeClr val="tx1">
                    <a:lumMod val="65000"/>
                    <a:lumOff val="35000"/>
                  </a:schemeClr>
                </a:solidFill>
                <a:cs typeface="Calibri"/>
              </a:rPr>
              <a:t> (consumption at minimal cost) and α (sensitivity to cost).</a:t>
            </a:r>
          </a:p>
          <a:p>
            <a:pPr marL="0" indent="0">
              <a:buNone/>
            </a:pPr>
            <a:endParaRPr lang="en-US" sz="12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No significant difference in willingness to pay for feeling good vs. seeking information, but differences noted in comparison to alleviating boredom.</a:t>
            </a:r>
          </a:p>
          <a:p>
            <a:pPr marL="0" indent="0">
              <a:buNone/>
            </a:pPr>
            <a:endParaRPr lang="en-US" sz="3600" dirty="0">
              <a:solidFill>
                <a:schemeClr val="tx1">
                  <a:lumMod val="65000"/>
                  <a:lumOff val="35000"/>
                </a:schemeClr>
              </a:solidFill>
              <a:cs typeface="Calibri"/>
            </a:endParaRPr>
          </a:p>
          <a:p>
            <a:endParaRPr lang="en-US" sz="3600" dirty="0">
              <a:solidFill>
                <a:srgbClr val="FFFFFF"/>
              </a:solidFill>
              <a:cs typeface="Calibri"/>
            </a:endParaRPr>
          </a:p>
        </p:txBody>
      </p:sp>
    </p:spTree>
    <p:extLst>
      <p:ext uri="{BB962C8B-B14F-4D97-AF65-F5344CB8AC3E}">
        <p14:creationId xmlns:p14="http://schemas.microsoft.com/office/powerpoint/2010/main" val="1035595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79E364-7CE9-3AED-08F9-F8B24B7774B0}"/>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457200"/>
            <a:ext cx="10515600" cy="6150077"/>
          </a:xfrm>
        </p:spPr>
        <p:txBody>
          <a:bodyPr vert="horz" lIns="91440" tIns="45720" rIns="91440" bIns="45720" rtlCol="0">
            <a:normAutofit/>
          </a:bodyPr>
          <a:lstStyle/>
          <a:p>
            <a:pPr marL="0" indent="0">
              <a:buNone/>
            </a:pPr>
            <a:r>
              <a:rPr lang="en-US" sz="3600" dirty="0">
                <a:solidFill>
                  <a:schemeClr val="tx1">
                    <a:lumMod val="65000"/>
                    <a:lumOff val="35000"/>
                  </a:schemeClr>
                </a:solidFill>
                <a:cs typeface="Calibri"/>
              </a:rPr>
              <a:t>Overall model fit was robust (</a:t>
            </a:r>
            <a:r>
              <a:rPr lang="en-US" sz="3600" i="1" dirty="0">
                <a:solidFill>
                  <a:schemeClr val="tx1">
                    <a:lumMod val="65000"/>
                    <a:lumOff val="35000"/>
                  </a:schemeClr>
                </a:solidFill>
                <a:cs typeface="Calibri"/>
              </a:rPr>
              <a:t>R</a:t>
            </a:r>
            <a:r>
              <a:rPr lang="en-US" sz="3600" i="1" baseline="30000" dirty="0">
                <a:solidFill>
                  <a:schemeClr val="tx1">
                    <a:lumMod val="65000"/>
                    <a:lumOff val="35000"/>
                  </a:schemeClr>
                </a:solidFill>
                <a:cs typeface="Calibri"/>
              </a:rPr>
              <a:t>2</a:t>
            </a:r>
            <a:r>
              <a:rPr lang="en-US" sz="3600" dirty="0">
                <a:solidFill>
                  <a:schemeClr val="tx1">
                    <a:lumMod val="65000"/>
                    <a:lumOff val="35000"/>
                  </a:schemeClr>
                </a:solidFill>
                <a:cs typeface="Calibri"/>
              </a:rPr>
              <a:t>=0.92).</a:t>
            </a:r>
          </a:p>
          <a:p>
            <a:pPr marL="0" indent="0">
              <a:buNone/>
            </a:pPr>
            <a:endParaRPr lang="en-US" sz="1200" dirty="0">
              <a:solidFill>
                <a:schemeClr val="tx1">
                  <a:lumMod val="65000"/>
                  <a:lumOff val="35000"/>
                </a:schemeClr>
              </a:solidFill>
              <a:cs typeface="Calibri"/>
            </a:endParaRPr>
          </a:p>
          <a:p>
            <a:pPr marL="0" indent="0">
              <a:buNone/>
            </a:pPr>
            <a:r>
              <a:rPr lang="en-US" sz="3600" dirty="0">
                <a:solidFill>
                  <a:schemeClr val="bg1"/>
                </a:solidFill>
                <a:cs typeface="Calibri"/>
              </a:rPr>
              <a:t>Demand for social media varied based on its function: escape boredom, seek information, positive reinforcement vs. seeking likes/engagements.</a:t>
            </a:r>
          </a:p>
          <a:p>
            <a:pPr marL="0" indent="0">
              <a:buNone/>
            </a:pPr>
            <a:endParaRPr lang="en-US" sz="13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Differentiation was consistent across Q</a:t>
            </a:r>
            <a:r>
              <a:rPr lang="en-US" sz="3600" baseline="-25000" dirty="0">
                <a:solidFill>
                  <a:schemeClr val="tx1">
                    <a:lumMod val="65000"/>
                    <a:lumOff val="35000"/>
                  </a:schemeClr>
                </a:solidFill>
                <a:cs typeface="Calibri"/>
              </a:rPr>
              <a:t>0</a:t>
            </a:r>
            <a:r>
              <a:rPr lang="en-US" sz="3600" dirty="0">
                <a:solidFill>
                  <a:schemeClr val="tx1">
                    <a:lumMod val="65000"/>
                    <a:lumOff val="35000"/>
                  </a:schemeClr>
                </a:solidFill>
                <a:cs typeface="Calibri"/>
              </a:rPr>
              <a:t> (consumption at minimal cost) and α (sensitivity to cost).</a:t>
            </a:r>
          </a:p>
          <a:p>
            <a:pPr marL="0" indent="0">
              <a:buNone/>
            </a:pPr>
            <a:endParaRPr lang="en-US" sz="12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No significant difference in willingness to pay for feeling good vs. seeking information, but differences noted in comparison to alleviating boredom.</a:t>
            </a:r>
          </a:p>
          <a:p>
            <a:pPr marL="0" indent="0">
              <a:buNone/>
            </a:pPr>
            <a:endParaRPr lang="en-US" sz="3600" dirty="0">
              <a:solidFill>
                <a:schemeClr val="tx1">
                  <a:lumMod val="65000"/>
                  <a:lumOff val="35000"/>
                </a:schemeClr>
              </a:solidFill>
              <a:cs typeface="Calibri"/>
            </a:endParaRPr>
          </a:p>
          <a:p>
            <a:endParaRPr lang="en-US" sz="3600" dirty="0">
              <a:solidFill>
                <a:srgbClr val="FFFFFF"/>
              </a:solidFill>
              <a:cs typeface="Calibri"/>
            </a:endParaRPr>
          </a:p>
        </p:txBody>
      </p:sp>
    </p:spTree>
    <p:extLst>
      <p:ext uri="{BB962C8B-B14F-4D97-AF65-F5344CB8AC3E}">
        <p14:creationId xmlns:p14="http://schemas.microsoft.com/office/powerpoint/2010/main" val="4740266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79E364-7CE9-3AED-08F9-F8B24B7774B0}"/>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457200"/>
            <a:ext cx="10515600" cy="6150077"/>
          </a:xfrm>
        </p:spPr>
        <p:txBody>
          <a:bodyPr vert="horz" lIns="91440" tIns="45720" rIns="91440" bIns="45720" rtlCol="0">
            <a:normAutofit/>
          </a:bodyPr>
          <a:lstStyle/>
          <a:p>
            <a:pPr marL="0" indent="0">
              <a:buNone/>
            </a:pPr>
            <a:r>
              <a:rPr lang="en-US" sz="3600" dirty="0">
                <a:solidFill>
                  <a:schemeClr val="tx1">
                    <a:lumMod val="65000"/>
                    <a:lumOff val="35000"/>
                  </a:schemeClr>
                </a:solidFill>
                <a:cs typeface="Calibri"/>
              </a:rPr>
              <a:t>Overall model fit was robust (</a:t>
            </a:r>
            <a:r>
              <a:rPr lang="en-US" sz="3600" i="1" dirty="0">
                <a:solidFill>
                  <a:schemeClr val="tx1">
                    <a:lumMod val="65000"/>
                    <a:lumOff val="35000"/>
                  </a:schemeClr>
                </a:solidFill>
                <a:cs typeface="Calibri"/>
              </a:rPr>
              <a:t>R</a:t>
            </a:r>
            <a:r>
              <a:rPr lang="en-US" sz="3600" i="1" baseline="30000" dirty="0">
                <a:solidFill>
                  <a:schemeClr val="tx1">
                    <a:lumMod val="65000"/>
                    <a:lumOff val="35000"/>
                  </a:schemeClr>
                </a:solidFill>
                <a:cs typeface="Calibri"/>
              </a:rPr>
              <a:t>2</a:t>
            </a:r>
            <a:r>
              <a:rPr lang="en-US" sz="3600" dirty="0">
                <a:solidFill>
                  <a:schemeClr val="tx1">
                    <a:lumMod val="65000"/>
                    <a:lumOff val="35000"/>
                  </a:schemeClr>
                </a:solidFill>
                <a:cs typeface="Calibri"/>
              </a:rPr>
              <a:t>=0.92).</a:t>
            </a:r>
          </a:p>
          <a:p>
            <a:pPr marL="0" indent="0">
              <a:buNone/>
            </a:pPr>
            <a:endParaRPr lang="en-US" sz="12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Demand for social media varied based on its function: escape boredom, seek information, positive reinforcement vs. seeking likes/engagements.</a:t>
            </a:r>
          </a:p>
          <a:p>
            <a:pPr marL="0" indent="0">
              <a:buNone/>
            </a:pPr>
            <a:endParaRPr lang="en-US" sz="1300" dirty="0">
              <a:solidFill>
                <a:schemeClr val="tx1">
                  <a:lumMod val="65000"/>
                  <a:lumOff val="35000"/>
                </a:schemeClr>
              </a:solidFill>
              <a:cs typeface="Calibri"/>
            </a:endParaRPr>
          </a:p>
          <a:p>
            <a:pPr marL="0" indent="0">
              <a:buNone/>
            </a:pPr>
            <a:r>
              <a:rPr lang="en-US" sz="3600" dirty="0">
                <a:solidFill>
                  <a:schemeClr val="bg1"/>
                </a:solidFill>
                <a:cs typeface="Calibri"/>
              </a:rPr>
              <a:t>Differentiation was consistent across Q</a:t>
            </a:r>
            <a:r>
              <a:rPr lang="en-US" sz="3600" baseline="-25000" dirty="0">
                <a:solidFill>
                  <a:schemeClr val="bg1"/>
                </a:solidFill>
                <a:cs typeface="Calibri"/>
              </a:rPr>
              <a:t>0</a:t>
            </a:r>
            <a:r>
              <a:rPr lang="en-US" sz="3600" dirty="0">
                <a:solidFill>
                  <a:schemeClr val="bg1"/>
                </a:solidFill>
                <a:cs typeface="Calibri"/>
              </a:rPr>
              <a:t> (consumption at minimal cost) and α (sensitivity to cost).</a:t>
            </a:r>
          </a:p>
          <a:p>
            <a:pPr marL="0" indent="0">
              <a:buNone/>
            </a:pPr>
            <a:endParaRPr lang="en-US" sz="12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No significant difference in willingness to pay for feeling good vs. seeking information, but differences noted in comparison to alleviating boredom.</a:t>
            </a:r>
          </a:p>
          <a:p>
            <a:pPr marL="0" indent="0">
              <a:buNone/>
            </a:pPr>
            <a:endParaRPr lang="en-US" sz="3600" dirty="0">
              <a:solidFill>
                <a:schemeClr val="tx1">
                  <a:lumMod val="65000"/>
                  <a:lumOff val="35000"/>
                </a:schemeClr>
              </a:solidFill>
              <a:cs typeface="Calibri"/>
            </a:endParaRPr>
          </a:p>
          <a:p>
            <a:endParaRPr lang="en-US" sz="3600" dirty="0">
              <a:solidFill>
                <a:schemeClr val="tx1">
                  <a:lumMod val="65000"/>
                  <a:lumOff val="35000"/>
                </a:schemeClr>
              </a:solidFill>
              <a:cs typeface="Calibri"/>
            </a:endParaRPr>
          </a:p>
        </p:txBody>
      </p:sp>
    </p:spTree>
    <p:extLst>
      <p:ext uri="{BB962C8B-B14F-4D97-AF65-F5344CB8AC3E}">
        <p14:creationId xmlns:p14="http://schemas.microsoft.com/office/powerpoint/2010/main" val="4651987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79E364-7CE9-3AED-08F9-F8B24B7774B0}"/>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457200"/>
            <a:ext cx="10515600" cy="6150077"/>
          </a:xfrm>
        </p:spPr>
        <p:txBody>
          <a:bodyPr vert="horz" lIns="91440" tIns="45720" rIns="91440" bIns="45720" rtlCol="0">
            <a:normAutofit/>
          </a:bodyPr>
          <a:lstStyle/>
          <a:p>
            <a:pPr marL="0" indent="0">
              <a:buNone/>
            </a:pPr>
            <a:r>
              <a:rPr lang="en-US" sz="3600" dirty="0">
                <a:solidFill>
                  <a:schemeClr val="tx1">
                    <a:lumMod val="65000"/>
                    <a:lumOff val="35000"/>
                  </a:schemeClr>
                </a:solidFill>
                <a:cs typeface="Calibri"/>
              </a:rPr>
              <a:t>Overall model fit was robust (</a:t>
            </a:r>
            <a:r>
              <a:rPr lang="en-US" sz="3600" i="1" dirty="0">
                <a:solidFill>
                  <a:schemeClr val="tx1">
                    <a:lumMod val="65000"/>
                    <a:lumOff val="35000"/>
                  </a:schemeClr>
                </a:solidFill>
                <a:cs typeface="Calibri"/>
              </a:rPr>
              <a:t>R</a:t>
            </a:r>
            <a:r>
              <a:rPr lang="en-US" sz="3600" i="1" baseline="30000" dirty="0">
                <a:solidFill>
                  <a:schemeClr val="tx1">
                    <a:lumMod val="65000"/>
                    <a:lumOff val="35000"/>
                  </a:schemeClr>
                </a:solidFill>
                <a:cs typeface="Calibri"/>
              </a:rPr>
              <a:t>2</a:t>
            </a:r>
            <a:r>
              <a:rPr lang="en-US" sz="3600" dirty="0">
                <a:solidFill>
                  <a:schemeClr val="tx1">
                    <a:lumMod val="65000"/>
                    <a:lumOff val="35000"/>
                  </a:schemeClr>
                </a:solidFill>
                <a:cs typeface="Calibri"/>
              </a:rPr>
              <a:t>=0.92).</a:t>
            </a:r>
          </a:p>
          <a:p>
            <a:pPr marL="0" indent="0">
              <a:buNone/>
            </a:pPr>
            <a:endParaRPr lang="en-US" sz="12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Demand for social media varied based on its function: escape boredom, seek information, positive reinforcement vs. seeking likes/engagements.</a:t>
            </a:r>
          </a:p>
          <a:p>
            <a:pPr marL="0" indent="0">
              <a:buNone/>
            </a:pPr>
            <a:endParaRPr lang="en-US" sz="1300" dirty="0">
              <a:solidFill>
                <a:schemeClr val="tx1">
                  <a:lumMod val="65000"/>
                  <a:lumOff val="35000"/>
                </a:schemeClr>
              </a:solidFill>
              <a:cs typeface="Calibri"/>
            </a:endParaRPr>
          </a:p>
          <a:p>
            <a:pPr marL="0" indent="0">
              <a:buNone/>
            </a:pPr>
            <a:r>
              <a:rPr lang="en-US" sz="3600" dirty="0">
                <a:solidFill>
                  <a:schemeClr val="tx1">
                    <a:lumMod val="65000"/>
                    <a:lumOff val="35000"/>
                  </a:schemeClr>
                </a:solidFill>
                <a:cs typeface="Calibri"/>
              </a:rPr>
              <a:t>Differentiation was consistent across Q</a:t>
            </a:r>
            <a:r>
              <a:rPr lang="en-US" sz="3600" baseline="-25000" dirty="0">
                <a:solidFill>
                  <a:schemeClr val="tx1">
                    <a:lumMod val="65000"/>
                    <a:lumOff val="35000"/>
                  </a:schemeClr>
                </a:solidFill>
                <a:cs typeface="Calibri"/>
              </a:rPr>
              <a:t>0</a:t>
            </a:r>
            <a:r>
              <a:rPr lang="en-US" sz="3600" dirty="0">
                <a:solidFill>
                  <a:schemeClr val="tx1">
                    <a:lumMod val="65000"/>
                    <a:lumOff val="35000"/>
                  </a:schemeClr>
                </a:solidFill>
                <a:cs typeface="Calibri"/>
              </a:rPr>
              <a:t> (consumption at minimal cost) and α (sensitivity to cost).</a:t>
            </a:r>
          </a:p>
          <a:p>
            <a:pPr marL="0" indent="0">
              <a:buNone/>
            </a:pPr>
            <a:endParaRPr lang="en-US" sz="1200" dirty="0">
              <a:solidFill>
                <a:schemeClr val="tx1">
                  <a:lumMod val="65000"/>
                  <a:lumOff val="35000"/>
                </a:schemeClr>
              </a:solidFill>
              <a:cs typeface="Calibri"/>
            </a:endParaRPr>
          </a:p>
          <a:p>
            <a:pPr marL="0" indent="0">
              <a:buNone/>
            </a:pPr>
            <a:r>
              <a:rPr lang="en-US" sz="3600" dirty="0">
                <a:solidFill>
                  <a:schemeClr val="bg1"/>
                </a:solidFill>
                <a:cs typeface="Calibri"/>
              </a:rPr>
              <a:t>No significant difference in willingness to pay for feeling good vs. seeking information, but differences noted in comparison to alleviating boredom.</a:t>
            </a:r>
          </a:p>
          <a:p>
            <a:pPr marL="0" indent="0">
              <a:buNone/>
            </a:pPr>
            <a:endParaRPr lang="en-US" sz="3600" dirty="0">
              <a:solidFill>
                <a:schemeClr val="tx1">
                  <a:lumMod val="65000"/>
                  <a:lumOff val="35000"/>
                </a:schemeClr>
              </a:solidFill>
              <a:cs typeface="Calibri"/>
            </a:endParaRPr>
          </a:p>
          <a:p>
            <a:endParaRPr lang="en-US" sz="3600" dirty="0">
              <a:solidFill>
                <a:schemeClr val="tx1">
                  <a:lumMod val="65000"/>
                  <a:lumOff val="35000"/>
                </a:schemeClr>
              </a:solidFill>
              <a:cs typeface="Calibri"/>
            </a:endParaRPr>
          </a:p>
        </p:txBody>
      </p:sp>
    </p:spTree>
    <p:extLst>
      <p:ext uri="{BB962C8B-B14F-4D97-AF65-F5344CB8AC3E}">
        <p14:creationId xmlns:p14="http://schemas.microsoft.com/office/powerpoint/2010/main" val="662063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C1605-92F2-2F6F-1C3F-A494766DB4D0}"/>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693174"/>
            <a:ext cx="10515600" cy="5799701"/>
          </a:xfrm>
        </p:spPr>
        <p:txBody>
          <a:bodyPr vert="horz" lIns="91440" tIns="45720" rIns="91440" bIns="45720" rtlCol="0">
            <a:normAutofit fontScale="92500" lnSpcReduction="20000"/>
          </a:bodyPr>
          <a:lstStyle/>
          <a:p>
            <a:pPr marL="0" indent="0">
              <a:buNone/>
            </a:pPr>
            <a:r>
              <a:rPr lang="en-US" sz="5700" dirty="0">
                <a:solidFill>
                  <a:srgbClr val="FFFFFF"/>
                </a:solidFill>
                <a:cs typeface="Calibri"/>
              </a:rPr>
              <a:t>Limitations</a:t>
            </a:r>
            <a:endParaRPr lang="en-US" sz="5700" dirty="0">
              <a:solidFill>
                <a:srgbClr val="FFFFFF"/>
              </a:solidFill>
            </a:endParaRPr>
          </a:p>
          <a:p>
            <a:pPr marL="0" indent="0">
              <a:buNone/>
            </a:pPr>
            <a:endParaRPr lang="en-US" sz="3300" dirty="0">
              <a:solidFill>
                <a:srgbClr val="FFFFFF"/>
              </a:solidFill>
              <a:cs typeface="Calibri"/>
            </a:endParaRPr>
          </a:p>
          <a:p>
            <a:pPr marL="0" indent="0">
              <a:buNone/>
            </a:pPr>
            <a:r>
              <a:rPr lang="en-US" sz="8800" dirty="0">
                <a:solidFill>
                  <a:srgbClr val="FFFFFF"/>
                </a:solidFill>
                <a:cs typeface="Calibri"/>
              </a:rPr>
              <a:t>Hypothetical nature of SMPT</a:t>
            </a:r>
          </a:p>
          <a:p>
            <a:pPr marL="0" indent="0">
              <a:buNone/>
            </a:pPr>
            <a:endParaRPr lang="en-US" sz="4800" dirty="0">
              <a:solidFill>
                <a:srgbClr val="FFFFFF"/>
              </a:solidFill>
              <a:cs typeface="Calibri"/>
            </a:endParaRPr>
          </a:p>
          <a:p>
            <a:pPr marL="0" indent="0">
              <a:buNone/>
            </a:pPr>
            <a:r>
              <a:rPr lang="en-US" sz="8800" dirty="0">
                <a:solidFill>
                  <a:schemeClr val="tx1">
                    <a:lumMod val="65000"/>
                    <a:lumOff val="35000"/>
                  </a:schemeClr>
                </a:solidFill>
                <a:cs typeface="Calibri"/>
              </a:rPr>
              <a:t>Non-clinical participant sample.</a:t>
            </a:r>
          </a:p>
          <a:p>
            <a:endParaRPr lang="en-US" sz="9600" dirty="0">
              <a:solidFill>
                <a:srgbClr val="FFFFFF"/>
              </a:solidFill>
              <a:cs typeface="Calibri"/>
            </a:endParaRPr>
          </a:p>
        </p:txBody>
      </p:sp>
    </p:spTree>
    <p:extLst>
      <p:ext uri="{BB962C8B-B14F-4D97-AF65-F5344CB8AC3E}">
        <p14:creationId xmlns:p14="http://schemas.microsoft.com/office/powerpoint/2010/main" val="16043905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C1605-92F2-2F6F-1C3F-A494766DB4D0}"/>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693174"/>
            <a:ext cx="10515600" cy="5799701"/>
          </a:xfrm>
        </p:spPr>
        <p:txBody>
          <a:bodyPr vert="horz" lIns="91440" tIns="45720" rIns="91440" bIns="45720" rtlCol="0">
            <a:normAutofit fontScale="92500" lnSpcReduction="20000"/>
          </a:bodyPr>
          <a:lstStyle/>
          <a:p>
            <a:pPr marL="0" indent="0">
              <a:buNone/>
            </a:pPr>
            <a:r>
              <a:rPr lang="en-US" sz="5700" dirty="0">
                <a:solidFill>
                  <a:srgbClr val="FFFFFF"/>
                </a:solidFill>
                <a:cs typeface="Calibri"/>
              </a:rPr>
              <a:t>Limitations</a:t>
            </a:r>
            <a:endParaRPr lang="en-US" sz="5700" dirty="0">
              <a:solidFill>
                <a:srgbClr val="FFFFFF"/>
              </a:solidFill>
            </a:endParaRPr>
          </a:p>
          <a:p>
            <a:pPr marL="0" indent="0">
              <a:buNone/>
            </a:pPr>
            <a:endParaRPr lang="en-US" sz="3300" dirty="0">
              <a:solidFill>
                <a:srgbClr val="FFFFFF"/>
              </a:solidFill>
              <a:cs typeface="Calibri"/>
            </a:endParaRPr>
          </a:p>
          <a:p>
            <a:pPr marL="0" indent="0">
              <a:buNone/>
            </a:pPr>
            <a:r>
              <a:rPr lang="en-US" sz="8800" dirty="0">
                <a:solidFill>
                  <a:schemeClr val="tx1">
                    <a:lumMod val="65000"/>
                    <a:lumOff val="35000"/>
                  </a:schemeClr>
                </a:solidFill>
                <a:cs typeface="Calibri"/>
              </a:rPr>
              <a:t>Hypothetical nature of SMPT</a:t>
            </a:r>
          </a:p>
          <a:p>
            <a:pPr marL="0" indent="0">
              <a:buNone/>
            </a:pPr>
            <a:endParaRPr lang="en-US" sz="4800" dirty="0">
              <a:solidFill>
                <a:srgbClr val="FFFFFF"/>
              </a:solidFill>
              <a:cs typeface="Calibri"/>
            </a:endParaRPr>
          </a:p>
          <a:p>
            <a:pPr marL="0" indent="0">
              <a:buNone/>
            </a:pPr>
            <a:r>
              <a:rPr lang="en-US" sz="8800" dirty="0">
                <a:solidFill>
                  <a:srgbClr val="FFFFFF"/>
                </a:solidFill>
                <a:cs typeface="Calibri"/>
              </a:rPr>
              <a:t>Non-clinical participant sample.</a:t>
            </a:r>
          </a:p>
          <a:p>
            <a:endParaRPr lang="en-US" sz="9600" dirty="0">
              <a:solidFill>
                <a:srgbClr val="FFFFFF"/>
              </a:solidFill>
              <a:cs typeface="Calibri"/>
            </a:endParaRPr>
          </a:p>
        </p:txBody>
      </p:sp>
    </p:spTree>
    <p:extLst>
      <p:ext uri="{BB962C8B-B14F-4D97-AF65-F5344CB8AC3E}">
        <p14:creationId xmlns:p14="http://schemas.microsoft.com/office/powerpoint/2010/main" val="4141236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2C917-8449-A12A-7747-F7BCF06E91C1}"/>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693174"/>
            <a:ext cx="10515600" cy="5799701"/>
          </a:xfrm>
        </p:spPr>
        <p:txBody>
          <a:bodyPr vert="horz" lIns="91440" tIns="45720" rIns="91440" bIns="45720" rtlCol="0">
            <a:normAutofit fontScale="92500" lnSpcReduction="20000"/>
          </a:bodyPr>
          <a:lstStyle/>
          <a:p>
            <a:pPr marL="457200" lvl="1" indent="0">
              <a:buNone/>
            </a:pPr>
            <a:r>
              <a:rPr lang="en-US" sz="6000" dirty="0">
                <a:solidFill>
                  <a:srgbClr val="FFFFFF"/>
                </a:solidFill>
                <a:cs typeface="Calibri"/>
              </a:rPr>
              <a:t>Study sheds light on behavioral economic underpinnings of social media use.</a:t>
            </a:r>
          </a:p>
          <a:p>
            <a:pPr marL="457200" lvl="1" indent="0">
              <a:buNone/>
            </a:pPr>
            <a:endParaRPr lang="en-US" sz="6000" dirty="0">
              <a:solidFill>
                <a:srgbClr val="FFFFFF"/>
              </a:solidFill>
              <a:cs typeface="Calibri"/>
            </a:endParaRPr>
          </a:p>
          <a:p>
            <a:pPr marL="457200" lvl="1" indent="0">
              <a:buNone/>
            </a:pPr>
            <a:r>
              <a:rPr lang="en-US" sz="6000" dirty="0">
                <a:solidFill>
                  <a:schemeClr val="tx1">
                    <a:lumMod val="65000"/>
                    <a:lumOff val="35000"/>
                  </a:schemeClr>
                </a:solidFill>
                <a:cs typeface="Calibri"/>
              </a:rPr>
              <a:t>Future research: Can this assessment be used as a predictor of social media addiction or even measure changes pre-post treatment?</a:t>
            </a:r>
            <a:r>
              <a:rPr lang="en-US" sz="6000" dirty="0">
                <a:solidFill>
                  <a:srgbClr val="FFFFFF"/>
                </a:solidFill>
                <a:cs typeface="Calibri"/>
              </a:rPr>
              <a:t>  </a:t>
            </a:r>
          </a:p>
          <a:p>
            <a:pPr marL="457200" lvl="1" indent="0">
              <a:buNone/>
            </a:pPr>
            <a:endParaRPr lang="en-US" sz="6000" dirty="0">
              <a:solidFill>
                <a:srgbClr val="FFFFFF"/>
              </a:solidFill>
              <a:cs typeface="Calibri"/>
            </a:endParaRPr>
          </a:p>
          <a:p>
            <a:endParaRPr lang="en-US" sz="6600" dirty="0">
              <a:solidFill>
                <a:srgbClr val="FFFFFF"/>
              </a:solidFill>
              <a:cs typeface="Calibri"/>
            </a:endParaRPr>
          </a:p>
        </p:txBody>
      </p:sp>
    </p:spTree>
    <p:extLst>
      <p:ext uri="{BB962C8B-B14F-4D97-AF65-F5344CB8AC3E}">
        <p14:creationId xmlns:p14="http://schemas.microsoft.com/office/powerpoint/2010/main" val="35593098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2C917-8449-A12A-7747-F7BCF06E91C1}"/>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37000" contrast="-54000"/>
                    </a14:imgEffect>
                  </a14:imgLayer>
                </a14:imgProps>
              </a:ext>
            </a:extLst>
          </a:blip>
          <a:srcRect t="174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9CB9A18-099C-BB5A-A1CE-4227F505BB0A}"/>
              </a:ext>
            </a:extLst>
          </p:cNvPr>
          <p:cNvSpPr>
            <a:spLocks noGrp="1"/>
          </p:cNvSpPr>
          <p:nvPr>
            <p:ph idx="1"/>
          </p:nvPr>
        </p:nvSpPr>
        <p:spPr>
          <a:xfrm>
            <a:off x="838200" y="693174"/>
            <a:ext cx="10515600" cy="5799701"/>
          </a:xfrm>
        </p:spPr>
        <p:txBody>
          <a:bodyPr vert="horz" lIns="91440" tIns="45720" rIns="91440" bIns="45720" rtlCol="0">
            <a:normAutofit fontScale="92500" lnSpcReduction="20000"/>
          </a:bodyPr>
          <a:lstStyle/>
          <a:p>
            <a:pPr marL="457200" lvl="1" indent="0">
              <a:buNone/>
            </a:pPr>
            <a:r>
              <a:rPr lang="en-US" sz="6000" dirty="0">
                <a:solidFill>
                  <a:schemeClr val="tx1">
                    <a:lumMod val="65000"/>
                    <a:lumOff val="35000"/>
                  </a:schemeClr>
                </a:solidFill>
                <a:cs typeface="Calibri"/>
              </a:rPr>
              <a:t>Study sheds light on behavioral economic underpinnings of social media use.</a:t>
            </a:r>
          </a:p>
          <a:p>
            <a:pPr marL="457200" lvl="1" indent="0">
              <a:buNone/>
            </a:pPr>
            <a:endParaRPr lang="en-US" sz="6000" dirty="0">
              <a:solidFill>
                <a:srgbClr val="FFFFFF"/>
              </a:solidFill>
              <a:cs typeface="Calibri"/>
            </a:endParaRPr>
          </a:p>
          <a:p>
            <a:pPr marL="457200" lvl="1" indent="0">
              <a:buNone/>
            </a:pPr>
            <a:r>
              <a:rPr lang="en-US" sz="6000" dirty="0">
                <a:solidFill>
                  <a:srgbClr val="FFFFFF"/>
                </a:solidFill>
                <a:cs typeface="Calibri"/>
              </a:rPr>
              <a:t>Future research: Can this assessment be used as a predictor of social media addiction or even measure changes pre-post treatment?  </a:t>
            </a:r>
          </a:p>
          <a:p>
            <a:pPr marL="457200" lvl="1" indent="0">
              <a:buNone/>
            </a:pPr>
            <a:endParaRPr lang="en-US" sz="6000" dirty="0">
              <a:solidFill>
                <a:srgbClr val="FFFFFF"/>
              </a:solidFill>
              <a:cs typeface="Calibri"/>
            </a:endParaRPr>
          </a:p>
          <a:p>
            <a:endParaRPr lang="en-US" sz="6600" dirty="0">
              <a:solidFill>
                <a:srgbClr val="FFFFFF"/>
              </a:solidFill>
              <a:cs typeface="Calibri"/>
            </a:endParaRPr>
          </a:p>
        </p:txBody>
      </p:sp>
    </p:spTree>
    <p:extLst>
      <p:ext uri="{BB962C8B-B14F-4D97-AF65-F5344CB8AC3E}">
        <p14:creationId xmlns:p14="http://schemas.microsoft.com/office/powerpoint/2010/main" val="23019777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social media addiction">
            <a:extLst>
              <a:ext uri="{FF2B5EF4-FFF2-40B4-BE49-F238E27FC236}">
                <a16:creationId xmlns:a16="http://schemas.microsoft.com/office/drawing/2014/main" id="{3C0DBEA6-C1CE-172C-73D6-6DE9D0D52F36}"/>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66EDCCE1-89CE-A23E-B80C-7C300B587630}"/>
              </a:ext>
            </a:extLst>
          </p:cNvPr>
          <p:cNvSpPr txBox="1">
            <a:spLocks/>
          </p:cNvSpPr>
          <p:nvPr/>
        </p:nvSpPr>
        <p:spPr>
          <a:xfrm>
            <a:off x="838200" y="2162199"/>
            <a:ext cx="10515600" cy="1266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dirty="0">
                <a:solidFill>
                  <a:schemeClr val="bg1"/>
                </a:solidFill>
                <a:hlinkClick r:id="rId4">
                  <a:extLst>
                    <a:ext uri="{A12FA001-AC4F-418D-AE19-62706E023703}">
                      <ahyp:hlinkClr xmlns:ahyp="http://schemas.microsoft.com/office/drawing/2018/hyperlinkcolor" val="tx"/>
                    </a:ext>
                  </a:extLst>
                </a:hlinkClick>
              </a:rPr>
              <a:t>amalkin5@uwo.ca</a:t>
            </a:r>
            <a:r>
              <a:rPr lang="en-US" sz="6600" dirty="0">
                <a:solidFill>
                  <a:schemeClr val="bg1"/>
                </a:solidFill>
              </a:rPr>
              <a:t> </a:t>
            </a:r>
          </a:p>
        </p:txBody>
      </p:sp>
      <p:pic>
        <p:nvPicPr>
          <p:cNvPr id="40962" name="Picture 2" descr="Education Faculty | Western University Research | Scholarship@Western">
            <a:extLst>
              <a:ext uri="{FF2B5EF4-FFF2-40B4-BE49-F238E27FC236}">
                <a16:creationId xmlns:a16="http://schemas.microsoft.com/office/drawing/2014/main" id="{6F7CB596-6CEC-BD88-142C-B2A7BC2CB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207" y="4028595"/>
            <a:ext cx="3933586" cy="107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8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Something that represents future generations and how they might be affected by social media and artificial intelligence">
            <a:extLst>
              <a:ext uri="{FF2B5EF4-FFF2-40B4-BE49-F238E27FC236}">
                <a16:creationId xmlns:a16="http://schemas.microsoft.com/office/drawing/2014/main" id="{2CD67504-13E9-60DB-8D06-F7BA92D7F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22407"/>
            <a:ext cx="12192000" cy="12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34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An image that represents mental health and attention deficit issues for a presentation on social media addiction">
            <a:extLst>
              <a:ext uri="{FF2B5EF4-FFF2-40B4-BE49-F238E27FC236}">
                <a16:creationId xmlns:a16="http://schemas.microsoft.com/office/drawing/2014/main" id="{662A0619-136C-10FB-3D2F-1E6E9DD7F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54"/>
          <a:stretch/>
        </p:blipFill>
        <p:spPr bwMode="auto">
          <a:xfrm>
            <a:off x="0" y="-3084822"/>
            <a:ext cx="12192000" cy="1147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32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A picture of people spreading misinformation that destroys our information ecosystem">
            <a:extLst>
              <a:ext uri="{FF2B5EF4-FFF2-40B4-BE49-F238E27FC236}">
                <a16:creationId xmlns:a16="http://schemas.microsoft.com/office/drawing/2014/main" id="{6283E349-35A0-50AF-2885-DABF58AE26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54"/>
          <a:stretch/>
        </p:blipFill>
        <p:spPr bwMode="auto">
          <a:xfrm>
            <a:off x="0" y="-3723176"/>
            <a:ext cx="12192000" cy="1147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A picture that represents amplifying outrage and deepening divisions">
            <a:extLst>
              <a:ext uri="{FF2B5EF4-FFF2-40B4-BE49-F238E27FC236}">
                <a16:creationId xmlns:a16="http://schemas.microsoft.com/office/drawing/2014/main" id="{0DF5FC29-774B-662B-72A7-91E0B7D13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48518"/>
            <a:ext cx="12192000" cy="12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85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A picture that represents the social media industry exploiting peoples data and exposing them to risk only for the sake of profit">
            <a:extLst>
              <a:ext uri="{FF2B5EF4-FFF2-40B4-BE49-F238E27FC236}">
                <a16:creationId xmlns:a16="http://schemas.microsoft.com/office/drawing/2014/main" id="{17C0DF04-4FBB-A4B5-7D0E-D223D3459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0889"/>
            <a:ext cx="12192000" cy="12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5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07E4B2-D955-0012-88D2-2106D965F536}"/>
              </a:ext>
            </a:extLst>
          </p:cNvPr>
          <p:cNvPicPr>
            <a:picLocks noChangeAspect="1"/>
          </p:cNvPicPr>
          <p:nvPr/>
        </p:nvPicPr>
        <p:blipFill>
          <a:blip r:embed="rId3"/>
          <a:stretch>
            <a:fillRect/>
          </a:stretch>
        </p:blipFill>
        <p:spPr>
          <a:xfrm>
            <a:off x="1587104" y="1627909"/>
            <a:ext cx="9017792" cy="3602182"/>
          </a:xfrm>
          <a:prstGeom prst="rect">
            <a:avLst/>
          </a:prstGeom>
        </p:spPr>
      </p:pic>
    </p:spTree>
    <p:extLst>
      <p:ext uri="{BB962C8B-B14F-4D97-AF65-F5344CB8AC3E}">
        <p14:creationId xmlns:p14="http://schemas.microsoft.com/office/powerpoint/2010/main" val="36107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48817-1838-9DE0-D130-2CE440AED740}"/>
              </a:ext>
            </a:extLst>
          </p:cNvPr>
          <p:cNvPicPr>
            <a:picLocks noChangeAspect="1"/>
          </p:cNvPicPr>
          <p:nvPr/>
        </p:nvPicPr>
        <p:blipFill>
          <a:blip r:embed="rId3"/>
          <a:stretch>
            <a:fillRect/>
          </a:stretch>
        </p:blipFill>
        <p:spPr>
          <a:xfrm>
            <a:off x="3654155" y="0"/>
            <a:ext cx="4883690" cy="6773841"/>
          </a:xfrm>
          <a:prstGeom prst="rect">
            <a:avLst/>
          </a:prstGeom>
        </p:spPr>
      </p:pic>
    </p:spTree>
    <p:extLst>
      <p:ext uri="{BB962C8B-B14F-4D97-AF65-F5344CB8AC3E}">
        <p14:creationId xmlns:p14="http://schemas.microsoft.com/office/powerpoint/2010/main" val="338300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48817-1838-9DE0-D130-2CE440AED740}"/>
              </a:ext>
            </a:extLst>
          </p:cNvPr>
          <p:cNvPicPr>
            <a:picLocks noChangeAspect="1"/>
          </p:cNvPicPr>
          <p:nvPr/>
        </p:nvPicPr>
        <p:blipFill>
          <a:blip r:embed="rId3"/>
          <a:stretch>
            <a:fillRect/>
          </a:stretch>
        </p:blipFill>
        <p:spPr>
          <a:xfrm>
            <a:off x="1497460" y="-3490315"/>
            <a:ext cx="9977141" cy="13838629"/>
          </a:xfrm>
          <a:prstGeom prst="rect">
            <a:avLst/>
          </a:prstGeom>
        </p:spPr>
      </p:pic>
      <p:sp>
        <p:nvSpPr>
          <p:cNvPr id="2" name="TextBox 1">
            <a:extLst>
              <a:ext uri="{FF2B5EF4-FFF2-40B4-BE49-F238E27FC236}">
                <a16:creationId xmlns:a16="http://schemas.microsoft.com/office/drawing/2014/main" id="{94714DB7-12A1-4032-7872-CB5743FE7F2C}"/>
              </a:ext>
            </a:extLst>
          </p:cNvPr>
          <p:cNvSpPr txBox="1"/>
          <p:nvPr/>
        </p:nvSpPr>
        <p:spPr>
          <a:xfrm>
            <a:off x="8635406" y="3648578"/>
            <a:ext cx="3361818"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Social Media??</a:t>
            </a:r>
          </a:p>
        </p:txBody>
      </p:sp>
      <p:cxnSp>
        <p:nvCxnSpPr>
          <p:cNvPr id="5" name="Straight Arrow Connector 4">
            <a:extLst>
              <a:ext uri="{FF2B5EF4-FFF2-40B4-BE49-F238E27FC236}">
                <a16:creationId xmlns:a16="http://schemas.microsoft.com/office/drawing/2014/main" id="{4E59647D-DD2C-18D2-CADA-D172066DB80F}"/>
              </a:ext>
            </a:extLst>
          </p:cNvPr>
          <p:cNvCxnSpPr/>
          <p:nvPr/>
        </p:nvCxnSpPr>
        <p:spPr>
          <a:xfrm flipH="1">
            <a:off x="7038109" y="4294909"/>
            <a:ext cx="1524001" cy="7481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436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A picture of social media addiction">
            <a:extLst>
              <a:ext uri="{FF2B5EF4-FFF2-40B4-BE49-F238E27FC236}">
                <a16:creationId xmlns:a16="http://schemas.microsoft.com/office/drawing/2014/main" id="{FFEEC2C9-3498-D803-E2B8-7AB41EE70F4C}"/>
              </a:ext>
            </a:extLst>
          </p:cNvPr>
          <p:cNvPicPr>
            <a:picLocks noChangeAspect="1" noChangeArrowheads="1"/>
          </p:cNvPicPr>
          <p:nvPr/>
        </p:nvPicPr>
        <p:blipFill>
          <a:blip r:embed="rId2">
            <a:alphaModFix amt="73000"/>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1338532"/>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3114A6-A33B-6FA7-A5A6-748D1F9B1FC8}"/>
              </a:ext>
            </a:extLst>
          </p:cNvPr>
          <p:cNvSpPr txBox="1">
            <a:spLocks/>
          </p:cNvSpPr>
          <p:nvPr/>
        </p:nvSpPr>
        <p:spPr>
          <a:xfrm>
            <a:off x="1524000" y="233564"/>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PT Sans Caption" panose="020B0603020203020204" pitchFamily="34" charset="77"/>
                <a:cs typeface="Thonburi" pitchFamily="2" charset="-34"/>
              </a:rPr>
              <a:t>Funding</a:t>
            </a:r>
          </a:p>
        </p:txBody>
      </p:sp>
      <p:sp>
        <p:nvSpPr>
          <p:cNvPr id="3" name="Subtitle 2">
            <a:extLst>
              <a:ext uri="{FF2B5EF4-FFF2-40B4-BE49-F238E27FC236}">
                <a16:creationId xmlns:a16="http://schemas.microsoft.com/office/drawing/2014/main" id="{B55F12C4-182A-F178-3DD4-92E2248C9BDB}"/>
              </a:ext>
            </a:extLst>
          </p:cNvPr>
          <p:cNvSpPr txBox="1">
            <a:spLocks/>
          </p:cNvSpPr>
          <p:nvPr/>
        </p:nvSpPr>
        <p:spPr>
          <a:xfrm>
            <a:off x="1524000" y="2207647"/>
            <a:ext cx="9144000"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5400" dirty="0">
                <a:solidFill>
                  <a:schemeClr val="bg1"/>
                </a:solidFill>
                <a:latin typeface="PT Sans Caption" panose="020B0603020203020204" pitchFamily="34" charset="77"/>
                <a:cs typeface="Tisa Offc Serif Pro" panose="020F0502020204030204" pitchFamily="34" charset="0"/>
              </a:rPr>
              <a:t>Western University,</a:t>
            </a:r>
          </a:p>
          <a:p>
            <a:pPr marL="0" indent="0" algn="ctr">
              <a:buNone/>
            </a:pPr>
            <a:r>
              <a:rPr lang="en-CA" sz="5400" dirty="0">
                <a:solidFill>
                  <a:schemeClr val="bg1"/>
                </a:solidFill>
                <a:latin typeface="PT Sans Caption" panose="020B0603020203020204" pitchFamily="34" charset="77"/>
                <a:cs typeface="Tisa Offc Serif Pro" panose="020F0502020204030204" pitchFamily="34" charset="0"/>
              </a:rPr>
              <a:t>Faculty Research Development Fund</a:t>
            </a:r>
          </a:p>
        </p:txBody>
      </p:sp>
      <p:pic>
        <p:nvPicPr>
          <p:cNvPr id="10" name="Picture 2" descr="Education Faculty | Western University Research | Scholarship@Western">
            <a:extLst>
              <a:ext uri="{FF2B5EF4-FFF2-40B4-BE49-F238E27FC236}">
                <a16:creationId xmlns:a16="http://schemas.microsoft.com/office/drawing/2014/main" id="{556E2272-7093-DF4E-1901-23126DFAD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463" y="5389743"/>
            <a:ext cx="3853074" cy="105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64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4F49A4-6717-3889-9A61-9A7A14B0991C}"/>
              </a:ext>
            </a:extLst>
          </p:cNvPr>
          <p:cNvPicPr>
            <a:picLocks noChangeAspect="1"/>
          </p:cNvPicPr>
          <p:nvPr/>
        </p:nvPicPr>
        <p:blipFill>
          <a:blip r:embed="rId3"/>
          <a:stretch>
            <a:fillRect/>
          </a:stretch>
        </p:blipFill>
        <p:spPr>
          <a:xfrm>
            <a:off x="2277374" y="-12054"/>
            <a:ext cx="7623875" cy="6870053"/>
          </a:xfrm>
          <a:prstGeom prst="rect">
            <a:avLst/>
          </a:prstGeom>
        </p:spPr>
      </p:pic>
    </p:spTree>
    <p:extLst>
      <p:ext uri="{BB962C8B-B14F-4D97-AF65-F5344CB8AC3E}">
        <p14:creationId xmlns:p14="http://schemas.microsoft.com/office/powerpoint/2010/main" val="359613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F437F-F090-5DAF-CECC-2D14E68867DA}"/>
              </a:ext>
            </a:extLst>
          </p:cNvPr>
          <p:cNvPicPr>
            <a:picLocks noChangeAspect="1"/>
          </p:cNvPicPr>
          <p:nvPr/>
        </p:nvPicPr>
        <p:blipFill>
          <a:blip r:embed="rId3"/>
          <a:stretch>
            <a:fillRect/>
          </a:stretch>
        </p:blipFill>
        <p:spPr>
          <a:xfrm>
            <a:off x="2158037" y="0"/>
            <a:ext cx="7875926" cy="6858000"/>
          </a:xfrm>
          <a:prstGeom prst="rect">
            <a:avLst/>
          </a:prstGeom>
        </p:spPr>
      </p:pic>
    </p:spTree>
    <p:extLst>
      <p:ext uri="{BB962C8B-B14F-4D97-AF65-F5344CB8AC3E}">
        <p14:creationId xmlns:p14="http://schemas.microsoft.com/office/powerpoint/2010/main" val="155375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049C1-ABDC-DC5F-20B0-3F7C30E8965C}"/>
              </a:ext>
            </a:extLst>
          </p:cNvPr>
          <p:cNvSpPr>
            <a:spLocks noGrp="1"/>
          </p:cNvSpPr>
          <p:nvPr>
            <p:ph idx="1"/>
          </p:nvPr>
        </p:nvSpPr>
        <p:spPr>
          <a:xfrm>
            <a:off x="838200" y="1853239"/>
            <a:ext cx="10515600" cy="3151521"/>
          </a:xfrm>
        </p:spPr>
        <p:txBody>
          <a:bodyPr>
            <a:normAutofit/>
          </a:bodyPr>
          <a:lstStyle/>
          <a:p>
            <a:pPr marL="0" indent="0">
              <a:buNone/>
            </a:pPr>
            <a:r>
              <a:rPr lang="en-US" sz="3600" dirty="0">
                <a:solidFill>
                  <a:schemeClr val="bg1"/>
                </a:solidFill>
                <a:effectLst/>
                <a:latin typeface="PT Sans Caption" panose="020B0603020203020204" pitchFamily="34" charset="77"/>
                <a:ea typeface="Calibri" panose="020F0502020204030204" pitchFamily="34" charset="0"/>
                <a:cs typeface="Thonburi" pitchFamily="2" charset="-34"/>
              </a:rPr>
              <a:t>To provide a behavioral framework for social media use, this study assessed the validity of the </a:t>
            </a:r>
            <a:r>
              <a:rPr lang="en-GB" sz="3600" dirty="0">
                <a:solidFill>
                  <a:schemeClr val="bg1"/>
                </a:solidFill>
                <a:effectLst/>
                <a:latin typeface="PT Sans Caption" panose="020B0603020203020204" pitchFamily="34" charset="77"/>
                <a:ea typeface="Calibri" panose="020F0502020204030204" pitchFamily="34" charset="0"/>
                <a:cs typeface="Thonburi" pitchFamily="2" charset="-34"/>
              </a:rPr>
              <a:t>Social Media Use Functional Assessment </a:t>
            </a:r>
          </a:p>
          <a:p>
            <a:pPr marL="0" indent="0" algn="r">
              <a:buNone/>
            </a:pPr>
            <a:r>
              <a:rPr lang="en-GB" sz="2400" i="1" dirty="0">
                <a:solidFill>
                  <a:schemeClr val="bg1"/>
                </a:solidFill>
                <a:effectLst/>
                <a:latin typeface="PT Sans Caption" panose="020B0603020203020204" pitchFamily="34" charset="77"/>
                <a:ea typeface="Calibri" panose="020F0502020204030204" pitchFamily="34" charset="0"/>
                <a:cs typeface="Thonburi" pitchFamily="2" charset="-34"/>
              </a:rPr>
              <a:t>(SMUFA; Malkin et al., 2021)</a:t>
            </a:r>
            <a:r>
              <a:rPr lang="en-US" sz="2400" i="1" dirty="0">
                <a:solidFill>
                  <a:schemeClr val="bg1"/>
                </a:solidFill>
                <a:effectLst/>
                <a:latin typeface="PT Sans Caption" panose="020B0603020203020204" pitchFamily="34" charset="77"/>
                <a:ea typeface="Calibri" panose="020F0502020204030204" pitchFamily="34" charset="0"/>
                <a:cs typeface="Thonburi" pitchFamily="2" charset="-34"/>
              </a:rPr>
              <a:t>. </a:t>
            </a:r>
          </a:p>
        </p:txBody>
      </p:sp>
    </p:spTree>
    <p:extLst>
      <p:ext uri="{BB962C8B-B14F-4D97-AF65-F5344CB8AC3E}">
        <p14:creationId xmlns:p14="http://schemas.microsoft.com/office/powerpoint/2010/main" val="2971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89FB6-7C45-45F6-08B5-54D99DB8F1D5}"/>
              </a:ext>
            </a:extLst>
          </p:cNvPr>
          <p:cNvSpPr>
            <a:spLocks noGrp="1"/>
          </p:cNvSpPr>
          <p:nvPr>
            <p:ph idx="1"/>
          </p:nvPr>
        </p:nvSpPr>
        <p:spPr>
          <a:xfrm>
            <a:off x="1196009" y="1253331"/>
            <a:ext cx="10515600" cy="4351338"/>
          </a:xfrm>
        </p:spPr>
        <p:txBody>
          <a:bodyPr>
            <a:normAutofit/>
          </a:bodyPr>
          <a:lstStyle/>
          <a:p>
            <a:pPr marL="0" indent="0">
              <a:buNone/>
            </a:pPr>
            <a:r>
              <a:rPr lang="en-US" sz="6600" dirty="0">
                <a:solidFill>
                  <a:schemeClr val="bg1"/>
                </a:solidFill>
                <a:effectLst/>
                <a:latin typeface="PT Sans Caption" panose="020B0603020203020204" pitchFamily="34" charset="77"/>
                <a:ea typeface="Calibri" panose="020F0502020204030204" pitchFamily="34" charset="0"/>
              </a:rPr>
              <a:t>Participants included 372 students undergraduate and graduate students </a:t>
            </a:r>
          </a:p>
        </p:txBody>
      </p:sp>
    </p:spTree>
    <p:extLst>
      <p:ext uri="{BB962C8B-B14F-4D97-AF65-F5344CB8AC3E}">
        <p14:creationId xmlns:p14="http://schemas.microsoft.com/office/powerpoint/2010/main" val="12864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BBD563-21BB-1625-AE82-EC87890D557A}"/>
              </a:ext>
            </a:extLst>
          </p:cNvPr>
          <p:cNvPicPr>
            <a:picLocks noChangeAspect="1"/>
          </p:cNvPicPr>
          <p:nvPr/>
        </p:nvPicPr>
        <p:blipFill>
          <a:blip r:embed="rId3"/>
          <a:stretch>
            <a:fillRect/>
          </a:stretch>
        </p:blipFill>
        <p:spPr>
          <a:xfrm>
            <a:off x="211927" y="878967"/>
            <a:ext cx="8014384" cy="5100063"/>
          </a:xfrm>
          <a:prstGeom prst="rect">
            <a:avLst/>
          </a:prstGeom>
        </p:spPr>
      </p:pic>
      <p:pic>
        <p:nvPicPr>
          <p:cNvPr id="5" name="Picture 4">
            <a:extLst>
              <a:ext uri="{FF2B5EF4-FFF2-40B4-BE49-F238E27FC236}">
                <a16:creationId xmlns:a16="http://schemas.microsoft.com/office/drawing/2014/main" id="{237E1C9C-0FE3-63EF-B4EC-D55D0339B574}"/>
              </a:ext>
            </a:extLst>
          </p:cNvPr>
          <p:cNvPicPr>
            <a:picLocks noChangeAspect="1"/>
          </p:cNvPicPr>
          <p:nvPr/>
        </p:nvPicPr>
        <p:blipFill rotWithShape="1">
          <a:blip r:embed="rId4"/>
          <a:srcRect l="15580"/>
          <a:stretch/>
        </p:blipFill>
        <p:spPr>
          <a:xfrm>
            <a:off x="5471886" y="2337652"/>
            <a:ext cx="6720114" cy="1091346"/>
          </a:xfrm>
          <a:prstGeom prst="rect">
            <a:avLst/>
          </a:prstGeom>
        </p:spPr>
      </p:pic>
    </p:spTree>
    <p:extLst>
      <p:ext uri="{BB962C8B-B14F-4D97-AF65-F5344CB8AC3E}">
        <p14:creationId xmlns:p14="http://schemas.microsoft.com/office/powerpoint/2010/main" val="83034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F41FF7-52DC-3ED4-B0AD-87D91E460659}"/>
              </a:ext>
            </a:extLst>
          </p:cNvPr>
          <p:cNvPicPr>
            <a:picLocks noChangeAspect="1"/>
          </p:cNvPicPr>
          <p:nvPr/>
        </p:nvPicPr>
        <p:blipFill>
          <a:blip r:embed="rId3"/>
          <a:stretch>
            <a:fillRect/>
          </a:stretch>
        </p:blipFill>
        <p:spPr>
          <a:xfrm>
            <a:off x="379168" y="572968"/>
            <a:ext cx="7772400" cy="6285032"/>
          </a:xfrm>
          <a:prstGeom prst="rect">
            <a:avLst/>
          </a:prstGeom>
        </p:spPr>
      </p:pic>
      <p:pic>
        <p:nvPicPr>
          <p:cNvPr id="9" name="Picture 8">
            <a:extLst>
              <a:ext uri="{FF2B5EF4-FFF2-40B4-BE49-F238E27FC236}">
                <a16:creationId xmlns:a16="http://schemas.microsoft.com/office/drawing/2014/main" id="{ADA5B913-7D66-F1FC-8D49-B64C585D11A7}"/>
              </a:ext>
            </a:extLst>
          </p:cNvPr>
          <p:cNvPicPr>
            <a:picLocks noChangeAspect="1"/>
          </p:cNvPicPr>
          <p:nvPr/>
        </p:nvPicPr>
        <p:blipFill>
          <a:blip r:embed="rId4"/>
          <a:stretch>
            <a:fillRect/>
          </a:stretch>
        </p:blipFill>
        <p:spPr>
          <a:xfrm>
            <a:off x="7304314" y="1785991"/>
            <a:ext cx="4508518" cy="1929493"/>
          </a:xfrm>
          <a:prstGeom prst="rect">
            <a:avLst/>
          </a:prstGeom>
        </p:spPr>
      </p:pic>
    </p:spTree>
    <p:extLst>
      <p:ext uri="{BB962C8B-B14F-4D97-AF65-F5344CB8AC3E}">
        <p14:creationId xmlns:p14="http://schemas.microsoft.com/office/powerpoint/2010/main" val="333245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E0CD-9011-A3AF-E049-0FE2EA3883AB}"/>
              </a:ext>
            </a:extLst>
          </p:cNvPr>
          <p:cNvPicPr>
            <a:picLocks noChangeAspect="1"/>
          </p:cNvPicPr>
          <p:nvPr/>
        </p:nvPicPr>
        <p:blipFill>
          <a:blip r:embed="rId2"/>
          <a:stretch>
            <a:fillRect/>
          </a:stretch>
        </p:blipFill>
        <p:spPr>
          <a:xfrm>
            <a:off x="3942420" y="0"/>
            <a:ext cx="4307159" cy="6858000"/>
          </a:xfrm>
          <a:prstGeom prst="rect">
            <a:avLst/>
          </a:prstGeom>
        </p:spPr>
      </p:pic>
    </p:spTree>
    <p:extLst>
      <p:ext uri="{BB962C8B-B14F-4D97-AF65-F5344CB8AC3E}">
        <p14:creationId xmlns:p14="http://schemas.microsoft.com/office/powerpoint/2010/main" val="173038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E0CD-9011-A3AF-E049-0FE2EA3883AB}"/>
              </a:ext>
            </a:extLst>
          </p:cNvPr>
          <p:cNvPicPr>
            <a:picLocks noChangeAspect="1"/>
          </p:cNvPicPr>
          <p:nvPr/>
        </p:nvPicPr>
        <p:blipFill>
          <a:blip r:embed="rId2"/>
          <a:stretch>
            <a:fillRect/>
          </a:stretch>
        </p:blipFill>
        <p:spPr>
          <a:xfrm>
            <a:off x="2479210" y="-4659542"/>
            <a:ext cx="7233579" cy="11517542"/>
          </a:xfrm>
          <a:prstGeom prst="rect">
            <a:avLst/>
          </a:prstGeom>
        </p:spPr>
      </p:pic>
      <p:sp>
        <p:nvSpPr>
          <p:cNvPr id="2" name="Rectangle 1">
            <a:extLst>
              <a:ext uri="{FF2B5EF4-FFF2-40B4-BE49-F238E27FC236}">
                <a16:creationId xmlns:a16="http://schemas.microsoft.com/office/drawing/2014/main" id="{B831515D-7EE7-DDF9-6EF3-63CF904A7586}"/>
              </a:ext>
            </a:extLst>
          </p:cNvPr>
          <p:cNvSpPr/>
          <p:nvPr/>
        </p:nvSpPr>
        <p:spPr>
          <a:xfrm>
            <a:off x="2479210" y="2336801"/>
            <a:ext cx="6998619" cy="33382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054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75E409-949B-45CD-C983-14E7CF2EDDF9}"/>
              </a:ext>
            </a:extLst>
          </p:cNvPr>
          <p:cNvPicPr>
            <a:picLocks noChangeAspect="1"/>
          </p:cNvPicPr>
          <p:nvPr/>
        </p:nvPicPr>
        <p:blipFill>
          <a:blip r:embed="rId3"/>
          <a:stretch>
            <a:fillRect/>
          </a:stretch>
        </p:blipFill>
        <p:spPr>
          <a:xfrm>
            <a:off x="-196948" y="1101525"/>
            <a:ext cx="7150100" cy="4216400"/>
          </a:xfrm>
          <a:prstGeom prst="rect">
            <a:avLst/>
          </a:prstGeom>
        </p:spPr>
      </p:pic>
      <p:pic>
        <p:nvPicPr>
          <p:cNvPr id="7" name="Picture 6">
            <a:extLst>
              <a:ext uri="{FF2B5EF4-FFF2-40B4-BE49-F238E27FC236}">
                <a16:creationId xmlns:a16="http://schemas.microsoft.com/office/drawing/2014/main" id="{7FA700D0-576B-93E9-0975-6196B04D85EC}"/>
              </a:ext>
            </a:extLst>
          </p:cNvPr>
          <p:cNvPicPr>
            <a:picLocks noChangeAspect="1"/>
          </p:cNvPicPr>
          <p:nvPr/>
        </p:nvPicPr>
        <p:blipFill rotWithShape="1">
          <a:blip r:embed="rId4"/>
          <a:srcRect t="12874"/>
          <a:stretch/>
        </p:blipFill>
        <p:spPr>
          <a:xfrm>
            <a:off x="6668086" y="518157"/>
            <a:ext cx="5523914" cy="5383136"/>
          </a:xfrm>
          <a:prstGeom prst="rect">
            <a:avLst/>
          </a:prstGeom>
        </p:spPr>
      </p:pic>
    </p:spTree>
    <p:extLst>
      <p:ext uri="{BB962C8B-B14F-4D97-AF65-F5344CB8AC3E}">
        <p14:creationId xmlns:p14="http://schemas.microsoft.com/office/powerpoint/2010/main" val="429106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3C868-FD57-340D-687D-23E7247BC4E1}"/>
              </a:ext>
            </a:extLst>
          </p:cNvPr>
          <p:cNvSpPr>
            <a:spLocks noGrp="1"/>
          </p:cNvSpPr>
          <p:nvPr>
            <p:ph type="title"/>
          </p:nvPr>
        </p:nvSpPr>
        <p:spPr>
          <a:xfrm>
            <a:off x="425246" y="2766218"/>
            <a:ext cx="3596148" cy="1325563"/>
          </a:xfrm>
        </p:spPr>
        <p:txBody>
          <a:bodyPr>
            <a:noAutofit/>
          </a:bodyPr>
          <a:lstStyle/>
          <a:p>
            <a:pPr algn="r"/>
            <a:r>
              <a:rPr lang="en-US" sz="2800" dirty="0">
                <a:latin typeface="PT Sans Caption" panose="020B0603020203020204" pitchFamily="34" charset="77"/>
              </a:rPr>
              <a:t>Social Media Engagement Questionnaire (SMEQ)</a:t>
            </a:r>
            <a:br>
              <a:rPr lang="en-US" sz="2800" dirty="0">
                <a:latin typeface="PT Sans Caption" panose="020B0603020203020204" pitchFamily="34" charset="77"/>
              </a:rPr>
            </a:br>
            <a:r>
              <a:rPr lang="en-CA" sz="2000" b="0" i="0" dirty="0">
                <a:effectLst/>
                <a:latin typeface="PT Sans Caption" panose="020B0603020203020204" pitchFamily="34" charset="77"/>
              </a:rPr>
              <a:t>Przybylski, et al. (2013)</a:t>
            </a:r>
            <a:endParaRPr lang="en-US" sz="2800" dirty="0">
              <a:latin typeface="PT Sans Caption" panose="020B0603020203020204" pitchFamily="34" charset="77"/>
            </a:endParaRPr>
          </a:p>
        </p:txBody>
      </p:sp>
      <p:pic>
        <p:nvPicPr>
          <p:cNvPr id="4" name="Picture 3">
            <a:extLst>
              <a:ext uri="{FF2B5EF4-FFF2-40B4-BE49-F238E27FC236}">
                <a16:creationId xmlns:a16="http://schemas.microsoft.com/office/drawing/2014/main" id="{36384C59-D8D1-442A-5FAB-F97A153714A1}"/>
              </a:ext>
            </a:extLst>
          </p:cNvPr>
          <p:cNvPicPr>
            <a:picLocks noChangeAspect="1"/>
          </p:cNvPicPr>
          <p:nvPr/>
        </p:nvPicPr>
        <p:blipFill>
          <a:blip r:embed="rId3"/>
          <a:stretch>
            <a:fillRect/>
          </a:stretch>
        </p:blipFill>
        <p:spPr>
          <a:xfrm>
            <a:off x="4021394" y="54044"/>
            <a:ext cx="8170606" cy="6803956"/>
          </a:xfrm>
          <a:prstGeom prst="rect">
            <a:avLst/>
          </a:prstGeom>
        </p:spPr>
      </p:pic>
    </p:spTree>
    <p:extLst>
      <p:ext uri="{BB962C8B-B14F-4D97-AF65-F5344CB8AC3E}">
        <p14:creationId xmlns:p14="http://schemas.microsoft.com/office/powerpoint/2010/main" val="41262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descr="A picture of social media addiction">
            <a:extLst>
              <a:ext uri="{FF2B5EF4-FFF2-40B4-BE49-F238E27FC236}">
                <a16:creationId xmlns:a16="http://schemas.microsoft.com/office/drawing/2014/main" id="{D6E335D2-F21A-422C-8C42-9FF4AA644C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77000"/>
                    </a14:imgEffect>
                  </a14:imgLayer>
                </a14:imgProps>
              </a:ext>
              <a:ext uri="{28A0092B-C50C-407E-A947-70E740481C1C}">
                <a14:useLocalDpi xmlns:a14="http://schemas.microsoft.com/office/drawing/2010/main" val="0"/>
              </a:ext>
            </a:extLst>
          </a:blip>
          <a:srcRect/>
          <a:stretch>
            <a:fillRect/>
          </a:stretch>
        </p:blipFill>
        <p:spPr bwMode="auto">
          <a:xfrm>
            <a:off x="0" y="-1338532"/>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DD285E43-86D9-0B7A-1F1C-4ADC74324E86}"/>
              </a:ext>
            </a:extLst>
          </p:cNvPr>
          <p:cNvSpPr txBox="1">
            <a:spLocks/>
          </p:cNvSpPr>
          <p:nvPr/>
        </p:nvSpPr>
        <p:spPr>
          <a:xfrm>
            <a:off x="1715729" y="1083517"/>
            <a:ext cx="9144000" cy="58039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Albert Malkin</a:t>
            </a:r>
            <a:r>
              <a:rPr lang="en-US" sz="3000" b="1" baseline="30000"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1</a:t>
            </a:r>
            <a:endParaRPr lang="en-US" sz="2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endParaRPr>
          </a:p>
          <a:p>
            <a:pPr marL="0" indent="0" algn="ctr">
              <a:buNone/>
            </a:pPr>
            <a:endParaRPr lang="en-US" sz="2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endParaRPr>
          </a:p>
          <a:p>
            <a:pPr marL="0" indent="0" algn="ctr">
              <a:buNone/>
            </a:pPr>
            <a:r>
              <a:rPr lang="en-US" sz="2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Collaborators:</a:t>
            </a:r>
          </a:p>
          <a:p>
            <a:pPr marL="0" indent="0" algn="ctr">
              <a:buNone/>
            </a:pPr>
            <a:r>
              <a:rPr lang="en-US" sz="3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Karl F. Gunnarsson</a:t>
            </a:r>
            <a:r>
              <a:rPr lang="en-US" sz="3000" b="1" baseline="30000"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2,3</a:t>
            </a:r>
            <a:r>
              <a:rPr lang="en-US" sz="3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 Mark J. Rzeszutek</a:t>
            </a:r>
            <a:r>
              <a:rPr lang="en-US" sz="3000" b="1" baseline="30000"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4</a:t>
            </a:r>
            <a:r>
              <a:rPr lang="en-US" sz="3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 Aman-Preet Randhawa</a:t>
            </a:r>
            <a:r>
              <a:rPr lang="en-US" sz="3000" b="1" baseline="30000"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1</a:t>
            </a:r>
            <a:r>
              <a:rPr lang="en-US" sz="3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 Erin Walker</a:t>
            </a:r>
            <a:r>
              <a:rPr lang="en-US" sz="3000" b="1" baseline="30000"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1</a:t>
            </a:r>
            <a:r>
              <a:rPr lang="en-US" sz="3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 Kristina Axenova</a:t>
            </a:r>
            <a:r>
              <a:rPr lang="en-US" sz="3000" b="1" baseline="30000"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1</a:t>
            </a:r>
            <a:r>
              <a:rPr lang="en-US" sz="3000" b="1"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 Aly Moscovitz</a:t>
            </a:r>
            <a:r>
              <a:rPr lang="en-US" sz="3000" b="1" baseline="30000" dirty="0">
                <a:solidFill>
                  <a:schemeClr val="bg1"/>
                </a:solidFill>
                <a:latin typeface="PT Sans Caption" panose="020B0603020203020204" pitchFamily="34" charset="77"/>
                <a:ea typeface="Calibri" panose="020F0502020204030204" pitchFamily="34" charset="0"/>
                <a:cs typeface="Tisa Offc Serif Pro" panose="020F0502020204030204" pitchFamily="34" charset="0"/>
              </a:rPr>
              <a:t>1</a:t>
            </a:r>
            <a:r>
              <a:rPr lang="en-CA" sz="3000" b="1" dirty="0">
                <a:solidFill>
                  <a:schemeClr val="bg1"/>
                </a:solidFill>
                <a:latin typeface="PT Sans Caption" panose="020B0603020203020204" pitchFamily="34" charset="77"/>
                <a:cs typeface="Tisa Offc Serif Pro" panose="020F0502020204030204" pitchFamily="34" charset="0"/>
              </a:rPr>
              <a:t> </a:t>
            </a:r>
            <a:r>
              <a:rPr lang="en-US" sz="3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Promise O. Tewogbola</a:t>
            </a:r>
            <a:r>
              <a:rPr lang="en-US" sz="3000" b="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5</a:t>
            </a:r>
            <a:r>
              <a:rPr lang="en-US" sz="3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Amy Siebold</a:t>
            </a:r>
            <a:r>
              <a:rPr lang="en-US" sz="3000" b="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6</a:t>
            </a:r>
            <a:r>
              <a:rPr lang="en-US" sz="3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Eric A. Jacobs</a:t>
            </a:r>
            <a:r>
              <a:rPr lang="en-US" sz="3000" b="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5</a:t>
            </a:r>
            <a:r>
              <a:rPr lang="en-US" sz="3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0" indent="0" algn="ctr">
              <a:buNone/>
            </a:pPr>
            <a:endParaRPr lang="en-US" sz="3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1</a:t>
            </a:r>
            <a:r>
              <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Western Ontario University, Department of Psychology.</a:t>
            </a:r>
            <a:endParaRPr lang="en-US" sz="2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rPr>
              <a:t>University of Iceland, Department of Physical Therapy. </a:t>
            </a:r>
          </a:p>
          <a:p>
            <a:pPr marL="0" indent="0" algn="ctr">
              <a:buNone/>
            </a:pPr>
            <a:r>
              <a:rPr lang="en-US" sz="2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3</a:t>
            </a:r>
            <a:r>
              <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rPr>
              <a:t>Landspitali, The National University Hospital of Iceland. </a:t>
            </a:r>
          </a:p>
          <a:p>
            <a:pPr marL="0" indent="0" algn="ctr">
              <a:buNone/>
            </a:pPr>
            <a:r>
              <a:rPr lang="en-US" sz="2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4</a:t>
            </a:r>
            <a:r>
              <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rPr>
              <a:t>University of Kentucky, Department of Family and Community Medicine. </a:t>
            </a:r>
          </a:p>
          <a:p>
            <a:pPr marL="0" indent="0" algn="ctr">
              <a:buNone/>
            </a:pPr>
            <a:r>
              <a:rPr lang="en-US" sz="2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5</a:t>
            </a:r>
            <a:r>
              <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rPr>
              <a:t>Southern Illinois University,  Carbondale</a:t>
            </a:r>
          </a:p>
          <a:p>
            <a:pPr marL="0" indent="0" algn="ctr">
              <a:buNone/>
            </a:pPr>
            <a:r>
              <a:rPr lang="en-US" sz="22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6</a:t>
            </a:r>
            <a:r>
              <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rPr>
              <a:t>I Am Boundless, Inc.</a:t>
            </a:r>
            <a:endParaRPr lang="en-US" sz="2200" dirty="0">
              <a:solidFill>
                <a:schemeClr val="bg1"/>
              </a:solidFill>
            </a:endParaRPr>
          </a:p>
        </p:txBody>
      </p:sp>
    </p:spTree>
    <p:extLst>
      <p:ext uri="{BB962C8B-B14F-4D97-AF65-F5344CB8AC3E}">
        <p14:creationId xmlns:p14="http://schemas.microsoft.com/office/powerpoint/2010/main" val="340910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3C868-FD57-340D-687D-23E7247BC4E1}"/>
              </a:ext>
            </a:extLst>
          </p:cNvPr>
          <p:cNvSpPr>
            <a:spLocks noGrp="1"/>
          </p:cNvSpPr>
          <p:nvPr>
            <p:ph type="title"/>
          </p:nvPr>
        </p:nvSpPr>
        <p:spPr>
          <a:xfrm>
            <a:off x="425246" y="2766218"/>
            <a:ext cx="3596148" cy="1325563"/>
          </a:xfrm>
        </p:spPr>
        <p:txBody>
          <a:bodyPr>
            <a:noAutofit/>
          </a:bodyPr>
          <a:lstStyle/>
          <a:p>
            <a:pPr algn="r"/>
            <a:r>
              <a:rPr lang="en-US" sz="2800" dirty="0">
                <a:latin typeface="PT Sans Caption" panose="020B0603020203020204" pitchFamily="34" charset="77"/>
              </a:rPr>
              <a:t>Social Media Engagement Questionnaire (SMEQ)</a:t>
            </a:r>
            <a:br>
              <a:rPr lang="en-US" sz="2800" dirty="0">
                <a:latin typeface="PT Sans Caption" panose="020B0603020203020204" pitchFamily="34" charset="77"/>
              </a:rPr>
            </a:br>
            <a:r>
              <a:rPr lang="en-CA" sz="2000" b="0" i="0" dirty="0">
                <a:effectLst/>
                <a:latin typeface="PT Sans Caption" panose="020B0603020203020204" pitchFamily="34" charset="77"/>
              </a:rPr>
              <a:t>Przybylski, et al. (2013)</a:t>
            </a:r>
            <a:endParaRPr lang="en-US" sz="2800" dirty="0">
              <a:latin typeface="PT Sans Caption" panose="020B0603020203020204" pitchFamily="34" charset="77"/>
            </a:endParaRPr>
          </a:p>
        </p:txBody>
      </p:sp>
      <p:pic>
        <p:nvPicPr>
          <p:cNvPr id="4" name="Picture 3">
            <a:extLst>
              <a:ext uri="{FF2B5EF4-FFF2-40B4-BE49-F238E27FC236}">
                <a16:creationId xmlns:a16="http://schemas.microsoft.com/office/drawing/2014/main" id="{36384C59-D8D1-442A-5FAB-F97A153714A1}"/>
              </a:ext>
            </a:extLst>
          </p:cNvPr>
          <p:cNvPicPr>
            <a:picLocks noChangeAspect="1"/>
          </p:cNvPicPr>
          <p:nvPr/>
        </p:nvPicPr>
        <p:blipFill>
          <a:blip r:embed="rId3"/>
          <a:stretch>
            <a:fillRect/>
          </a:stretch>
        </p:blipFill>
        <p:spPr>
          <a:xfrm>
            <a:off x="4372974" y="-1519012"/>
            <a:ext cx="10291932" cy="8570460"/>
          </a:xfrm>
          <a:prstGeom prst="rect">
            <a:avLst/>
          </a:prstGeom>
        </p:spPr>
      </p:pic>
    </p:spTree>
    <p:extLst>
      <p:ext uri="{BB962C8B-B14F-4D97-AF65-F5344CB8AC3E}">
        <p14:creationId xmlns:p14="http://schemas.microsoft.com/office/powerpoint/2010/main" val="707293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8FF7C-B834-BA48-DB66-5CBD491A3A43}"/>
              </a:ext>
            </a:extLst>
          </p:cNvPr>
          <p:cNvPicPr>
            <a:picLocks noChangeAspect="1"/>
          </p:cNvPicPr>
          <p:nvPr/>
        </p:nvPicPr>
        <p:blipFill>
          <a:blip r:embed="rId3"/>
          <a:stretch>
            <a:fillRect/>
          </a:stretch>
        </p:blipFill>
        <p:spPr>
          <a:xfrm>
            <a:off x="3972098" y="0"/>
            <a:ext cx="4247804" cy="6858000"/>
          </a:xfrm>
          <a:prstGeom prst="rect">
            <a:avLst/>
          </a:prstGeom>
        </p:spPr>
      </p:pic>
      <p:sp>
        <p:nvSpPr>
          <p:cNvPr id="6" name="Title 1">
            <a:extLst>
              <a:ext uri="{FF2B5EF4-FFF2-40B4-BE49-F238E27FC236}">
                <a16:creationId xmlns:a16="http://schemas.microsoft.com/office/drawing/2014/main" id="{836B363A-A044-442A-11AC-9CFFC83F071D}"/>
              </a:ext>
            </a:extLst>
          </p:cNvPr>
          <p:cNvSpPr>
            <a:spLocks noGrp="1"/>
          </p:cNvSpPr>
          <p:nvPr>
            <p:ph type="title"/>
          </p:nvPr>
        </p:nvSpPr>
        <p:spPr>
          <a:xfrm>
            <a:off x="425246" y="2766218"/>
            <a:ext cx="3596148" cy="1325563"/>
          </a:xfrm>
        </p:spPr>
        <p:txBody>
          <a:bodyPr>
            <a:noAutofit/>
          </a:bodyPr>
          <a:lstStyle/>
          <a:p>
            <a:pPr algn="r"/>
            <a:r>
              <a:rPr lang="en-GB" sz="2800" dirty="0">
                <a:effectLst/>
                <a:latin typeface="PT Sans Caption" panose="020B0603020203020204" pitchFamily="34" charset="77"/>
                <a:ea typeface="MS Mincho" panose="02020609040205080304" pitchFamily="49" charset="-128"/>
              </a:rPr>
              <a:t>Social Media Disorder Scale </a:t>
            </a:r>
            <a:br>
              <a:rPr lang="en-GB" sz="1600" dirty="0">
                <a:latin typeface="PT Sans Caption" panose="020B0603020203020204" pitchFamily="34" charset="77"/>
                <a:ea typeface="MS Mincho" panose="02020609040205080304" pitchFamily="49" charset="-128"/>
              </a:rPr>
            </a:br>
            <a:r>
              <a:rPr lang="en-GB" sz="2000" dirty="0" err="1">
                <a:effectLst/>
                <a:latin typeface="PT Sans Caption" panose="020B0603020203020204" pitchFamily="34" charset="77"/>
                <a:ea typeface="MS Mincho" panose="02020609040205080304" pitchFamily="49" charset="-128"/>
              </a:rPr>
              <a:t>Eijinen</a:t>
            </a:r>
            <a:r>
              <a:rPr lang="en-GB" sz="2000" dirty="0">
                <a:effectLst/>
                <a:latin typeface="PT Sans Caption" panose="020B0603020203020204" pitchFamily="34" charset="77"/>
                <a:ea typeface="MS Mincho" panose="02020609040205080304" pitchFamily="49" charset="-128"/>
              </a:rPr>
              <a:t>, et al. (2016)</a:t>
            </a:r>
            <a:endParaRPr lang="en-US" dirty="0">
              <a:latin typeface="PT Sans Caption" panose="020B0603020203020204" pitchFamily="34" charset="77"/>
            </a:endParaRPr>
          </a:p>
        </p:txBody>
      </p:sp>
    </p:spTree>
    <p:extLst>
      <p:ext uri="{BB962C8B-B14F-4D97-AF65-F5344CB8AC3E}">
        <p14:creationId xmlns:p14="http://schemas.microsoft.com/office/powerpoint/2010/main" val="294324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8FF7C-B834-BA48-DB66-5CBD491A3A43}"/>
              </a:ext>
            </a:extLst>
          </p:cNvPr>
          <p:cNvPicPr>
            <a:picLocks noChangeAspect="1"/>
          </p:cNvPicPr>
          <p:nvPr/>
        </p:nvPicPr>
        <p:blipFill>
          <a:blip r:embed="rId3"/>
          <a:stretch>
            <a:fillRect/>
          </a:stretch>
        </p:blipFill>
        <p:spPr>
          <a:xfrm>
            <a:off x="4090220" y="215085"/>
            <a:ext cx="11238269" cy="18143975"/>
          </a:xfrm>
          <a:prstGeom prst="rect">
            <a:avLst/>
          </a:prstGeom>
        </p:spPr>
      </p:pic>
      <p:sp>
        <p:nvSpPr>
          <p:cNvPr id="3" name="Title 2">
            <a:extLst>
              <a:ext uri="{FF2B5EF4-FFF2-40B4-BE49-F238E27FC236}">
                <a16:creationId xmlns:a16="http://schemas.microsoft.com/office/drawing/2014/main" id="{FBB1B99E-16E8-42EC-0221-2977A009F13D}"/>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4B5A9F7E-BD91-ADFA-EA5E-E0D840D5E17A}"/>
              </a:ext>
            </a:extLst>
          </p:cNvPr>
          <p:cNvSpPr txBox="1">
            <a:spLocks/>
          </p:cNvSpPr>
          <p:nvPr/>
        </p:nvSpPr>
        <p:spPr>
          <a:xfrm>
            <a:off x="425246" y="2766218"/>
            <a:ext cx="359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800">
                <a:latin typeface="PT Sans Caption" panose="020B0603020203020204" pitchFamily="34" charset="77"/>
                <a:ea typeface="MS Mincho" panose="02020609040205080304" pitchFamily="49" charset="-128"/>
              </a:rPr>
              <a:t>Social Media Disorder Scale </a:t>
            </a:r>
            <a:br>
              <a:rPr lang="en-GB" sz="1600">
                <a:latin typeface="PT Sans Caption" panose="020B0603020203020204" pitchFamily="34" charset="77"/>
                <a:ea typeface="MS Mincho" panose="02020609040205080304" pitchFamily="49" charset="-128"/>
              </a:rPr>
            </a:br>
            <a:r>
              <a:rPr lang="en-GB" sz="2000">
                <a:latin typeface="PT Sans Caption" panose="020B0603020203020204" pitchFamily="34" charset="77"/>
                <a:ea typeface="MS Mincho" panose="02020609040205080304" pitchFamily="49" charset="-128"/>
              </a:rPr>
              <a:t>Eijinen, et al. (2016)</a:t>
            </a:r>
            <a:endParaRPr lang="en-US" dirty="0">
              <a:latin typeface="PT Sans Caption" panose="020B0603020203020204" pitchFamily="34" charset="77"/>
            </a:endParaRPr>
          </a:p>
        </p:txBody>
      </p:sp>
    </p:spTree>
    <p:extLst>
      <p:ext uri="{BB962C8B-B14F-4D97-AF65-F5344CB8AC3E}">
        <p14:creationId xmlns:p14="http://schemas.microsoft.com/office/powerpoint/2010/main" val="181516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8FF7C-B834-BA48-DB66-5CBD491A3A43}"/>
              </a:ext>
            </a:extLst>
          </p:cNvPr>
          <p:cNvPicPr>
            <a:picLocks noChangeAspect="1"/>
          </p:cNvPicPr>
          <p:nvPr/>
        </p:nvPicPr>
        <p:blipFill>
          <a:blip r:embed="rId3"/>
          <a:stretch>
            <a:fillRect/>
          </a:stretch>
        </p:blipFill>
        <p:spPr>
          <a:xfrm>
            <a:off x="4090220" y="-3629344"/>
            <a:ext cx="11238269" cy="18143975"/>
          </a:xfrm>
          <a:prstGeom prst="rect">
            <a:avLst/>
          </a:prstGeom>
        </p:spPr>
      </p:pic>
      <p:sp>
        <p:nvSpPr>
          <p:cNvPr id="3" name="Title 2">
            <a:extLst>
              <a:ext uri="{FF2B5EF4-FFF2-40B4-BE49-F238E27FC236}">
                <a16:creationId xmlns:a16="http://schemas.microsoft.com/office/drawing/2014/main" id="{88A769CD-8BFB-EA91-E75A-DE1E5610156C}"/>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CC0C816D-6F73-D7B6-C47E-D4C271995894}"/>
              </a:ext>
            </a:extLst>
          </p:cNvPr>
          <p:cNvSpPr txBox="1">
            <a:spLocks/>
          </p:cNvSpPr>
          <p:nvPr/>
        </p:nvSpPr>
        <p:spPr>
          <a:xfrm>
            <a:off x="425246" y="2766218"/>
            <a:ext cx="359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800">
                <a:latin typeface="PT Sans Caption" panose="020B0603020203020204" pitchFamily="34" charset="77"/>
                <a:ea typeface="MS Mincho" panose="02020609040205080304" pitchFamily="49" charset="-128"/>
              </a:rPr>
              <a:t>Social Media Disorder Scale </a:t>
            </a:r>
            <a:br>
              <a:rPr lang="en-GB" sz="1600">
                <a:latin typeface="PT Sans Caption" panose="020B0603020203020204" pitchFamily="34" charset="77"/>
                <a:ea typeface="MS Mincho" panose="02020609040205080304" pitchFamily="49" charset="-128"/>
              </a:rPr>
            </a:br>
            <a:r>
              <a:rPr lang="en-GB" sz="2000">
                <a:latin typeface="PT Sans Caption" panose="020B0603020203020204" pitchFamily="34" charset="77"/>
                <a:ea typeface="MS Mincho" panose="02020609040205080304" pitchFamily="49" charset="-128"/>
              </a:rPr>
              <a:t>Eijinen, et al. (2016)</a:t>
            </a:r>
            <a:endParaRPr lang="en-US" dirty="0">
              <a:latin typeface="PT Sans Caption" panose="020B0603020203020204" pitchFamily="34" charset="77"/>
            </a:endParaRPr>
          </a:p>
        </p:txBody>
      </p:sp>
    </p:spTree>
    <p:extLst>
      <p:ext uri="{BB962C8B-B14F-4D97-AF65-F5344CB8AC3E}">
        <p14:creationId xmlns:p14="http://schemas.microsoft.com/office/powerpoint/2010/main" val="12511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8FF7C-B834-BA48-DB66-5CBD491A3A43}"/>
              </a:ext>
            </a:extLst>
          </p:cNvPr>
          <p:cNvPicPr>
            <a:picLocks noChangeAspect="1"/>
          </p:cNvPicPr>
          <p:nvPr/>
        </p:nvPicPr>
        <p:blipFill>
          <a:blip r:embed="rId3"/>
          <a:stretch>
            <a:fillRect/>
          </a:stretch>
        </p:blipFill>
        <p:spPr>
          <a:xfrm>
            <a:off x="4021394" y="-10728241"/>
            <a:ext cx="11238269" cy="18143975"/>
          </a:xfrm>
          <a:prstGeom prst="rect">
            <a:avLst/>
          </a:prstGeom>
        </p:spPr>
      </p:pic>
      <p:sp>
        <p:nvSpPr>
          <p:cNvPr id="3" name="Title 2">
            <a:extLst>
              <a:ext uri="{FF2B5EF4-FFF2-40B4-BE49-F238E27FC236}">
                <a16:creationId xmlns:a16="http://schemas.microsoft.com/office/drawing/2014/main" id="{CEAC5F23-30B1-2F51-23EE-F3B70AA84AA1}"/>
              </a:ext>
            </a:extLst>
          </p:cNvPr>
          <p:cNvSpPr>
            <a:spLocks noGrp="1"/>
          </p:cNvSpPr>
          <p:nvPr>
            <p:ph type="title"/>
          </p:nvPr>
        </p:nvSpPr>
        <p:spPr/>
        <p:txBody>
          <a:bodyPr/>
          <a:lstStyle/>
          <a:p>
            <a:endParaRPr lang="en-US"/>
          </a:p>
        </p:txBody>
      </p:sp>
      <p:sp>
        <p:nvSpPr>
          <p:cNvPr id="2" name="Title 1">
            <a:extLst>
              <a:ext uri="{FF2B5EF4-FFF2-40B4-BE49-F238E27FC236}">
                <a16:creationId xmlns:a16="http://schemas.microsoft.com/office/drawing/2014/main" id="{720643BA-FA63-6427-7D2F-1443692613A3}"/>
              </a:ext>
            </a:extLst>
          </p:cNvPr>
          <p:cNvSpPr txBox="1">
            <a:spLocks/>
          </p:cNvSpPr>
          <p:nvPr/>
        </p:nvSpPr>
        <p:spPr>
          <a:xfrm>
            <a:off x="631723" y="2766218"/>
            <a:ext cx="359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latin typeface="PT Sans Caption" panose="020B0603020203020204" pitchFamily="34" charset="77"/>
              </a:rPr>
              <a:t>Bergen Social Media Addiction Scale </a:t>
            </a:r>
            <a:br>
              <a:rPr lang="en-US" sz="2800" dirty="0">
                <a:latin typeface="PT Sans Caption" panose="020B0603020203020204" pitchFamily="34" charset="77"/>
              </a:rPr>
            </a:br>
            <a:r>
              <a:rPr lang="en-US" sz="2000" dirty="0" err="1">
                <a:latin typeface="PT Sans Caption" panose="020B0603020203020204" pitchFamily="34" charset="77"/>
              </a:rPr>
              <a:t>Andreassen</a:t>
            </a:r>
            <a:r>
              <a:rPr lang="en-US" sz="2000" dirty="0">
                <a:latin typeface="PT Sans Caption" panose="020B0603020203020204" pitchFamily="34" charset="77"/>
              </a:rPr>
              <a:t>, et al. (2016)</a:t>
            </a:r>
          </a:p>
        </p:txBody>
      </p:sp>
    </p:spTree>
    <p:extLst>
      <p:ext uri="{BB962C8B-B14F-4D97-AF65-F5344CB8AC3E}">
        <p14:creationId xmlns:p14="http://schemas.microsoft.com/office/powerpoint/2010/main" val="1727507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391DD-CEC4-5FA7-848F-B025E95BD8E3}"/>
              </a:ext>
            </a:extLst>
          </p:cNvPr>
          <p:cNvPicPr>
            <a:picLocks noChangeAspect="1"/>
          </p:cNvPicPr>
          <p:nvPr/>
        </p:nvPicPr>
        <p:blipFill>
          <a:blip r:embed="rId3"/>
          <a:stretch>
            <a:fillRect/>
          </a:stretch>
        </p:blipFill>
        <p:spPr>
          <a:xfrm>
            <a:off x="5064707" y="0"/>
            <a:ext cx="7127293" cy="6858000"/>
          </a:xfrm>
          <a:prstGeom prst="rect">
            <a:avLst/>
          </a:prstGeom>
        </p:spPr>
      </p:pic>
      <p:sp>
        <p:nvSpPr>
          <p:cNvPr id="5" name="Title 4">
            <a:extLst>
              <a:ext uri="{FF2B5EF4-FFF2-40B4-BE49-F238E27FC236}">
                <a16:creationId xmlns:a16="http://schemas.microsoft.com/office/drawing/2014/main" id="{FC67CC99-FC0E-5B26-767C-DBB9FC2BC287}"/>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2842CD62-054B-0A4D-255A-DBCB17D013CD}"/>
              </a:ext>
            </a:extLst>
          </p:cNvPr>
          <p:cNvSpPr txBox="1">
            <a:spLocks/>
          </p:cNvSpPr>
          <p:nvPr/>
        </p:nvSpPr>
        <p:spPr>
          <a:xfrm>
            <a:off x="631723" y="2766218"/>
            <a:ext cx="359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latin typeface="PT Sans Caption" panose="020B0603020203020204" pitchFamily="34" charset="77"/>
              </a:rPr>
              <a:t>Bergen Social Media Addiction Scale </a:t>
            </a:r>
            <a:br>
              <a:rPr lang="en-US" sz="2800" dirty="0">
                <a:latin typeface="PT Sans Caption" panose="020B0603020203020204" pitchFamily="34" charset="77"/>
              </a:rPr>
            </a:br>
            <a:r>
              <a:rPr lang="en-US" sz="2000" dirty="0" err="1">
                <a:latin typeface="PT Sans Caption" panose="020B0603020203020204" pitchFamily="34" charset="77"/>
              </a:rPr>
              <a:t>Andreassen</a:t>
            </a:r>
            <a:r>
              <a:rPr lang="en-US" sz="2000" dirty="0">
                <a:latin typeface="PT Sans Caption" panose="020B0603020203020204" pitchFamily="34" charset="77"/>
              </a:rPr>
              <a:t>, et al. (2016)</a:t>
            </a:r>
          </a:p>
        </p:txBody>
      </p:sp>
    </p:spTree>
    <p:extLst>
      <p:ext uri="{BB962C8B-B14F-4D97-AF65-F5344CB8AC3E}">
        <p14:creationId xmlns:p14="http://schemas.microsoft.com/office/powerpoint/2010/main" val="92278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391DD-CEC4-5FA7-848F-B025E95BD8E3}"/>
              </a:ext>
            </a:extLst>
          </p:cNvPr>
          <p:cNvPicPr>
            <a:picLocks noChangeAspect="1"/>
          </p:cNvPicPr>
          <p:nvPr/>
        </p:nvPicPr>
        <p:blipFill>
          <a:blip r:embed="rId3"/>
          <a:stretch>
            <a:fillRect/>
          </a:stretch>
        </p:blipFill>
        <p:spPr>
          <a:xfrm>
            <a:off x="5064706" y="-1454730"/>
            <a:ext cx="16975919" cy="16334512"/>
          </a:xfrm>
          <a:prstGeom prst="rect">
            <a:avLst/>
          </a:prstGeom>
        </p:spPr>
      </p:pic>
      <p:sp>
        <p:nvSpPr>
          <p:cNvPr id="5" name="Title 4">
            <a:extLst>
              <a:ext uri="{FF2B5EF4-FFF2-40B4-BE49-F238E27FC236}">
                <a16:creationId xmlns:a16="http://schemas.microsoft.com/office/drawing/2014/main" id="{13A7FF66-007B-9219-ED5E-B2D71B095400}"/>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6B969164-9604-EEB9-E1A5-D53F599BF341}"/>
              </a:ext>
            </a:extLst>
          </p:cNvPr>
          <p:cNvSpPr txBox="1">
            <a:spLocks/>
          </p:cNvSpPr>
          <p:nvPr/>
        </p:nvSpPr>
        <p:spPr>
          <a:xfrm>
            <a:off x="631723" y="2766218"/>
            <a:ext cx="359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latin typeface="PT Sans Caption" panose="020B0603020203020204" pitchFamily="34" charset="77"/>
              </a:rPr>
              <a:t>Bergen Social Media Addiction Scale </a:t>
            </a:r>
            <a:br>
              <a:rPr lang="en-US" sz="2800" dirty="0">
                <a:latin typeface="PT Sans Caption" panose="020B0603020203020204" pitchFamily="34" charset="77"/>
              </a:rPr>
            </a:br>
            <a:r>
              <a:rPr lang="en-US" sz="2000" dirty="0" err="1">
                <a:latin typeface="PT Sans Caption" panose="020B0603020203020204" pitchFamily="34" charset="77"/>
              </a:rPr>
              <a:t>Andreassen</a:t>
            </a:r>
            <a:r>
              <a:rPr lang="en-US" sz="2000" dirty="0">
                <a:latin typeface="PT Sans Caption" panose="020B0603020203020204" pitchFamily="34" charset="77"/>
              </a:rPr>
              <a:t>, et al. (2016)</a:t>
            </a:r>
          </a:p>
        </p:txBody>
      </p:sp>
    </p:spTree>
    <p:extLst>
      <p:ext uri="{BB962C8B-B14F-4D97-AF65-F5344CB8AC3E}">
        <p14:creationId xmlns:p14="http://schemas.microsoft.com/office/powerpoint/2010/main" val="2243710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391DD-CEC4-5FA7-848F-B025E95BD8E3}"/>
              </a:ext>
            </a:extLst>
          </p:cNvPr>
          <p:cNvPicPr>
            <a:picLocks noChangeAspect="1"/>
          </p:cNvPicPr>
          <p:nvPr/>
        </p:nvPicPr>
        <p:blipFill>
          <a:blip r:embed="rId3"/>
          <a:stretch>
            <a:fillRect/>
          </a:stretch>
        </p:blipFill>
        <p:spPr>
          <a:xfrm>
            <a:off x="5444835" y="-6616925"/>
            <a:ext cx="14004045" cy="13474925"/>
          </a:xfrm>
          <a:prstGeom prst="rect">
            <a:avLst/>
          </a:prstGeom>
        </p:spPr>
      </p:pic>
      <p:sp>
        <p:nvSpPr>
          <p:cNvPr id="5" name="Title 4">
            <a:extLst>
              <a:ext uri="{FF2B5EF4-FFF2-40B4-BE49-F238E27FC236}">
                <a16:creationId xmlns:a16="http://schemas.microsoft.com/office/drawing/2014/main" id="{08400BC0-D594-41B4-132A-2A58C84CCCCA}"/>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53D58F8C-2BF8-7218-A9D9-2E60F5F9A266}"/>
              </a:ext>
            </a:extLst>
          </p:cNvPr>
          <p:cNvSpPr txBox="1">
            <a:spLocks/>
          </p:cNvSpPr>
          <p:nvPr/>
        </p:nvSpPr>
        <p:spPr>
          <a:xfrm>
            <a:off x="631723" y="2766218"/>
            <a:ext cx="359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latin typeface="PT Sans Caption" panose="020B0603020203020204" pitchFamily="34" charset="77"/>
              </a:rPr>
              <a:t>Bergen Social Media Addiction Scale </a:t>
            </a:r>
            <a:br>
              <a:rPr lang="en-US" sz="2800" dirty="0">
                <a:latin typeface="PT Sans Caption" panose="020B0603020203020204" pitchFamily="34" charset="77"/>
              </a:rPr>
            </a:br>
            <a:r>
              <a:rPr lang="en-US" sz="2000" dirty="0" err="1">
                <a:latin typeface="PT Sans Caption" panose="020B0603020203020204" pitchFamily="34" charset="77"/>
              </a:rPr>
              <a:t>Andreassen</a:t>
            </a:r>
            <a:r>
              <a:rPr lang="en-US" sz="2000" dirty="0">
                <a:latin typeface="PT Sans Caption" panose="020B0603020203020204" pitchFamily="34" charset="77"/>
              </a:rPr>
              <a:t>, et al. (2016)</a:t>
            </a:r>
          </a:p>
        </p:txBody>
      </p:sp>
    </p:spTree>
    <p:extLst>
      <p:ext uri="{BB962C8B-B14F-4D97-AF65-F5344CB8AC3E}">
        <p14:creationId xmlns:p14="http://schemas.microsoft.com/office/powerpoint/2010/main" val="368163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391DD-CEC4-5FA7-848F-B025E95BD8E3}"/>
              </a:ext>
            </a:extLst>
          </p:cNvPr>
          <p:cNvPicPr>
            <a:picLocks noChangeAspect="1"/>
          </p:cNvPicPr>
          <p:nvPr/>
        </p:nvPicPr>
        <p:blipFill>
          <a:blip r:embed="rId3"/>
          <a:stretch>
            <a:fillRect/>
          </a:stretch>
        </p:blipFill>
        <p:spPr>
          <a:xfrm>
            <a:off x="5444835" y="-6616925"/>
            <a:ext cx="14004045" cy="13474925"/>
          </a:xfrm>
          <a:prstGeom prst="rect">
            <a:avLst/>
          </a:prstGeom>
        </p:spPr>
      </p:pic>
      <p:sp>
        <p:nvSpPr>
          <p:cNvPr id="4" name="Rectangle 3">
            <a:extLst>
              <a:ext uri="{FF2B5EF4-FFF2-40B4-BE49-F238E27FC236}">
                <a16:creationId xmlns:a16="http://schemas.microsoft.com/office/drawing/2014/main" id="{522BA2EF-0E7F-C206-CE95-DDE06BAB4B6F}"/>
              </a:ext>
            </a:extLst>
          </p:cNvPr>
          <p:cNvSpPr/>
          <p:nvPr/>
        </p:nvSpPr>
        <p:spPr>
          <a:xfrm>
            <a:off x="5883215" y="3812875"/>
            <a:ext cx="3381555" cy="100066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8001843-6C06-4168-1B18-D7824CA5CC81}"/>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FB289A5E-3D58-31B7-B013-F72EED233E43}"/>
              </a:ext>
            </a:extLst>
          </p:cNvPr>
          <p:cNvSpPr txBox="1">
            <a:spLocks/>
          </p:cNvSpPr>
          <p:nvPr/>
        </p:nvSpPr>
        <p:spPr>
          <a:xfrm>
            <a:off x="631723" y="2766218"/>
            <a:ext cx="359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latin typeface="PT Sans Caption" panose="020B0603020203020204" pitchFamily="34" charset="77"/>
              </a:rPr>
              <a:t>Bergen Social Media Addiction Scale </a:t>
            </a:r>
            <a:br>
              <a:rPr lang="en-US" sz="2800" dirty="0">
                <a:latin typeface="PT Sans Caption" panose="020B0603020203020204" pitchFamily="34" charset="77"/>
              </a:rPr>
            </a:br>
            <a:r>
              <a:rPr lang="en-US" sz="2000" dirty="0" err="1">
                <a:latin typeface="PT Sans Caption" panose="020B0603020203020204" pitchFamily="34" charset="77"/>
              </a:rPr>
              <a:t>Andreassen</a:t>
            </a:r>
            <a:r>
              <a:rPr lang="en-US" sz="2000" dirty="0">
                <a:latin typeface="PT Sans Caption" panose="020B0603020203020204" pitchFamily="34" charset="77"/>
              </a:rPr>
              <a:t>, et al. (2016)</a:t>
            </a:r>
          </a:p>
        </p:txBody>
      </p:sp>
    </p:spTree>
    <p:extLst>
      <p:ext uri="{BB962C8B-B14F-4D97-AF65-F5344CB8AC3E}">
        <p14:creationId xmlns:p14="http://schemas.microsoft.com/office/powerpoint/2010/main" val="2821214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7F9726-092E-9888-D2D3-23CCD1D9F55A}"/>
              </a:ext>
            </a:extLst>
          </p:cNvPr>
          <p:cNvPicPr>
            <a:picLocks noChangeAspect="1"/>
          </p:cNvPicPr>
          <p:nvPr/>
        </p:nvPicPr>
        <p:blipFill>
          <a:blip r:embed="rId2"/>
          <a:stretch>
            <a:fillRect/>
          </a:stretch>
        </p:blipFill>
        <p:spPr>
          <a:xfrm>
            <a:off x="3156155" y="-1"/>
            <a:ext cx="5752483" cy="7013083"/>
          </a:xfrm>
          <a:prstGeom prst="rect">
            <a:avLst/>
          </a:prstGeom>
        </p:spPr>
      </p:pic>
    </p:spTree>
    <p:extLst>
      <p:ext uri="{BB962C8B-B14F-4D97-AF65-F5344CB8AC3E}">
        <p14:creationId xmlns:p14="http://schemas.microsoft.com/office/powerpoint/2010/main" val="295455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descr="A picture of social media addiction">
            <a:extLst>
              <a:ext uri="{FF2B5EF4-FFF2-40B4-BE49-F238E27FC236}">
                <a16:creationId xmlns:a16="http://schemas.microsoft.com/office/drawing/2014/main" id="{D6E335D2-F21A-422C-8C42-9FF4AA644C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77000"/>
                    </a14:imgEffect>
                  </a14:imgLayer>
                </a14:imgProps>
              </a:ext>
              <a:ext uri="{28A0092B-C50C-407E-A947-70E740481C1C}">
                <a14:useLocalDpi xmlns:a14="http://schemas.microsoft.com/office/drawing/2010/main" val="0"/>
              </a:ext>
            </a:extLst>
          </a:blip>
          <a:srcRect/>
          <a:stretch>
            <a:fillRect/>
          </a:stretch>
        </p:blipFill>
        <p:spPr bwMode="auto">
          <a:xfrm>
            <a:off x="0" y="-1338532"/>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9003783-DF8A-14DC-0562-EB569BBA6FCC}"/>
              </a:ext>
            </a:extLst>
          </p:cNvPr>
          <p:cNvSpPr txBox="1">
            <a:spLocks/>
          </p:cNvSpPr>
          <p:nvPr/>
        </p:nvSpPr>
        <p:spPr>
          <a:xfrm>
            <a:off x="1524000" y="2369868"/>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PT Sans Caption" panose="020B0603020203020204" pitchFamily="34" charset="77"/>
                <a:cs typeface="Thonburi" pitchFamily="2" charset="-34"/>
              </a:rPr>
              <a:t>Toward a Functional Assessment of Social Media Use </a:t>
            </a:r>
          </a:p>
        </p:txBody>
      </p:sp>
    </p:spTree>
    <p:extLst>
      <p:ext uri="{BB962C8B-B14F-4D97-AF65-F5344CB8AC3E}">
        <p14:creationId xmlns:p14="http://schemas.microsoft.com/office/powerpoint/2010/main" val="2411776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7F9726-092E-9888-D2D3-23CCD1D9F55A}"/>
              </a:ext>
            </a:extLst>
          </p:cNvPr>
          <p:cNvPicPr>
            <a:picLocks noChangeAspect="1"/>
          </p:cNvPicPr>
          <p:nvPr/>
        </p:nvPicPr>
        <p:blipFill>
          <a:blip r:embed="rId2"/>
          <a:stretch>
            <a:fillRect/>
          </a:stretch>
        </p:blipFill>
        <p:spPr>
          <a:xfrm>
            <a:off x="3156155" y="-1"/>
            <a:ext cx="5752483" cy="7013083"/>
          </a:xfrm>
          <a:prstGeom prst="rect">
            <a:avLst/>
          </a:prstGeom>
        </p:spPr>
      </p:pic>
      <p:sp>
        <p:nvSpPr>
          <p:cNvPr id="2" name="TextBox 1">
            <a:extLst>
              <a:ext uri="{FF2B5EF4-FFF2-40B4-BE49-F238E27FC236}">
                <a16:creationId xmlns:a16="http://schemas.microsoft.com/office/drawing/2014/main" id="{350E7094-22FA-4E4F-2E50-6FCEEA6B4A85}"/>
              </a:ext>
            </a:extLst>
          </p:cNvPr>
          <p:cNvSpPr txBox="1"/>
          <p:nvPr/>
        </p:nvSpPr>
        <p:spPr>
          <a:xfrm>
            <a:off x="8908638" y="619432"/>
            <a:ext cx="2808910" cy="769441"/>
          </a:xfrm>
          <a:prstGeom prst="rect">
            <a:avLst/>
          </a:prstGeom>
          <a:noFill/>
        </p:spPr>
        <p:txBody>
          <a:bodyPr wrap="none" rtlCol="0">
            <a:spAutoFit/>
          </a:bodyPr>
          <a:lstStyle/>
          <a:p>
            <a:r>
              <a:rPr lang="en-US" sz="4400" dirty="0"/>
              <a:t>Preliminary</a:t>
            </a:r>
          </a:p>
        </p:txBody>
      </p:sp>
      <p:cxnSp>
        <p:nvCxnSpPr>
          <p:cNvPr id="4" name="Straight Arrow Connector 3">
            <a:extLst>
              <a:ext uri="{FF2B5EF4-FFF2-40B4-BE49-F238E27FC236}">
                <a16:creationId xmlns:a16="http://schemas.microsoft.com/office/drawing/2014/main" id="{9A0A8049-DE66-4151-EF92-3669E4040B29}"/>
              </a:ext>
            </a:extLst>
          </p:cNvPr>
          <p:cNvCxnSpPr>
            <a:stCxn id="2" idx="1"/>
          </p:cNvCxnSpPr>
          <p:nvPr/>
        </p:nvCxnSpPr>
        <p:spPr>
          <a:xfrm flipH="1" flipV="1">
            <a:off x="7098890" y="609600"/>
            <a:ext cx="1809748" cy="39455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44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7F9726-092E-9888-D2D3-23CCD1D9F55A}"/>
              </a:ext>
            </a:extLst>
          </p:cNvPr>
          <p:cNvPicPr>
            <a:picLocks noChangeAspect="1"/>
          </p:cNvPicPr>
          <p:nvPr/>
        </p:nvPicPr>
        <p:blipFill>
          <a:blip r:embed="rId2"/>
          <a:stretch>
            <a:fillRect/>
          </a:stretch>
        </p:blipFill>
        <p:spPr>
          <a:xfrm>
            <a:off x="816077" y="-3617253"/>
            <a:ext cx="12929419" cy="15762774"/>
          </a:xfrm>
          <a:prstGeom prst="rect">
            <a:avLst/>
          </a:prstGeom>
        </p:spPr>
      </p:pic>
      <p:sp>
        <p:nvSpPr>
          <p:cNvPr id="2" name="Rectangle 1">
            <a:extLst>
              <a:ext uri="{FF2B5EF4-FFF2-40B4-BE49-F238E27FC236}">
                <a16:creationId xmlns:a16="http://schemas.microsoft.com/office/drawing/2014/main" id="{2D961B6F-E7D2-4B15-39FC-CFE075BD2D3A}"/>
              </a:ext>
            </a:extLst>
          </p:cNvPr>
          <p:cNvSpPr/>
          <p:nvPr/>
        </p:nvSpPr>
        <p:spPr>
          <a:xfrm>
            <a:off x="1219200" y="1818968"/>
            <a:ext cx="6784258" cy="44245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558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7F9726-092E-9888-D2D3-23CCD1D9F55A}"/>
              </a:ext>
            </a:extLst>
          </p:cNvPr>
          <p:cNvPicPr>
            <a:picLocks noChangeAspect="1"/>
          </p:cNvPicPr>
          <p:nvPr/>
        </p:nvPicPr>
        <p:blipFill>
          <a:blip r:embed="rId2"/>
          <a:stretch>
            <a:fillRect/>
          </a:stretch>
        </p:blipFill>
        <p:spPr>
          <a:xfrm>
            <a:off x="816077" y="-5023265"/>
            <a:ext cx="12929419" cy="15762774"/>
          </a:xfrm>
          <a:prstGeom prst="rect">
            <a:avLst/>
          </a:prstGeom>
        </p:spPr>
      </p:pic>
      <p:sp>
        <p:nvSpPr>
          <p:cNvPr id="2" name="Rectangle 1">
            <a:extLst>
              <a:ext uri="{FF2B5EF4-FFF2-40B4-BE49-F238E27FC236}">
                <a16:creationId xmlns:a16="http://schemas.microsoft.com/office/drawing/2014/main" id="{2D961B6F-E7D2-4B15-39FC-CFE075BD2D3A}"/>
              </a:ext>
            </a:extLst>
          </p:cNvPr>
          <p:cNvSpPr/>
          <p:nvPr/>
        </p:nvSpPr>
        <p:spPr>
          <a:xfrm>
            <a:off x="1219199" y="1818968"/>
            <a:ext cx="9330813" cy="44245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525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7F9726-092E-9888-D2D3-23CCD1D9F55A}"/>
              </a:ext>
            </a:extLst>
          </p:cNvPr>
          <p:cNvPicPr>
            <a:picLocks noChangeAspect="1"/>
          </p:cNvPicPr>
          <p:nvPr/>
        </p:nvPicPr>
        <p:blipFill>
          <a:blip r:embed="rId2"/>
          <a:stretch>
            <a:fillRect/>
          </a:stretch>
        </p:blipFill>
        <p:spPr>
          <a:xfrm>
            <a:off x="816077" y="-8966615"/>
            <a:ext cx="12929419" cy="15762774"/>
          </a:xfrm>
          <a:prstGeom prst="rect">
            <a:avLst/>
          </a:prstGeom>
        </p:spPr>
      </p:pic>
      <p:sp>
        <p:nvSpPr>
          <p:cNvPr id="2" name="Rectangle 1">
            <a:extLst>
              <a:ext uri="{FF2B5EF4-FFF2-40B4-BE49-F238E27FC236}">
                <a16:creationId xmlns:a16="http://schemas.microsoft.com/office/drawing/2014/main" id="{2D961B6F-E7D2-4B15-39FC-CFE075BD2D3A}"/>
              </a:ext>
            </a:extLst>
          </p:cNvPr>
          <p:cNvSpPr/>
          <p:nvPr/>
        </p:nvSpPr>
        <p:spPr>
          <a:xfrm>
            <a:off x="1219199" y="1818969"/>
            <a:ext cx="7600951" cy="40988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647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7F9726-092E-9888-D2D3-23CCD1D9F55A}"/>
              </a:ext>
            </a:extLst>
          </p:cNvPr>
          <p:cNvPicPr>
            <a:picLocks noChangeAspect="1"/>
          </p:cNvPicPr>
          <p:nvPr/>
        </p:nvPicPr>
        <p:blipFill>
          <a:blip r:embed="rId2"/>
          <a:stretch>
            <a:fillRect/>
          </a:stretch>
        </p:blipFill>
        <p:spPr>
          <a:xfrm>
            <a:off x="816077" y="-10401518"/>
            <a:ext cx="12929419" cy="15762774"/>
          </a:xfrm>
          <a:prstGeom prst="rect">
            <a:avLst/>
          </a:prstGeom>
        </p:spPr>
      </p:pic>
      <p:sp>
        <p:nvSpPr>
          <p:cNvPr id="2" name="Rectangle 1">
            <a:extLst>
              <a:ext uri="{FF2B5EF4-FFF2-40B4-BE49-F238E27FC236}">
                <a16:creationId xmlns:a16="http://schemas.microsoft.com/office/drawing/2014/main" id="{2D961B6F-E7D2-4B15-39FC-CFE075BD2D3A}"/>
              </a:ext>
            </a:extLst>
          </p:cNvPr>
          <p:cNvSpPr/>
          <p:nvPr/>
        </p:nvSpPr>
        <p:spPr>
          <a:xfrm>
            <a:off x="1219199" y="1818968"/>
            <a:ext cx="10156724" cy="44245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400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56629-5C6F-FB61-9C2D-7B5D0BEDCE17}"/>
              </a:ext>
            </a:extLst>
          </p:cNvPr>
          <p:cNvPicPr>
            <a:picLocks noChangeAspect="1"/>
          </p:cNvPicPr>
          <p:nvPr/>
        </p:nvPicPr>
        <p:blipFill>
          <a:blip r:embed="rId2"/>
          <a:stretch>
            <a:fillRect/>
          </a:stretch>
        </p:blipFill>
        <p:spPr>
          <a:xfrm>
            <a:off x="1355622" y="772638"/>
            <a:ext cx="9480755" cy="5001441"/>
          </a:xfrm>
          <a:prstGeom prst="rect">
            <a:avLst/>
          </a:prstGeom>
        </p:spPr>
      </p:pic>
    </p:spTree>
    <p:extLst>
      <p:ext uri="{BB962C8B-B14F-4D97-AF65-F5344CB8AC3E}">
        <p14:creationId xmlns:p14="http://schemas.microsoft.com/office/powerpoint/2010/main" val="410285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84BA-DE2B-2B90-55AE-85A84B837F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3C5A4B-0DE4-0540-A564-E0661D5352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64C005-912A-7C6A-C36E-F376254FE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2950" y="158432"/>
            <a:ext cx="5626100" cy="6541135"/>
          </a:xfrm>
          <a:prstGeom prst="rect">
            <a:avLst/>
          </a:prstGeom>
          <a:noFill/>
        </p:spPr>
      </p:pic>
    </p:spTree>
    <p:extLst>
      <p:ext uri="{BB962C8B-B14F-4D97-AF65-F5344CB8AC3E}">
        <p14:creationId xmlns:p14="http://schemas.microsoft.com/office/powerpoint/2010/main" val="2854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4C005-912A-7C6A-C36E-F376254FE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2950" y="158432"/>
            <a:ext cx="5626100" cy="6541135"/>
          </a:xfrm>
          <a:prstGeom prst="rect">
            <a:avLst/>
          </a:prstGeom>
          <a:noFill/>
        </p:spPr>
      </p:pic>
      <p:sp>
        <p:nvSpPr>
          <p:cNvPr id="5" name="Rectangle 4">
            <a:extLst>
              <a:ext uri="{FF2B5EF4-FFF2-40B4-BE49-F238E27FC236}">
                <a16:creationId xmlns:a16="http://schemas.microsoft.com/office/drawing/2014/main" id="{E4828667-ADA6-EF25-5B91-1431312A8C4C}"/>
              </a:ext>
            </a:extLst>
          </p:cNvPr>
          <p:cNvSpPr/>
          <p:nvPr/>
        </p:nvSpPr>
        <p:spPr>
          <a:xfrm>
            <a:off x="4949242" y="654801"/>
            <a:ext cx="2348705" cy="130781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2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4C005-912A-7C6A-C36E-F376254FE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2950" y="158432"/>
            <a:ext cx="5626100" cy="6541135"/>
          </a:xfrm>
          <a:prstGeom prst="rect">
            <a:avLst/>
          </a:prstGeom>
          <a:noFill/>
        </p:spPr>
      </p:pic>
      <p:sp>
        <p:nvSpPr>
          <p:cNvPr id="5" name="Rectangle 4">
            <a:extLst>
              <a:ext uri="{FF2B5EF4-FFF2-40B4-BE49-F238E27FC236}">
                <a16:creationId xmlns:a16="http://schemas.microsoft.com/office/drawing/2014/main" id="{E4828667-ADA6-EF25-5B91-1431312A8C4C}"/>
              </a:ext>
            </a:extLst>
          </p:cNvPr>
          <p:cNvSpPr/>
          <p:nvPr/>
        </p:nvSpPr>
        <p:spPr>
          <a:xfrm>
            <a:off x="7297946" y="654801"/>
            <a:ext cx="1188131" cy="130781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00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4C005-912A-7C6A-C36E-F376254FE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2950" y="158432"/>
            <a:ext cx="5626100" cy="6541135"/>
          </a:xfrm>
          <a:prstGeom prst="rect">
            <a:avLst/>
          </a:prstGeom>
          <a:noFill/>
        </p:spPr>
      </p:pic>
      <p:sp>
        <p:nvSpPr>
          <p:cNvPr id="5" name="Rectangle 4">
            <a:extLst>
              <a:ext uri="{FF2B5EF4-FFF2-40B4-BE49-F238E27FC236}">
                <a16:creationId xmlns:a16="http://schemas.microsoft.com/office/drawing/2014/main" id="{E4828667-ADA6-EF25-5B91-1431312A8C4C}"/>
              </a:ext>
            </a:extLst>
          </p:cNvPr>
          <p:cNvSpPr/>
          <p:nvPr/>
        </p:nvSpPr>
        <p:spPr>
          <a:xfrm>
            <a:off x="6096000" y="2026400"/>
            <a:ext cx="2390078" cy="277977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67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F56A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AA945-8DDA-02C1-7D34-86F3F79C331D}"/>
              </a:ext>
            </a:extLst>
          </p:cNvPr>
          <p:cNvPicPr>
            <a:picLocks noChangeAspect="1"/>
          </p:cNvPicPr>
          <p:nvPr/>
        </p:nvPicPr>
        <p:blipFill>
          <a:blip r:embed="rId3"/>
          <a:stretch>
            <a:fillRect/>
          </a:stretch>
        </p:blipFill>
        <p:spPr>
          <a:xfrm>
            <a:off x="2257543" y="1581492"/>
            <a:ext cx="7676914" cy="3695016"/>
          </a:xfrm>
          <a:prstGeom prst="rect">
            <a:avLst/>
          </a:prstGeom>
          <a:effectLst>
            <a:softEdge rad="588579"/>
          </a:effectLst>
        </p:spPr>
      </p:pic>
    </p:spTree>
    <p:extLst>
      <p:ext uri="{BB962C8B-B14F-4D97-AF65-F5344CB8AC3E}">
        <p14:creationId xmlns:p14="http://schemas.microsoft.com/office/powerpoint/2010/main" val="5352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7D4F7-630C-AF96-2600-B0BC917DD8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7E9D78-A0FE-D8E5-EDFF-ADFDBF100A3A}"/>
              </a:ext>
            </a:extLst>
          </p:cNvPr>
          <p:cNvSpPr>
            <a:spLocks noGrp="1"/>
          </p:cNvSpPr>
          <p:nvPr>
            <p:ph idx="1"/>
          </p:nvPr>
        </p:nvSpPr>
        <p:spPr/>
        <p:txBody>
          <a:bodyPr/>
          <a:lstStyle/>
          <a:p>
            <a:endParaRPr lang="en-US"/>
          </a:p>
        </p:txBody>
      </p:sp>
      <p:pic>
        <p:nvPicPr>
          <p:cNvPr id="4" name="Picture 3" descr="A chart of a graph&#10;&#10;Description automatically generated with medium confidence">
            <a:extLst>
              <a:ext uri="{FF2B5EF4-FFF2-40B4-BE49-F238E27FC236}">
                <a16:creationId xmlns:a16="http://schemas.microsoft.com/office/drawing/2014/main" id="{0EC3C2D2-0A93-9812-BB6C-2FD39A996C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890" y="110022"/>
            <a:ext cx="6936220" cy="6637955"/>
          </a:xfrm>
          <a:prstGeom prst="rect">
            <a:avLst/>
          </a:prstGeom>
          <a:noFill/>
        </p:spPr>
      </p:pic>
    </p:spTree>
    <p:extLst>
      <p:ext uri="{BB962C8B-B14F-4D97-AF65-F5344CB8AC3E}">
        <p14:creationId xmlns:p14="http://schemas.microsoft.com/office/powerpoint/2010/main" val="37742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a graph&#10;&#10;Description automatically generated with medium confidence">
            <a:extLst>
              <a:ext uri="{FF2B5EF4-FFF2-40B4-BE49-F238E27FC236}">
                <a16:creationId xmlns:a16="http://schemas.microsoft.com/office/drawing/2014/main" id="{0EC3C2D2-0A93-9812-BB6C-2FD39A996C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890" y="110022"/>
            <a:ext cx="6936220" cy="6637955"/>
          </a:xfrm>
          <a:prstGeom prst="rect">
            <a:avLst/>
          </a:prstGeom>
          <a:noFill/>
        </p:spPr>
      </p:pic>
      <p:sp>
        <p:nvSpPr>
          <p:cNvPr id="5" name="Rectangle 4">
            <a:extLst>
              <a:ext uri="{FF2B5EF4-FFF2-40B4-BE49-F238E27FC236}">
                <a16:creationId xmlns:a16="http://schemas.microsoft.com/office/drawing/2014/main" id="{E5383C39-01DA-BEE6-3AF3-80C423A265F0}"/>
              </a:ext>
            </a:extLst>
          </p:cNvPr>
          <p:cNvSpPr/>
          <p:nvPr/>
        </p:nvSpPr>
        <p:spPr>
          <a:xfrm>
            <a:off x="6532715" y="844372"/>
            <a:ext cx="2553651" cy="75651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84AF14C-850F-F9DC-DFDB-4817C1E9087E}"/>
              </a:ext>
            </a:extLst>
          </p:cNvPr>
          <p:cNvCxnSpPr>
            <a:cxnSpLocks/>
          </p:cNvCxnSpPr>
          <p:nvPr/>
        </p:nvCxnSpPr>
        <p:spPr>
          <a:xfrm>
            <a:off x="6911554" y="1600888"/>
            <a:ext cx="0" cy="22554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2110487-C3FD-F24D-7362-538180C612CB}"/>
              </a:ext>
            </a:extLst>
          </p:cNvPr>
          <p:cNvCxnSpPr>
            <a:cxnSpLocks/>
          </p:cNvCxnSpPr>
          <p:nvPr/>
        </p:nvCxnSpPr>
        <p:spPr>
          <a:xfrm>
            <a:off x="7809541" y="1659987"/>
            <a:ext cx="0" cy="30104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4F3EEB-3ECF-8FD0-6127-D119EF89D904}"/>
              </a:ext>
            </a:extLst>
          </p:cNvPr>
          <p:cNvCxnSpPr>
            <a:cxnSpLocks/>
          </p:cNvCxnSpPr>
          <p:nvPr/>
        </p:nvCxnSpPr>
        <p:spPr>
          <a:xfrm>
            <a:off x="8637186" y="1600888"/>
            <a:ext cx="0" cy="39136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51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a graph&#10;&#10;Description automatically generated with medium confidence">
            <a:extLst>
              <a:ext uri="{FF2B5EF4-FFF2-40B4-BE49-F238E27FC236}">
                <a16:creationId xmlns:a16="http://schemas.microsoft.com/office/drawing/2014/main" id="{0EC3C2D2-0A93-9812-BB6C-2FD39A996C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890" y="110022"/>
            <a:ext cx="6936220" cy="6637955"/>
          </a:xfrm>
          <a:prstGeom prst="rect">
            <a:avLst/>
          </a:prstGeom>
          <a:noFill/>
        </p:spPr>
      </p:pic>
      <p:sp>
        <p:nvSpPr>
          <p:cNvPr id="5" name="Rectangle 4">
            <a:extLst>
              <a:ext uri="{FF2B5EF4-FFF2-40B4-BE49-F238E27FC236}">
                <a16:creationId xmlns:a16="http://schemas.microsoft.com/office/drawing/2014/main" id="{E5383C39-01DA-BEE6-3AF3-80C423A265F0}"/>
              </a:ext>
            </a:extLst>
          </p:cNvPr>
          <p:cNvSpPr/>
          <p:nvPr/>
        </p:nvSpPr>
        <p:spPr>
          <a:xfrm>
            <a:off x="6532715" y="1589959"/>
            <a:ext cx="2553651" cy="75651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84AF14C-850F-F9DC-DFDB-4817C1E9087E}"/>
              </a:ext>
            </a:extLst>
          </p:cNvPr>
          <p:cNvCxnSpPr>
            <a:cxnSpLocks/>
          </p:cNvCxnSpPr>
          <p:nvPr/>
        </p:nvCxnSpPr>
        <p:spPr>
          <a:xfrm>
            <a:off x="6911554" y="2447778"/>
            <a:ext cx="0" cy="14085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2110487-C3FD-F24D-7362-538180C612CB}"/>
              </a:ext>
            </a:extLst>
          </p:cNvPr>
          <p:cNvCxnSpPr>
            <a:cxnSpLocks/>
          </p:cNvCxnSpPr>
          <p:nvPr/>
        </p:nvCxnSpPr>
        <p:spPr>
          <a:xfrm>
            <a:off x="7809541" y="2447778"/>
            <a:ext cx="0" cy="22226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4F3EEB-3ECF-8FD0-6127-D119EF89D904}"/>
              </a:ext>
            </a:extLst>
          </p:cNvPr>
          <p:cNvCxnSpPr>
            <a:cxnSpLocks/>
          </p:cNvCxnSpPr>
          <p:nvPr/>
        </p:nvCxnSpPr>
        <p:spPr>
          <a:xfrm>
            <a:off x="8637186" y="2447778"/>
            <a:ext cx="0" cy="30667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43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a graph&#10;&#10;Description automatically generated with medium confidence">
            <a:extLst>
              <a:ext uri="{FF2B5EF4-FFF2-40B4-BE49-F238E27FC236}">
                <a16:creationId xmlns:a16="http://schemas.microsoft.com/office/drawing/2014/main" id="{0EC3C2D2-0A93-9812-BB6C-2FD39A996C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890" y="110022"/>
            <a:ext cx="6936220" cy="6637955"/>
          </a:xfrm>
          <a:prstGeom prst="rect">
            <a:avLst/>
          </a:prstGeom>
          <a:noFill/>
        </p:spPr>
      </p:pic>
      <p:sp>
        <p:nvSpPr>
          <p:cNvPr id="5" name="Rectangle 4">
            <a:extLst>
              <a:ext uri="{FF2B5EF4-FFF2-40B4-BE49-F238E27FC236}">
                <a16:creationId xmlns:a16="http://schemas.microsoft.com/office/drawing/2014/main" id="{E5383C39-01DA-BEE6-3AF3-80C423A265F0}"/>
              </a:ext>
            </a:extLst>
          </p:cNvPr>
          <p:cNvSpPr/>
          <p:nvPr/>
        </p:nvSpPr>
        <p:spPr>
          <a:xfrm>
            <a:off x="6532715" y="2391818"/>
            <a:ext cx="2553651" cy="75651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84AF14C-850F-F9DC-DFDB-4817C1E9087E}"/>
              </a:ext>
            </a:extLst>
          </p:cNvPr>
          <p:cNvCxnSpPr>
            <a:cxnSpLocks/>
          </p:cNvCxnSpPr>
          <p:nvPr/>
        </p:nvCxnSpPr>
        <p:spPr>
          <a:xfrm>
            <a:off x="6911554" y="3151163"/>
            <a:ext cx="0" cy="7051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2110487-C3FD-F24D-7362-538180C612CB}"/>
              </a:ext>
            </a:extLst>
          </p:cNvPr>
          <p:cNvCxnSpPr>
            <a:cxnSpLocks/>
          </p:cNvCxnSpPr>
          <p:nvPr/>
        </p:nvCxnSpPr>
        <p:spPr>
          <a:xfrm>
            <a:off x="7809541" y="3151163"/>
            <a:ext cx="0" cy="151931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4F3EEB-3ECF-8FD0-6127-D119EF89D904}"/>
              </a:ext>
            </a:extLst>
          </p:cNvPr>
          <p:cNvCxnSpPr>
            <a:cxnSpLocks/>
          </p:cNvCxnSpPr>
          <p:nvPr/>
        </p:nvCxnSpPr>
        <p:spPr>
          <a:xfrm>
            <a:off x="8637186" y="3151163"/>
            <a:ext cx="0" cy="2363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201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a graph&#10;&#10;Description automatically generated with medium confidence">
            <a:extLst>
              <a:ext uri="{FF2B5EF4-FFF2-40B4-BE49-F238E27FC236}">
                <a16:creationId xmlns:a16="http://schemas.microsoft.com/office/drawing/2014/main" id="{0EC3C2D2-0A93-9812-BB6C-2FD39A996C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890" y="110022"/>
            <a:ext cx="6936220" cy="6637955"/>
          </a:xfrm>
          <a:prstGeom prst="rect">
            <a:avLst/>
          </a:prstGeom>
          <a:noFill/>
        </p:spPr>
      </p:pic>
      <p:sp>
        <p:nvSpPr>
          <p:cNvPr id="5" name="Rectangle 4">
            <a:extLst>
              <a:ext uri="{FF2B5EF4-FFF2-40B4-BE49-F238E27FC236}">
                <a16:creationId xmlns:a16="http://schemas.microsoft.com/office/drawing/2014/main" id="{E5383C39-01DA-BEE6-3AF3-80C423A265F0}"/>
              </a:ext>
            </a:extLst>
          </p:cNvPr>
          <p:cNvSpPr/>
          <p:nvPr/>
        </p:nvSpPr>
        <p:spPr>
          <a:xfrm>
            <a:off x="6532715" y="3151473"/>
            <a:ext cx="2553651" cy="75651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2110487-C3FD-F24D-7362-538180C612CB}"/>
              </a:ext>
            </a:extLst>
          </p:cNvPr>
          <p:cNvCxnSpPr>
            <a:cxnSpLocks/>
          </p:cNvCxnSpPr>
          <p:nvPr/>
        </p:nvCxnSpPr>
        <p:spPr>
          <a:xfrm>
            <a:off x="7809541" y="4009292"/>
            <a:ext cx="0" cy="6611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4F3EEB-3ECF-8FD0-6127-D119EF89D904}"/>
              </a:ext>
            </a:extLst>
          </p:cNvPr>
          <p:cNvCxnSpPr>
            <a:cxnSpLocks/>
          </p:cNvCxnSpPr>
          <p:nvPr/>
        </p:nvCxnSpPr>
        <p:spPr>
          <a:xfrm>
            <a:off x="8637186" y="3981156"/>
            <a:ext cx="0" cy="15052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130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C55DF7-DC42-7B0A-3331-93CCD092B4AF}"/>
              </a:ext>
            </a:extLst>
          </p:cNvPr>
          <p:cNvPicPr>
            <a:picLocks noChangeAspect="1"/>
          </p:cNvPicPr>
          <p:nvPr/>
        </p:nvPicPr>
        <p:blipFill>
          <a:blip r:embed="rId2"/>
          <a:stretch>
            <a:fillRect/>
          </a:stretch>
        </p:blipFill>
        <p:spPr>
          <a:xfrm>
            <a:off x="387927" y="223746"/>
            <a:ext cx="5332179" cy="3075450"/>
          </a:xfrm>
          <a:prstGeom prst="rect">
            <a:avLst/>
          </a:prstGeom>
        </p:spPr>
      </p:pic>
      <p:pic>
        <p:nvPicPr>
          <p:cNvPr id="10" name="Picture 9">
            <a:extLst>
              <a:ext uri="{FF2B5EF4-FFF2-40B4-BE49-F238E27FC236}">
                <a16:creationId xmlns:a16="http://schemas.microsoft.com/office/drawing/2014/main" id="{376A898B-1D73-00C6-052F-FA01011549FA}"/>
              </a:ext>
            </a:extLst>
          </p:cNvPr>
          <p:cNvPicPr>
            <a:picLocks noChangeAspect="1"/>
          </p:cNvPicPr>
          <p:nvPr/>
        </p:nvPicPr>
        <p:blipFill>
          <a:blip r:embed="rId3"/>
          <a:stretch>
            <a:fillRect/>
          </a:stretch>
        </p:blipFill>
        <p:spPr>
          <a:xfrm>
            <a:off x="6649026" y="303240"/>
            <a:ext cx="5332179" cy="3125760"/>
          </a:xfrm>
          <a:prstGeom prst="rect">
            <a:avLst/>
          </a:prstGeom>
        </p:spPr>
      </p:pic>
      <p:pic>
        <p:nvPicPr>
          <p:cNvPr id="11" name="Picture 10">
            <a:extLst>
              <a:ext uri="{FF2B5EF4-FFF2-40B4-BE49-F238E27FC236}">
                <a16:creationId xmlns:a16="http://schemas.microsoft.com/office/drawing/2014/main" id="{5C4A75D6-CF03-13A6-EB62-B621D61902C0}"/>
              </a:ext>
            </a:extLst>
          </p:cNvPr>
          <p:cNvPicPr>
            <a:picLocks noChangeAspect="1"/>
          </p:cNvPicPr>
          <p:nvPr/>
        </p:nvPicPr>
        <p:blipFill>
          <a:blip r:embed="rId4"/>
          <a:stretch>
            <a:fillRect/>
          </a:stretch>
        </p:blipFill>
        <p:spPr>
          <a:xfrm>
            <a:off x="375706" y="3589230"/>
            <a:ext cx="5344400" cy="3075450"/>
          </a:xfrm>
          <a:prstGeom prst="rect">
            <a:avLst/>
          </a:prstGeom>
        </p:spPr>
      </p:pic>
      <p:pic>
        <p:nvPicPr>
          <p:cNvPr id="12" name="Picture 11">
            <a:extLst>
              <a:ext uri="{FF2B5EF4-FFF2-40B4-BE49-F238E27FC236}">
                <a16:creationId xmlns:a16="http://schemas.microsoft.com/office/drawing/2014/main" id="{01513E12-AFFF-CFA3-A924-D5D9A1F4E729}"/>
              </a:ext>
            </a:extLst>
          </p:cNvPr>
          <p:cNvPicPr>
            <a:picLocks noChangeAspect="1"/>
          </p:cNvPicPr>
          <p:nvPr/>
        </p:nvPicPr>
        <p:blipFill>
          <a:blip r:embed="rId5"/>
          <a:stretch>
            <a:fillRect/>
          </a:stretch>
        </p:blipFill>
        <p:spPr>
          <a:xfrm>
            <a:off x="6442776" y="3589229"/>
            <a:ext cx="5619858" cy="3176441"/>
          </a:xfrm>
          <a:prstGeom prst="rect">
            <a:avLst/>
          </a:prstGeom>
        </p:spPr>
      </p:pic>
      <p:sp>
        <p:nvSpPr>
          <p:cNvPr id="2" name="Rectangle 1">
            <a:extLst>
              <a:ext uri="{FF2B5EF4-FFF2-40B4-BE49-F238E27FC236}">
                <a16:creationId xmlns:a16="http://schemas.microsoft.com/office/drawing/2014/main" id="{813E6EDE-79D3-494E-F07A-7F289FE3495A}"/>
              </a:ext>
            </a:extLst>
          </p:cNvPr>
          <p:cNvSpPr/>
          <p:nvPr/>
        </p:nvSpPr>
        <p:spPr>
          <a:xfrm>
            <a:off x="2495104" y="1004954"/>
            <a:ext cx="972491" cy="229424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05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C55DF7-DC42-7B0A-3331-93CCD092B4AF}"/>
              </a:ext>
            </a:extLst>
          </p:cNvPr>
          <p:cNvPicPr>
            <a:picLocks noChangeAspect="1"/>
          </p:cNvPicPr>
          <p:nvPr/>
        </p:nvPicPr>
        <p:blipFill>
          <a:blip r:embed="rId2"/>
          <a:stretch>
            <a:fillRect/>
          </a:stretch>
        </p:blipFill>
        <p:spPr>
          <a:xfrm>
            <a:off x="387927" y="223746"/>
            <a:ext cx="5332179" cy="3075450"/>
          </a:xfrm>
          <a:prstGeom prst="rect">
            <a:avLst/>
          </a:prstGeom>
        </p:spPr>
      </p:pic>
      <p:pic>
        <p:nvPicPr>
          <p:cNvPr id="10" name="Picture 9">
            <a:extLst>
              <a:ext uri="{FF2B5EF4-FFF2-40B4-BE49-F238E27FC236}">
                <a16:creationId xmlns:a16="http://schemas.microsoft.com/office/drawing/2014/main" id="{376A898B-1D73-00C6-052F-FA01011549FA}"/>
              </a:ext>
            </a:extLst>
          </p:cNvPr>
          <p:cNvPicPr>
            <a:picLocks noChangeAspect="1"/>
          </p:cNvPicPr>
          <p:nvPr/>
        </p:nvPicPr>
        <p:blipFill>
          <a:blip r:embed="rId3"/>
          <a:stretch>
            <a:fillRect/>
          </a:stretch>
        </p:blipFill>
        <p:spPr>
          <a:xfrm>
            <a:off x="6649026" y="303240"/>
            <a:ext cx="5332179" cy="3125760"/>
          </a:xfrm>
          <a:prstGeom prst="rect">
            <a:avLst/>
          </a:prstGeom>
        </p:spPr>
      </p:pic>
      <p:pic>
        <p:nvPicPr>
          <p:cNvPr id="11" name="Picture 10">
            <a:extLst>
              <a:ext uri="{FF2B5EF4-FFF2-40B4-BE49-F238E27FC236}">
                <a16:creationId xmlns:a16="http://schemas.microsoft.com/office/drawing/2014/main" id="{5C4A75D6-CF03-13A6-EB62-B621D61902C0}"/>
              </a:ext>
            </a:extLst>
          </p:cNvPr>
          <p:cNvPicPr>
            <a:picLocks noChangeAspect="1"/>
          </p:cNvPicPr>
          <p:nvPr/>
        </p:nvPicPr>
        <p:blipFill>
          <a:blip r:embed="rId4"/>
          <a:stretch>
            <a:fillRect/>
          </a:stretch>
        </p:blipFill>
        <p:spPr>
          <a:xfrm>
            <a:off x="375706" y="3589230"/>
            <a:ext cx="5344400" cy="3075450"/>
          </a:xfrm>
          <a:prstGeom prst="rect">
            <a:avLst/>
          </a:prstGeom>
        </p:spPr>
      </p:pic>
      <p:pic>
        <p:nvPicPr>
          <p:cNvPr id="12" name="Picture 11">
            <a:extLst>
              <a:ext uri="{FF2B5EF4-FFF2-40B4-BE49-F238E27FC236}">
                <a16:creationId xmlns:a16="http://schemas.microsoft.com/office/drawing/2014/main" id="{01513E12-AFFF-CFA3-A924-D5D9A1F4E729}"/>
              </a:ext>
            </a:extLst>
          </p:cNvPr>
          <p:cNvPicPr>
            <a:picLocks noChangeAspect="1"/>
          </p:cNvPicPr>
          <p:nvPr/>
        </p:nvPicPr>
        <p:blipFill>
          <a:blip r:embed="rId5"/>
          <a:stretch>
            <a:fillRect/>
          </a:stretch>
        </p:blipFill>
        <p:spPr>
          <a:xfrm>
            <a:off x="6442776" y="3589229"/>
            <a:ext cx="5619858" cy="3176441"/>
          </a:xfrm>
          <a:prstGeom prst="rect">
            <a:avLst/>
          </a:prstGeom>
        </p:spPr>
      </p:pic>
      <p:sp>
        <p:nvSpPr>
          <p:cNvPr id="2" name="Rectangle 1">
            <a:extLst>
              <a:ext uri="{FF2B5EF4-FFF2-40B4-BE49-F238E27FC236}">
                <a16:creationId xmlns:a16="http://schemas.microsoft.com/office/drawing/2014/main" id="{813E6EDE-79D3-494E-F07A-7F289FE3495A}"/>
              </a:ext>
            </a:extLst>
          </p:cNvPr>
          <p:cNvSpPr/>
          <p:nvPr/>
        </p:nvSpPr>
        <p:spPr>
          <a:xfrm>
            <a:off x="897148" y="1004954"/>
            <a:ext cx="2570448" cy="67636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77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C55DF7-DC42-7B0A-3331-93CCD092B4AF}"/>
              </a:ext>
            </a:extLst>
          </p:cNvPr>
          <p:cNvPicPr>
            <a:picLocks noChangeAspect="1"/>
          </p:cNvPicPr>
          <p:nvPr/>
        </p:nvPicPr>
        <p:blipFill>
          <a:blip r:embed="rId2"/>
          <a:stretch>
            <a:fillRect/>
          </a:stretch>
        </p:blipFill>
        <p:spPr>
          <a:xfrm>
            <a:off x="387927" y="223746"/>
            <a:ext cx="5332179" cy="3075450"/>
          </a:xfrm>
          <a:prstGeom prst="rect">
            <a:avLst/>
          </a:prstGeom>
        </p:spPr>
      </p:pic>
      <p:pic>
        <p:nvPicPr>
          <p:cNvPr id="10" name="Picture 9">
            <a:extLst>
              <a:ext uri="{FF2B5EF4-FFF2-40B4-BE49-F238E27FC236}">
                <a16:creationId xmlns:a16="http://schemas.microsoft.com/office/drawing/2014/main" id="{376A898B-1D73-00C6-052F-FA01011549FA}"/>
              </a:ext>
            </a:extLst>
          </p:cNvPr>
          <p:cNvPicPr>
            <a:picLocks noChangeAspect="1"/>
          </p:cNvPicPr>
          <p:nvPr/>
        </p:nvPicPr>
        <p:blipFill>
          <a:blip r:embed="rId3"/>
          <a:stretch>
            <a:fillRect/>
          </a:stretch>
        </p:blipFill>
        <p:spPr>
          <a:xfrm>
            <a:off x="6649026" y="303240"/>
            <a:ext cx="5332179" cy="3125760"/>
          </a:xfrm>
          <a:prstGeom prst="rect">
            <a:avLst/>
          </a:prstGeom>
        </p:spPr>
      </p:pic>
      <p:pic>
        <p:nvPicPr>
          <p:cNvPr id="11" name="Picture 10">
            <a:extLst>
              <a:ext uri="{FF2B5EF4-FFF2-40B4-BE49-F238E27FC236}">
                <a16:creationId xmlns:a16="http://schemas.microsoft.com/office/drawing/2014/main" id="{5C4A75D6-CF03-13A6-EB62-B621D61902C0}"/>
              </a:ext>
            </a:extLst>
          </p:cNvPr>
          <p:cNvPicPr>
            <a:picLocks noChangeAspect="1"/>
          </p:cNvPicPr>
          <p:nvPr/>
        </p:nvPicPr>
        <p:blipFill>
          <a:blip r:embed="rId4"/>
          <a:stretch>
            <a:fillRect/>
          </a:stretch>
        </p:blipFill>
        <p:spPr>
          <a:xfrm>
            <a:off x="375706" y="3589230"/>
            <a:ext cx="5344400" cy="3075450"/>
          </a:xfrm>
          <a:prstGeom prst="rect">
            <a:avLst/>
          </a:prstGeom>
        </p:spPr>
      </p:pic>
      <p:pic>
        <p:nvPicPr>
          <p:cNvPr id="12" name="Picture 11">
            <a:extLst>
              <a:ext uri="{FF2B5EF4-FFF2-40B4-BE49-F238E27FC236}">
                <a16:creationId xmlns:a16="http://schemas.microsoft.com/office/drawing/2014/main" id="{01513E12-AFFF-CFA3-A924-D5D9A1F4E729}"/>
              </a:ext>
            </a:extLst>
          </p:cNvPr>
          <p:cNvPicPr>
            <a:picLocks noChangeAspect="1"/>
          </p:cNvPicPr>
          <p:nvPr/>
        </p:nvPicPr>
        <p:blipFill>
          <a:blip r:embed="rId5"/>
          <a:stretch>
            <a:fillRect/>
          </a:stretch>
        </p:blipFill>
        <p:spPr>
          <a:xfrm>
            <a:off x="6442776" y="3589229"/>
            <a:ext cx="5619858" cy="3176441"/>
          </a:xfrm>
          <a:prstGeom prst="rect">
            <a:avLst/>
          </a:prstGeom>
        </p:spPr>
      </p:pic>
      <p:sp>
        <p:nvSpPr>
          <p:cNvPr id="3" name="Rectangle 2">
            <a:extLst>
              <a:ext uri="{FF2B5EF4-FFF2-40B4-BE49-F238E27FC236}">
                <a16:creationId xmlns:a16="http://schemas.microsoft.com/office/drawing/2014/main" id="{091CF39A-B376-34C5-65D5-857001F11261}"/>
              </a:ext>
            </a:extLst>
          </p:cNvPr>
          <p:cNvSpPr/>
          <p:nvPr/>
        </p:nvSpPr>
        <p:spPr>
          <a:xfrm>
            <a:off x="3431969" y="1116281"/>
            <a:ext cx="1128157" cy="154379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C55DF7-DC42-7B0A-3331-93CCD092B4AF}"/>
              </a:ext>
            </a:extLst>
          </p:cNvPr>
          <p:cNvPicPr>
            <a:picLocks noChangeAspect="1"/>
          </p:cNvPicPr>
          <p:nvPr/>
        </p:nvPicPr>
        <p:blipFill>
          <a:blip r:embed="rId2"/>
          <a:stretch>
            <a:fillRect/>
          </a:stretch>
        </p:blipFill>
        <p:spPr>
          <a:xfrm>
            <a:off x="387927" y="223746"/>
            <a:ext cx="5332179" cy="3075450"/>
          </a:xfrm>
          <a:prstGeom prst="rect">
            <a:avLst/>
          </a:prstGeom>
        </p:spPr>
      </p:pic>
      <p:pic>
        <p:nvPicPr>
          <p:cNvPr id="10" name="Picture 9">
            <a:extLst>
              <a:ext uri="{FF2B5EF4-FFF2-40B4-BE49-F238E27FC236}">
                <a16:creationId xmlns:a16="http://schemas.microsoft.com/office/drawing/2014/main" id="{376A898B-1D73-00C6-052F-FA01011549FA}"/>
              </a:ext>
            </a:extLst>
          </p:cNvPr>
          <p:cNvPicPr>
            <a:picLocks noChangeAspect="1"/>
          </p:cNvPicPr>
          <p:nvPr/>
        </p:nvPicPr>
        <p:blipFill>
          <a:blip r:embed="rId3"/>
          <a:stretch>
            <a:fillRect/>
          </a:stretch>
        </p:blipFill>
        <p:spPr>
          <a:xfrm>
            <a:off x="6649026" y="303240"/>
            <a:ext cx="5332179" cy="3125760"/>
          </a:xfrm>
          <a:prstGeom prst="rect">
            <a:avLst/>
          </a:prstGeom>
        </p:spPr>
      </p:pic>
      <p:pic>
        <p:nvPicPr>
          <p:cNvPr id="11" name="Picture 10">
            <a:extLst>
              <a:ext uri="{FF2B5EF4-FFF2-40B4-BE49-F238E27FC236}">
                <a16:creationId xmlns:a16="http://schemas.microsoft.com/office/drawing/2014/main" id="{5C4A75D6-CF03-13A6-EB62-B621D61902C0}"/>
              </a:ext>
            </a:extLst>
          </p:cNvPr>
          <p:cNvPicPr>
            <a:picLocks noChangeAspect="1"/>
          </p:cNvPicPr>
          <p:nvPr/>
        </p:nvPicPr>
        <p:blipFill>
          <a:blip r:embed="rId4"/>
          <a:stretch>
            <a:fillRect/>
          </a:stretch>
        </p:blipFill>
        <p:spPr>
          <a:xfrm>
            <a:off x="375706" y="3589230"/>
            <a:ext cx="5344400" cy="3075450"/>
          </a:xfrm>
          <a:prstGeom prst="rect">
            <a:avLst/>
          </a:prstGeom>
        </p:spPr>
      </p:pic>
      <p:pic>
        <p:nvPicPr>
          <p:cNvPr id="12" name="Picture 11">
            <a:extLst>
              <a:ext uri="{FF2B5EF4-FFF2-40B4-BE49-F238E27FC236}">
                <a16:creationId xmlns:a16="http://schemas.microsoft.com/office/drawing/2014/main" id="{01513E12-AFFF-CFA3-A924-D5D9A1F4E729}"/>
              </a:ext>
            </a:extLst>
          </p:cNvPr>
          <p:cNvPicPr>
            <a:picLocks noChangeAspect="1"/>
          </p:cNvPicPr>
          <p:nvPr/>
        </p:nvPicPr>
        <p:blipFill>
          <a:blip r:embed="rId5"/>
          <a:stretch>
            <a:fillRect/>
          </a:stretch>
        </p:blipFill>
        <p:spPr>
          <a:xfrm>
            <a:off x="6442776" y="3589229"/>
            <a:ext cx="5619858" cy="3176441"/>
          </a:xfrm>
          <a:prstGeom prst="rect">
            <a:avLst/>
          </a:prstGeom>
        </p:spPr>
      </p:pic>
      <p:sp>
        <p:nvSpPr>
          <p:cNvPr id="3" name="Rectangle 2">
            <a:extLst>
              <a:ext uri="{FF2B5EF4-FFF2-40B4-BE49-F238E27FC236}">
                <a16:creationId xmlns:a16="http://schemas.microsoft.com/office/drawing/2014/main" id="{091CF39A-B376-34C5-65D5-857001F11261}"/>
              </a:ext>
            </a:extLst>
          </p:cNvPr>
          <p:cNvSpPr/>
          <p:nvPr/>
        </p:nvSpPr>
        <p:spPr>
          <a:xfrm>
            <a:off x="4492331" y="688769"/>
            <a:ext cx="1128157" cy="210193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15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C55DF7-DC42-7B0A-3331-93CCD092B4AF}"/>
              </a:ext>
            </a:extLst>
          </p:cNvPr>
          <p:cNvPicPr>
            <a:picLocks noChangeAspect="1"/>
          </p:cNvPicPr>
          <p:nvPr/>
        </p:nvPicPr>
        <p:blipFill>
          <a:blip r:embed="rId2"/>
          <a:stretch>
            <a:fillRect/>
          </a:stretch>
        </p:blipFill>
        <p:spPr>
          <a:xfrm>
            <a:off x="387927" y="223746"/>
            <a:ext cx="5332179" cy="3075450"/>
          </a:xfrm>
          <a:prstGeom prst="rect">
            <a:avLst/>
          </a:prstGeom>
        </p:spPr>
      </p:pic>
      <p:pic>
        <p:nvPicPr>
          <p:cNvPr id="10" name="Picture 9">
            <a:extLst>
              <a:ext uri="{FF2B5EF4-FFF2-40B4-BE49-F238E27FC236}">
                <a16:creationId xmlns:a16="http://schemas.microsoft.com/office/drawing/2014/main" id="{376A898B-1D73-00C6-052F-FA01011549FA}"/>
              </a:ext>
            </a:extLst>
          </p:cNvPr>
          <p:cNvPicPr>
            <a:picLocks noChangeAspect="1"/>
          </p:cNvPicPr>
          <p:nvPr/>
        </p:nvPicPr>
        <p:blipFill>
          <a:blip r:embed="rId3"/>
          <a:stretch>
            <a:fillRect/>
          </a:stretch>
        </p:blipFill>
        <p:spPr>
          <a:xfrm>
            <a:off x="6649026" y="303240"/>
            <a:ext cx="5332179" cy="3125760"/>
          </a:xfrm>
          <a:prstGeom prst="rect">
            <a:avLst/>
          </a:prstGeom>
        </p:spPr>
      </p:pic>
      <p:pic>
        <p:nvPicPr>
          <p:cNvPr id="11" name="Picture 10">
            <a:extLst>
              <a:ext uri="{FF2B5EF4-FFF2-40B4-BE49-F238E27FC236}">
                <a16:creationId xmlns:a16="http://schemas.microsoft.com/office/drawing/2014/main" id="{5C4A75D6-CF03-13A6-EB62-B621D61902C0}"/>
              </a:ext>
            </a:extLst>
          </p:cNvPr>
          <p:cNvPicPr>
            <a:picLocks noChangeAspect="1"/>
          </p:cNvPicPr>
          <p:nvPr/>
        </p:nvPicPr>
        <p:blipFill>
          <a:blip r:embed="rId4"/>
          <a:stretch>
            <a:fillRect/>
          </a:stretch>
        </p:blipFill>
        <p:spPr>
          <a:xfrm>
            <a:off x="375706" y="3589230"/>
            <a:ext cx="5344400" cy="3075450"/>
          </a:xfrm>
          <a:prstGeom prst="rect">
            <a:avLst/>
          </a:prstGeom>
        </p:spPr>
      </p:pic>
      <p:pic>
        <p:nvPicPr>
          <p:cNvPr id="12" name="Picture 11">
            <a:extLst>
              <a:ext uri="{FF2B5EF4-FFF2-40B4-BE49-F238E27FC236}">
                <a16:creationId xmlns:a16="http://schemas.microsoft.com/office/drawing/2014/main" id="{01513E12-AFFF-CFA3-A924-D5D9A1F4E729}"/>
              </a:ext>
            </a:extLst>
          </p:cNvPr>
          <p:cNvPicPr>
            <a:picLocks noChangeAspect="1"/>
          </p:cNvPicPr>
          <p:nvPr/>
        </p:nvPicPr>
        <p:blipFill>
          <a:blip r:embed="rId5"/>
          <a:stretch>
            <a:fillRect/>
          </a:stretch>
        </p:blipFill>
        <p:spPr>
          <a:xfrm>
            <a:off x="6442776" y="3589229"/>
            <a:ext cx="5619858" cy="3176441"/>
          </a:xfrm>
          <a:prstGeom prst="rect">
            <a:avLst/>
          </a:prstGeom>
        </p:spPr>
      </p:pic>
      <p:sp>
        <p:nvSpPr>
          <p:cNvPr id="2" name="Rectangle 1">
            <a:extLst>
              <a:ext uri="{FF2B5EF4-FFF2-40B4-BE49-F238E27FC236}">
                <a16:creationId xmlns:a16="http://schemas.microsoft.com/office/drawing/2014/main" id="{87BC7CA1-49D8-5657-D695-908C9CA9066C}"/>
              </a:ext>
            </a:extLst>
          </p:cNvPr>
          <p:cNvSpPr/>
          <p:nvPr/>
        </p:nvSpPr>
        <p:spPr>
          <a:xfrm>
            <a:off x="3943893" y="846450"/>
            <a:ext cx="592481" cy="229424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5E18C4-A53C-69A4-9082-D73668783239}"/>
              </a:ext>
            </a:extLst>
          </p:cNvPr>
          <p:cNvSpPr/>
          <p:nvPr/>
        </p:nvSpPr>
        <p:spPr>
          <a:xfrm>
            <a:off x="10307781" y="848595"/>
            <a:ext cx="665019" cy="229424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A217B1-0263-B320-6A50-4D971DD19ACE}"/>
              </a:ext>
            </a:extLst>
          </p:cNvPr>
          <p:cNvSpPr/>
          <p:nvPr/>
        </p:nvSpPr>
        <p:spPr>
          <a:xfrm>
            <a:off x="10307781" y="4030328"/>
            <a:ext cx="665019" cy="229424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14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erson looking at a phone&#10;&#10;Description automatically generated">
            <a:extLst>
              <a:ext uri="{FF2B5EF4-FFF2-40B4-BE49-F238E27FC236}">
                <a16:creationId xmlns:a16="http://schemas.microsoft.com/office/drawing/2014/main" id="{74147370-59A7-B612-A35D-1ED0B2A06CE2}"/>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21776" b="21974"/>
          <a:stretch/>
        </p:blipFill>
        <p:spPr>
          <a:xfrm>
            <a:off x="20" y="10"/>
            <a:ext cx="12191980" cy="6857990"/>
          </a:xfrm>
          <a:prstGeom prst="rect">
            <a:avLst/>
          </a:prstGeom>
        </p:spPr>
      </p:pic>
    </p:spTree>
    <p:extLst>
      <p:ext uri="{BB962C8B-B14F-4D97-AF65-F5344CB8AC3E}">
        <p14:creationId xmlns:p14="http://schemas.microsoft.com/office/powerpoint/2010/main" val="3509795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112032-5D69-580E-BD5A-7BA2B69D905C}"/>
              </a:ext>
            </a:extLst>
          </p:cNvPr>
          <p:cNvPicPr>
            <a:picLocks noChangeAspect="1"/>
          </p:cNvPicPr>
          <p:nvPr/>
        </p:nvPicPr>
        <p:blipFill>
          <a:blip r:embed="rId2"/>
          <a:stretch>
            <a:fillRect/>
          </a:stretch>
        </p:blipFill>
        <p:spPr>
          <a:xfrm>
            <a:off x="1924050" y="1188508"/>
            <a:ext cx="8343900" cy="4480983"/>
          </a:xfrm>
          <a:prstGeom prst="rect">
            <a:avLst/>
          </a:prstGeom>
        </p:spPr>
      </p:pic>
    </p:spTree>
    <p:extLst>
      <p:ext uri="{BB962C8B-B14F-4D97-AF65-F5344CB8AC3E}">
        <p14:creationId xmlns:p14="http://schemas.microsoft.com/office/powerpoint/2010/main" val="27927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112032-5D69-580E-BD5A-7BA2B69D905C}"/>
              </a:ext>
            </a:extLst>
          </p:cNvPr>
          <p:cNvPicPr>
            <a:picLocks noChangeAspect="1"/>
          </p:cNvPicPr>
          <p:nvPr/>
        </p:nvPicPr>
        <p:blipFill>
          <a:blip r:embed="rId2"/>
          <a:stretch>
            <a:fillRect/>
          </a:stretch>
        </p:blipFill>
        <p:spPr>
          <a:xfrm>
            <a:off x="1924050" y="1188508"/>
            <a:ext cx="8343900" cy="4480983"/>
          </a:xfrm>
          <a:prstGeom prst="rect">
            <a:avLst/>
          </a:prstGeom>
        </p:spPr>
      </p:pic>
      <p:sp>
        <p:nvSpPr>
          <p:cNvPr id="2" name="Rectangle 1">
            <a:extLst>
              <a:ext uri="{FF2B5EF4-FFF2-40B4-BE49-F238E27FC236}">
                <a16:creationId xmlns:a16="http://schemas.microsoft.com/office/drawing/2014/main" id="{D6DA49E5-9C32-9BA4-CA7F-9ADE9C1DE862}"/>
              </a:ext>
            </a:extLst>
          </p:cNvPr>
          <p:cNvSpPr/>
          <p:nvPr/>
        </p:nvSpPr>
        <p:spPr>
          <a:xfrm>
            <a:off x="7769020" y="2302592"/>
            <a:ext cx="1449659" cy="225281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08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27C72-CFCB-D6F2-7EB0-60A684FABCBD}"/>
              </a:ext>
            </a:extLst>
          </p:cNvPr>
          <p:cNvPicPr>
            <a:picLocks noChangeAspect="1"/>
          </p:cNvPicPr>
          <p:nvPr/>
        </p:nvPicPr>
        <p:blipFill>
          <a:blip r:embed="rId2"/>
          <a:stretch>
            <a:fillRect/>
          </a:stretch>
        </p:blipFill>
        <p:spPr>
          <a:xfrm>
            <a:off x="861551" y="952983"/>
            <a:ext cx="10468897" cy="5905017"/>
          </a:xfrm>
          <a:prstGeom prst="rect">
            <a:avLst/>
          </a:prstGeom>
        </p:spPr>
      </p:pic>
      <p:sp>
        <p:nvSpPr>
          <p:cNvPr id="5" name="Rectangle 4">
            <a:extLst>
              <a:ext uri="{FF2B5EF4-FFF2-40B4-BE49-F238E27FC236}">
                <a16:creationId xmlns:a16="http://schemas.microsoft.com/office/drawing/2014/main" id="{5CA3A79C-DB69-6573-ABD3-8FF7EE0D819D}"/>
              </a:ext>
            </a:extLst>
          </p:cNvPr>
          <p:cNvSpPr/>
          <p:nvPr/>
        </p:nvSpPr>
        <p:spPr>
          <a:xfrm>
            <a:off x="1073253" y="952983"/>
            <a:ext cx="5022747" cy="563954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B2B3A8B-0EF4-966F-191F-4F80E7C9E301}"/>
              </a:ext>
            </a:extLst>
          </p:cNvPr>
          <p:cNvSpPr>
            <a:spLocks noGrp="1"/>
          </p:cNvSpPr>
          <p:nvPr>
            <p:ph type="title"/>
          </p:nvPr>
        </p:nvSpPr>
        <p:spPr>
          <a:xfrm>
            <a:off x="572729" y="-121568"/>
            <a:ext cx="5027969" cy="1325563"/>
          </a:xfrm>
        </p:spPr>
        <p:txBody>
          <a:bodyPr>
            <a:normAutofit/>
          </a:bodyPr>
          <a:lstStyle/>
          <a:p>
            <a:r>
              <a:rPr lang="en-US" sz="3200" dirty="0">
                <a:latin typeface="PT Sans Caption" panose="020B0603020203020204" pitchFamily="34" charset="77"/>
              </a:rPr>
              <a:t>Above Cutoff on BSMAS</a:t>
            </a:r>
          </a:p>
        </p:txBody>
      </p:sp>
      <p:sp>
        <p:nvSpPr>
          <p:cNvPr id="7" name="Title 1">
            <a:extLst>
              <a:ext uri="{FF2B5EF4-FFF2-40B4-BE49-F238E27FC236}">
                <a16:creationId xmlns:a16="http://schemas.microsoft.com/office/drawing/2014/main" id="{5F2FA8F0-AE1B-A96F-2A04-C86FEB19FF4E}"/>
              </a:ext>
            </a:extLst>
          </p:cNvPr>
          <p:cNvSpPr txBox="1">
            <a:spLocks/>
          </p:cNvSpPr>
          <p:nvPr/>
        </p:nvSpPr>
        <p:spPr>
          <a:xfrm>
            <a:off x="6300019" y="-121568"/>
            <a:ext cx="50279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T Sans Caption" panose="020B0603020203020204" pitchFamily="34" charset="77"/>
              </a:rPr>
              <a:t>Below Cutoff on BSMAS</a:t>
            </a:r>
          </a:p>
        </p:txBody>
      </p:sp>
    </p:spTree>
    <p:extLst>
      <p:ext uri="{BB962C8B-B14F-4D97-AF65-F5344CB8AC3E}">
        <p14:creationId xmlns:p14="http://schemas.microsoft.com/office/powerpoint/2010/main" val="1358064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27C72-CFCB-D6F2-7EB0-60A684FABCBD}"/>
              </a:ext>
            </a:extLst>
          </p:cNvPr>
          <p:cNvPicPr>
            <a:picLocks noChangeAspect="1"/>
          </p:cNvPicPr>
          <p:nvPr/>
        </p:nvPicPr>
        <p:blipFill>
          <a:blip r:embed="rId3"/>
          <a:stretch>
            <a:fillRect/>
          </a:stretch>
        </p:blipFill>
        <p:spPr>
          <a:xfrm>
            <a:off x="861551" y="952983"/>
            <a:ext cx="10468897" cy="5905017"/>
          </a:xfrm>
          <a:prstGeom prst="rect">
            <a:avLst/>
          </a:prstGeom>
        </p:spPr>
      </p:pic>
      <p:sp>
        <p:nvSpPr>
          <p:cNvPr id="5" name="Rectangle 4">
            <a:extLst>
              <a:ext uri="{FF2B5EF4-FFF2-40B4-BE49-F238E27FC236}">
                <a16:creationId xmlns:a16="http://schemas.microsoft.com/office/drawing/2014/main" id="{5CA3A79C-DB69-6573-ABD3-8FF7EE0D819D}"/>
              </a:ext>
            </a:extLst>
          </p:cNvPr>
          <p:cNvSpPr/>
          <p:nvPr/>
        </p:nvSpPr>
        <p:spPr>
          <a:xfrm>
            <a:off x="6307701" y="952983"/>
            <a:ext cx="5022747" cy="563954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0EFB29E-6D73-4B4F-8E8D-84151D25C9DC}"/>
              </a:ext>
            </a:extLst>
          </p:cNvPr>
          <p:cNvSpPr>
            <a:spLocks noGrp="1"/>
          </p:cNvSpPr>
          <p:nvPr>
            <p:ph type="title"/>
          </p:nvPr>
        </p:nvSpPr>
        <p:spPr>
          <a:xfrm>
            <a:off x="572729" y="-121568"/>
            <a:ext cx="5027969" cy="1325563"/>
          </a:xfrm>
        </p:spPr>
        <p:txBody>
          <a:bodyPr>
            <a:normAutofit/>
          </a:bodyPr>
          <a:lstStyle/>
          <a:p>
            <a:r>
              <a:rPr lang="en-US" sz="3200" dirty="0">
                <a:latin typeface="PT Sans Caption" panose="020B0603020203020204" pitchFamily="34" charset="77"/>
              </a:rPr>
              <a:t>Above Cutoff on BSMAS</a:t>
            </a:r>
          </a:p>
        </p:txBody>
      </p:sp>
      <p:sp>
        <p:nvSpPr>
          <p:cNvPr id="7" name="Title 1">
            <a:extLst>
              <a:ext uri="{FF2B5EF4-FFF2-40B4-BE49-F238E27FC236}">
                <a16:creationId xmlns:a16="http://schemas.microsoft.com/office/drawing/2014/main" id="{3C95E430-CBDD-DCA7-A8C2-761B2984FCCE}"/>
              </a:ext>
            </a:extLst>
          </p:cNvPr>
          <p:cNvSpPr txBox="1">
            <a:spLocks/>
          </p:cNvSpPr>
          <p:nvPr/>
        </p:nvSpPr>
        <p:spPr>
          <a:xfrm>
            <a:off x="6300019" y="-121568"/>
            <a:ext cx="50279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T Sans Caption" panose="020B0603020203020204" pitchFamily="34" charset="77"/>
              </a:rPr>
              <a:t>Below Cutoff on BSMAS</a:t>
            </a:r>
          </a:p>
        </p:txBody>
      </p:sp>
    </p:spTree>
    <p:extLst>
      <p:ext uri="{BB962C8B-B14F-4D97-AF65-F5344CB8AC3E}">
        <p14:creationId xmlns:p14="http://schemas.microsoft.com/office/powerpoint/2010/main" val="2695480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702835-9668-5EEC-60BB-000B09E2C661}"/>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8E0542E0-0699-7BF5-C626-3348FEC05EAC}"/>
              </a:ext>
            </a:extLst>
          </p:cNvPr>
          <p:cNvSpPr>
            <a:spLocks noGrp="1"/>
          </p:cNvSpPr>
          <p:nvPr>
            <p:ph idx="1"/>
          </p:nvPr>
        </p:nvSpPr>
        <p:spPr/>
        <p:txBody>
          <a:bodyPr/>
          <a:lstStyle/>
          <a:p>
            <a:endParaRPr lang="en-US" dirty="0"/>
          </a:p>
        </p:txBody>
      </p:sp>
      <p:pic>
        <p:nvPicPr>
          <p:cNvPr id="13" name="Picture 12">
            <a:extLst>
              <a:ext uri="{FF2B5EF4-FFF2-40B4-BE49-F238E27FC236}">
                <a16:creationId xmlns:a16="http://schemas.microsoft.com/office/drawing/2014/main" id="{4535E0B2-BCFE-9F35-5A65-51F51D966F87}"/>
              </a:ext>
            </a:extLst>
          </p:cNvPr>
          <p:cNvPicPr>
            <a:picLocks noChangeAspect="1"/>
          </p:cNvPicPr>
          <p:nvPr/>
        </p:nvPicPr>
        <p:blipFill>
          <a:blip r:embed="rId2"/>
          <a:stretch>
            <a:fillRect/>
          </a:stretch>
        </p:blipFill>
        <p:spPr>
          <a:xfrm>
            <a:off x="439993" y="1825625"/>
            <a:ext cx="11752007" cy="2956834"/>
          </a:xfrm>
          <a:prstGeom prst="rect">
            <a:avLst/>
          </a:prstGeom>
        </p:spPr>
      </p:pic>
    </p:spTree>
    <p:extLst>
      <p:ext uri="{BB962C8B-B14F-4D97-AF65-F5344CB8AC3E}">
        <p14:creationId xmlns:p14="http://schemas.microsoft.com/office/powerpoint/2010/main" val="1696391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5ED127-2F4A-648E-DFD3-B85576949952}"/>
              </a:ext>
            </a:extLst>
          </p:cNvPr>
          <p:cNvPicPr>
            <a:picLocks noChangeAspect="1"/>
          </p:cNvPicPr>
          <p:nvPr/>
        </p:nvPicPr>
        <p:blipFill>
          <a:blip r:embed="rId2"/>
          <a:stretch>
            <a:fillRect/>
          </a:stretch>
        </p:blipFill>
        <p:spPr>
          <a:xfrm>
            <a:off x="2140020" y="224138"/>
            <a:ext cx="7911957" cy="4573223"/>
          </a:xfrm>
          <a:prstGeom prst="rect">
            <a:avLst/>
          </a:prstGeom>
        </p:spPr>
      </p:pic>
      <p:pic>
        <p:nvPicPr>
          <p:cNvPr id="8" name="Picture 7">
            <a:extLst>
              <a:ext uri="{FF2B5EF4-FFF2-40B4-BE49-F238E27FC236}">
                <a16:creationId xmlns:a16="http://schemas.microsoft.com/office/drawing/2014/main" id="{BA89CCE0-80AB-07AF-9943-E5938A1D3333}"/>
              </a:ext>
            </a:extLst>
          </p:cNvPr>
          <p:cNvPicPr>
            <a:picLocks noChangeAspect="1"/>
          </p:cNvPicPr>
          <p:nvPr/>
        </p:nvPicPr>
        <p:blipFill>
          <a:blip r:embed="rId3"/>
          <a:stretch>
            <a:fillRect/>
          </a:stretch>
        </p:blipFill>
        <p:spPr>
          <a:xfrm>
            <a:off x="1697809" y="4797361"/>
            <a:ext cx="8796381" cy="2056587"/>
          </a:xfrm>
          <a:prstGeom prst="rect">
            <a:avLst/>
          </a:prstGeom>
        </p:spPr>
      </p:pic>
    </p:spTree>
    <p:extLst>
      <p:ext uri="{BB962C8B-B14F-4D97-AF65-F5344CB8AC3E}">
        <p14:creationId xmlns:p14="http://schemas.microsoft.com/office/powerpoint/2010/main" val="2412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5ED127-2F4A-648E-DFD3-B85576949952}"/>
              </a:ext>
            </a:extLst>
          </p:cNvPr>
          <p:cNvPicPr>
            <a:picLocks noChangeAspect="1"/>
          </p:cNvPicPr>
          <p:nvPr/>
        </p:nvPicPr>
        <p:blipFill>
          <a:blip r:embed="rId2"/>
          <a:stretch>
            <a:fillRect/>
          </a:stretch>
        </p:blipFill>
        <p:spPr>
          <a:xfrm>
            <a:off x="2140020" y="224138"/>
            <a:ext cx="7911957" cy="4573223"/>
          </a:xfrm>
          <a:prstGeom prst="rect">
            <a:avLst/>
          </a:prstGeom>
        </p:spPr>
      </p:pic>
      <p:pic>
        <p:nvPicPr>
          <p:cNvPr id="8" name="Picture 7">
            <a:extLst>
              <a:ext uri="{FF2B5EF4-FFF2-40B4-BE49-F238E27FC236}">
                <a16:creationId xmlns:a16="http://schemas.microsoft.com/office/drawing/2014/main" id="{BA89CCE0-80AB-07AF-9943-E5938A1D3333}"/>
              </a:ext>
            </a:extLst>
          </p:cNvPr>
          <p:cNvPicPr>
            <a:picLocks noChangeAspect="1"/>
          </p:cNvPicPr>
          <p:nvPr/>
        </p:nvPicPr>
        <p:blipFill>
          <a:blip r:embed="rId3"/>
          <a:stretch>
            <a:fillRect/>
          </a:stretch>
        </p:blipFill>
        <p:spPr>
          <a:xfrm>
            <a:off x="1697809" y="4797361"/>
            <a:ext cx="8796381" cy="2056587"/>
          </a:xfrm>
          <a:prstGeom prst="rect">
            <a:avLst/>
          </a:prstGeom>
        </p:spPr>
      </p:pic>
      <p:sp>
        <p:nvSpPr>
          <p:cNvPr id="2" name="Rectangle 1">
            <a:extLst>
              <a:ext uri="{FF2B5EF4-FFF2-40B4-BE49-F238E27FC236}">
                <a16:creationId xmlns:a16="http://schemas.microsoft.com/office/drawing/2014/main" id="{F9A45CAF-C4E2-E7B0-A712-D1A38837577A}"/>
              </a:ext>
            </a:extLst>
          </p:cNvPr>
          <p:cNvSpPr/>
          <p:nvPr/>
        </p:nvSpPr>
        <p:spPr>
          <a:xfrm>
            <a:off x="7879856" y="5185292"/>
            <a:ext cx="1277999" cy="121551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565206C-2ADC-8F92-0FB8-845A432F33BD}"/>
              </a:ext>
            </a:extLst>
          </p:cNvPr>
          <p:cNvSpPr/>
          <p:nvPr/>
        </p:nvSpPr>
        <p:spPr>
          <a:xfrm>
            <a:off x="7879855" y="1295238"/>
            <a:ext cx="622877" cy="213376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5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63998-D860-AE6A-9759-A7B338E774E2}"/>
              </a:ext>
            </a:extLst>
          </p:cNvPr>
          <p:cNvPicPr>
            <a:picLocks noChangeAspect="1"/>
          </p:cNvPicPr>
          <p:nvPr/>
        </p:nvPicPr>
        <p:blipFill>
          <a:blip r:embed="rId2"/>
          <a:stretch>
            <a:fillRect/>
          </a:stretch>
        </p:blipFill>
        <p:spPr>
          <a:xfrm>
            <a:off x="2452255" y="217404"/>
            <a:ext cx="7555734" cy="4837168"/>
          </a:xfrm>
          <a:prstGeom prst="rect">
            <a:avLst/>
          </a:prstGeom>
        </p:spPr>
      </p:pic>
      <p:pic>
        <p:nvPicPr>
          <p:cNvPr id="6" name="Picture 5">
            <a:extLst>
              <a:ext uri="{FF2B5EF4-FFF2-40B4-BE49-F238E27FC236}">
                <a16:creationId xmlns:a16="http://schemas.microsoft.com/office/drawing/2014/main" id="{27CF0BDE-AB71-5022-1E8B-E9943D14D921}"/>
              </a:ext>
            </a:extLst>
          </p:cNvPr>
          <p:cNvPicPr>
            <a:picLocks noChangeAspect="1"/>
          </p:cNvPicPr>
          <p:nvPr/>
        </p:nvPicPr>
        <p:blipFill>
          <a:blip r:embed="rId3"/>
          <a:stretch>
            <a:fillRect/>
          </a:stretch>
        </p:blipFill>
        <p:spPr>
          <a:xfrm>
            <a:off x="2343922" y="4957589"/>
            <a:ext cx="7772400" cy="1919689"/>
          </a:xfrm>
          <a:prstGeom prst="rect">
            <a:avLst/>
          </a:prstGeom>
        </p:spPr>
      </p:pic>
    </p:spTree>
    <p:extLst>
      <p:ext uri="{BB962C8B-B14F-4D97-AF65-F5344CB8AC3E}">
        <p14:creationId xmlns:p14="http://schemas.microsoft.com/office/powerpoint/2010/main" val="83187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63998-D860-AE6A-9759-A7B338E774E2}"/>
              </a:ext>
            </a:extLst>
          </p:cNvPr>
          <p:cNvPicPr>
            <a:picLocks noChangeAspect="1"/>
          </p:cNvPicPr>
          <p:nvPr/>
        </p:nvPicPr>
        <p:blipFill>
          <a:blip r:embed="rId2"/>
          <a:stretch>
            <a:fillRect/>
          </a:stretch>
        </p:blipFill>
        <p:spPr>
          <a:xfrm>
            <a:off x="2452255" y="217404"/>
            <a:ext cx="7555734" cy="4837168"/>
          </a:xfrm>
          <a:prstGeom prst="rect">
            <a:avLst/>
          </a:prstGeom>
        </p:spPr>
      </p:pic>
      <p:pic>
        <p:nvPicPr>
          <p:cNvPr id="6" name="Picture 5">
            <a:extLst>
              <a:ext uri="{FF2B5EF4-FFF2-40B4-BE49-F238E27FC236}">
                <a16:creationId xmlns:a16="http://schemas.microsoft.com/office/drawing/2014/main" id="{27CF0BDE-AB71-5022-1E8B-E9943D14D921}"/>
              </a:ext>
            </a:extLst>
          </p:cNvPr>
          <p:cNvPicPr>
            <a:picLocks noChangeAspect="1"/>
          </p:cNvPicPr>
          <p:nvPr/>
        </p:nvPicPr>
        <p:blipFill>
          <a:blip r:embed="rId3"/>
          <a:stretch>
            <a:fillRect/>
          </a:stretch>
        </p:blipFill>
        <p:spPr>
          <a:xfrm>
            <a:off x="2343922" y="4957589"/>
            <a:ext cx="7772400" cy="1919689"/>
          </a:xfrm>
          <a:prstGeom prst="rect">
            <a:avLst/>
          </a:prstGeom>
        </p:spPr>
      </p:pic>
      <p:sp>
        <p:nvSpPr>
          <p:cNvPr id="7" name="Rectangle 6">
            <a:extLst>
              <a:ext uri="{FF2B5EF4-FFF2-40B4-BE49-F238E27FC236}">
                <a16:creationId xmlns:a16="http://schemas.microsoft.com/office/drawing/2014/main" id="{FFCC6F4E-9998-25DE-8A0D-B158773BECD9}"/>
              </a:ext>
            </a:extLst>
          </p:cNvPr>
          <p:cNvSpPr/>
          <p:nvPr/>
        </p:nvSpPr>
        <p:spPr>
          <a:xfrm>
            <a:off x="7866002" y="5296124"/>
            <a:ext cx="1277999" cy="121551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2E7BA6E-2FEE-D13A-24CD-EB85F492986A}"/>
              </a:ext>
            </a:extLst>
          </p:cNvPr>
          <p:cNvSpPr/>
          <p:nvPr/>
        </p:nvSpPr>
        <p:spPr>
          <a:xfrm>
            <a:off x="8193562" y="1636170"/>
            <a:ext cx="622877" cy="2133762"/>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0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BC776F-4A42-042D-CB52-1046613C5801}"/>
              </a:ext>
            </a:extLst>
          </p:cNvPr>
          <p:cNvPicPr>
            <a:picLocks noChangeAspect="1"/>
          </p:cNvPicPr>
          <p:nvPr/>
        </p:nvPicPr>
        <p:blipFill rotWithShape="1">
          <a:blip r:embed="rId3"/>
          <a:srcRect r="16424" b="7251"/>
          <a:stretch/>
        </p:blipFill>
        <p:spPr>
          <a:xfrm>
            <a:off x="526479" y="1483180"/>
            <a:ext cx="5569521" cy="3891640"/>
          </a:xfrm>
          <a:prstGeom prst="rect">
            <a:avLst/>
          </a:prstGeom>
        </p:spPr>
      </p:pic>
      <p:pic>
        <p:nvPicPr>
          <p:cNvPr id="7" name="Picture 6">
            <a:extLst>
              <a:ext uri="{FF2B5EF4-FFF2-40B4-BE49-F238E27FC236}">
                <a16:creationId xmlns:a16="http://schemas.microsoft.com/office/drawing/2014/main" id="{3FAF0040-9D49-4766-41C8-494355533201}"/>
              </a:ext>
            </a:extLst>
          </p:cNvPr>
          <p:cNvPicPr>
            <a:picLocks noChangeAspect="1"/>
          </p:cNvPicPr>
          <p:nvPr/>
        </p:nvPicPr>
        <p:blipFill rotWithShape="1">
          <a:blip r:embed="rId4"/>
          <a:srcRect r="14550" b="8749"/>
          <a:stretch/>
        </p:blipFill>
        <p:spPr>
          <a:xfrm>
            <a:off x="6525497" y="1552046"/>
            <a:ext cx="5126182" cy="3891640"/>
          </a:xfrm>
          <a:prstGeom prst="rect">
            <a:avLst/>
          </a:prstGeom>
        </p:spPr>
      </p:pic>
      <p:sp>
        <p:nvSpPr>
          <p:cNvPr id="10" name="Title 9">
            <a:extLst>
              <a:ext uri="{FF2B5EF4-FFF2-40B4-BE49-F238E27FC236}">
                <a16:creationId xmlns:a16="http://schemas.microsoft.com/office/drawing/2014/main" id="{02D7C9F1-DEBA-3D3C-9A9C-5F502BCDBE0A}"/>
              </a:ext>
            </a:extLst>
          </p:cNvPr>
          <p:cNvSpPr>
            <a:spLocks noGrp="1"/>
          </p:cNvSpPr>
          <p:nvPr>
            <p:ph type="title"/>
          </p:nvPr>
        </p:nvSpPr>
        <p:spPr>
          <a:xfrm>
            <a:off x="838200" y="0"/>
            <a:ext cx="10515600" cy="1325563"/>
          </a:xfrm>
        </p:spPr>
        <p:txBody>
          <a:bodyPr>
            <a:normAutofit/>
          </a:bodyPr>
          <a:lstStyle/>
          <a:p>
            <a:pPr algn="ctr"/>
            <a:r>
              <a:rPr lang="en-US" sz="3200" dirty="0"/>
              <a:t>Depression</a:t>
            </a:r>
          </a:p>
        </p:txBody>
      </p:sp>
    </p:spTree>
    <p:extLst>
      <p:ext uri="{BB962C8B-B14F-4D97-AF65-F5344CB8AC3E}">
        <p14:creationId xmlns:p14="http://schemas.microsoft.com/office/powerpoint/2010/main" val="26417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0185323-97BB-E1FF-1A94-5EF438E2F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83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5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BC776F-4A42-042D-CB52-1046613C5801}"/>
              </a:ext>
            </a:extLst>
          </p:cNvPr>
          <p:cNvPicPr>
            <a:picLocks noChangeAspect="1"/>
          </p:cNvPicPr>
          <p:nvPr/>
        </p:nvPicPr>
        <p:blipFill rotWithShape="1">
          <a:blip r:embed="rId3"/>
          <a:srcRect r="16424" b="7251"/>
          <a:stretch/>
        </p:blipFill>
        <p:spPr>
          <a:xfrm>
            <a:off x="526479" y="1483180"/>
            <a:ext cx="5569521" cy="3891640"/>
          </a:xfrm>
          <a:prstGeom prst="rect">
            <a:avLst/>
          </a:prstGeom>
        </p:spPr>
      </p:pic>
      <p:pic>
        <p:nvPicPr>
          <p:cNvPr id="7" name="Picture 6">
            <a:extLst>
              <a:ext uri="{FF2B5EF4-FFF2-40B4-BE49-F238E27FC236}">
                <a16:creationId xmlns:a16="http://schemas.microsoft.com/office/drawing/2014/main" id="{3FAF0040-9D49-4766-41C8-494355533201}"/>
              </a:ext>
            </a:extLst>
          </p:cNvPr>
          <p:cNvPicPr>
            <a:picLocks noChangeAspect="1"/>
          </p:cNvPicPr>
          <p:nvPr/>
        </p:nvPicPr>
        <p:blipFill rotWithShape="1">
          <a:blip r:embed="rId4"/>
          <a:srcRect r="14550" b="8749"/>
          <a:stretch/>
        </p:blipFill>
        <p:spPr>
          <a:xfrm>
            <a:off x="6525497" y="1552046"/>
            <a:ext cx="5126182" cy="3891640"/>
          </a:xfrm>
          <a:prstGeom prst="rect">
            <a:avLst/>
          </a:prstGeom>
        </p:spPr>
      </p:pic>
      <p:sp>
        <p:nvSpPr>
          <p:cNvPr id="10" name="Title 9">
            <a:extLst>
              <a:ext uri="{FF2B5EF4-FFF2-40B4-BE49-F238E27FC236}">
                <a16:creationId xmlns:a16="http://schemas.microsoft.com/office/drawing/2014/main" id="{02D7C9F1-DEBA-3D3C-9A9C-5F502BCDBE0A}"/>
              </a:ext>
            </a:extLst>
          </p:cNvPr>
          <p:cNvSpPr>
            <a:spLocks noGrp="1"/>
          </p:cNvSpPr>
          <p:nvPr>
            <p:ph type="title"/>
          </p:nvPr>
        </p:nvSpPr>
        <p:spPr>
          <a:xfrm>
            <a:off x="838200" y="0"/>
            <a:ext cx="10515600" cy="1325563"/>
          </a:xfrm>
        </p:spPr>
        <p:txBody>
          <a:bodyPr>
            <a:normAutofit/>
          </a:bodyPr>
          <a:lstStyle/>
          <a:p>
            <a:pPr algn="ctr"/>
            <a:r>
              <a:rPr lang="en-US" sz="3200" dirty="0"/>
              <a:t>Depression</a:t>
            </a:r>
          </a:p>
        </p:txBody>
      </p:sp>
      <p:sp>
        <p:nvSpPr>
          <p:cNvPr id="11" name="Rectangle 10">
            <a:extLst>
              <a:ext uri="{FF2B5EF4-FFF2-40B4-BE49-F238E27FC236}">
                <a16:creationId xmlns:a16="http://schemas.microsoft.com/office/drawing/2014/main" id="{B98A69A1-311E-3DC8-1364-DFA33C8D3CB6}"/>
              </a:ext>
            </a:extLst>
          </p:cNvPr>
          <p:cNvSpPr/>
          <p:nvPr/>
        </p:nvSpPr>
        <p:spPr>
          <a:xfrm>
            <a:off x="5457001" y="2213488"/>
            <a:ext cx="638999" cy="241393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38A2CFA-CA4E-F610-9E1F-849915796DBD}"/>
              </a:ext>
            </a:extLst>
          </p:cNvPr>
          <p:cNvSpPr/>
          <p:nvPr/>
        </p:nvSpPr>
        <p:spPr>
          <a:xfrm>
            <a:off x="11137360" y="2365888"/>
            <a:ext cx="514319" cy="241393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71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EADF10-FB6F-9053-19A7-FC7801C4DA8E}"/>
              </a:ext>
            </a:extLst>
          </p:cNvPr>
          <p:cNvPicPr>
            <a:picLocks noChangeAspect="1"/>
          </p:cNvPicPr>
          <p:nvPr/>
        </p:nvPicPr>
        <p:blipFill rotWithShape="1">
          <a:blip r:embed="rId3"/>
          <a:srcRect r="12015" b="8489"/>
          <a:stretch/>
        </p:blipFill>
        <p:spPr>
          <a:xfrm>
            <a:off x="469970" y="1642930"/>
            <a:ext cx="5673436" cy="3621798"/>
          </a:xfrm>
          <a:prstGeom prst="rect">
            <a:avLst/>
          </a:prstGeom>
        </p:spPr>
      </p:pic>
      <p:pic>
        <p:nvPicPr>
          <p:cNvPr id="5" name="Picture 4">
            <a:extLst>
              <a:ext uri="{FF2B5EF4-FFF2-40B4-BE49-F238E27FC236}">
                <a16:creationId xmlns:a16="http://schemas.microsoft.com/office/drawing/2014/main" id="{DB4CF24C-4AC8-C651-4E65-8369DB308675}"/>
              </a:ext>
            </a:extLst>
          </p:cNvPr>
          <p:cNvPicPr>
            <a:picLocks noChangeAspect="1"/>
          </p:cNvPicPr>
          <p:nvPr/>
        </p:nvPicPr>
        <p:blipFill rotWithShape="1">
          <a:blip r:embed="rId4"/>
          <a:srcRect r="11882" b="8489"/>
          <a:stretch/>
        </p:blipFill>
        <p:spPr>
          <a:xfrm>
            <a:off x="6276108" y="1642929"/>
            <a:ext cx="5445922" cy="3621798"/>
          </a:xfrm>
          <a:prstGeom prst="rect">
            <a:avLst/>
          </a:prstGeom>
        </p:spPr>
      </p:pic>
      <p:sp>
        <p:nvSpPr>
          <p:cNvPr id="6" name="Title 1">
            <a:extLst>
              <a:ext uri="{FF2B5EF4-FFF2-40B4-BE49-F238E27FC236}">
                <a16:creationId xmlns:a16="http://schemas.microsoft.com/office/drawing/2014/main" id="{B636A2D8-BB18-7DCC-C9B3-B0CE012D888C}"/>
              </a:ext>
            </a:extLst>
          </p:cNvPr>
          <p:cNvSpPr>
            <a:spLocks noGrp="1"/>
          </p:cNvSpPr>
          <p:nvPr>
            <p:ph type="title"/>
          </p:nvPr>
        </p:nvSpPr>
        <p:spPr>
          <a:xfrm>
            <a:off x="838200" y="365125"/>
            <a:ext cx="10515600" cy="1325563"/>
          </a:xfrm>
        </p:spPr>
        <p:txBody>
          <a:bodyPr>
            <a:normAutofit/>
          </a:bodyPr>
          <a:lstStyle/>
          <a:p>
            <a:pPr algn="ctr"/>
            <a:r>
              <a:rPr lang="en-US" sz="2800" dirty="0"/>
              <a:t>Weekly level of movement and exercise</a:t>
            </a:r>
          </a:p>
        </p:txBody>
      </p:sp>
    </p:spTree>
    <p:extLst>
      <p:ext uri="{BB962C8B-B14F-4D97-AF65-F5344CB8AC3E}">
        <p14:creationId xmlns:p14="http://schemas.microsoft.com/office/powerpoint/2010/main" val="145265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EADF10-FB6F-9053-19A7-FC7801C4DA8E}"/>
              </a:ext>
            </a:extLst>
          </p:cNvPr>
          <p:cNvPicPr>
            <a:picLocks noChangeAspect="1"/>
          </p:cNvPicPr>
          <p:nvPr/>
        </p:nvPicPr>
        <p:blipFill rotWithShape="1">
          <a:blip r:embed="rId3"/>
          <a:srcRect r="12015" b="8489"/>
          <a:stretch/>
        </p:blipFill>
        <p:spPr>
          <a:xfrm>
            <a:off x="469970" y="1642930"/>
            <a:ext cx="5673436" cy="3621798"/>
          </a:xfrm>
          <a:prstGeom prst="rect">
            <a:avLst/>
          </a:prstGeom>
        </p:spPr>
      </p:pic>
      <p:pic>
        <p:nvPicPr>
          <p:cNvPr id="5" name="Picture 4">
            <a:extLst>
              <a:ext uri="{FF2B5EF4-FFF2-40B4-BE49-F238E27FC236}">
                <a16:creationId xmlns:a16="http://schemas.microsoft.com/office/drawing/2014/main" id="{DB4CF24C-4AC8-C651-4E65-8369DB308675}"/>
              </a:ext>
            </a:extLst>
          </p:cNvPr>
          <p:cNvPicPr>
            <a:picLocks noChangeAspect="1"/>
          </p:cNvPicPr>
          <p:nvPr/>
        </p:nvPicPr>
        <p:blipFill rotWithShape="1">
          <a:blip r:embed="rId4"/>
          <a:srcRect r="11882" b="8489"/>
          <a:stretch/>
        </p:blipFill>
        <p:spPr>
          <a:xfrm>
            <a:off x="6276108" y="1642929"/>
            <a:ext cx="5445922" cy="3621798"/>
          </a:xfrm>
          <a:prstGeom prst="rect">
            <a:avLst/>
          </a:prstGeom>
        </p:spPr>
      </p:pic>
      <p:sp>
        <p:nvSpPr>
          <p:cNvPr id="6" name="Title 1">
            <a:extLst>
              <a:ext uri="{FF2B5EF4-FFF2-40B4-BE49-F238E27FC236}">
                <a16:creationId xmlns:a16="http://schemas.microsoft.com/office/drawing/2014/main" id="{B636A2D8-BB18-7DCC-C9B3-B0CE012D888C}"/>
              </a:ext>
            </a:extLst>
          </p:cNvPr>
          <p:cNvSpPr>
            <a:spLocks noGrp="1"/>
          </p:cNvSpPr>
          <p:nvPr>
            <p:ph type="title"/>
          </p:nvPr>
        </p:nvSpPr>
        <p:spPr>
          <a:xfrm>
            <a:off x="838200" y="365125"/>
            <a:ext cx="10515600" cy="1325563"/>
          </a:xfrm>
        </p:spPr>
        <p:txBody>
          <a:bodyPr>
            <a:normAutofit/>
          </a:bodyPr>
          <a:lstStyle/>
          <a:p>
            <a:pPr algn="ctr"/>
            <a:r>
              <a:rPr lang="en-US" sz="2800" dirty="0"/>
              <a:t>Weekly level of movement and exercise</a:t>
            </a:r>
          </a:p>
        </p:txBody>
      </p:sp>
      <p:sp>
        <p:nvSpPr>
          <p:cNvPr id="7" name="Rectangle 6">
            <a:extLst>
              <a:ext uri="{FF2B5EF4-FFF2-40B4-BE49-F238E27FC236}">
                <a16:creationId xmlns:a16="http://schemas.microsoft.com/office/drawing/2014/main" id="{5B12A55E-6FD1-C8F0-9E5A-6709BBA6A0B2}"/>
              </a:ext>
            </a:extLst>
          </p:cNvPr>
          <p:cNvSpPr/>
          <p:nvPr/>
        </p:nvSpPr>
        <p:spPr>
          <a:xfrm>
            <a:off x="5735782" y="2213488"/>
            <a:ext cx="360218" cy="241393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4A0E42-6922-AC4A-D2F6-7977B3AA4452}"/>
              </a:ext>
            </a:extLst>
          </p:cNvPr>
          <p:cNvSpPr/>
          <p:nvPr/>
        </p:nvSpPr>
        <p:spPr>
          <a:xfrm>
            <a:off x="11353799" y="2270742"/>
            <a:ext cx="360218" cy="241393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7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5063D2-8F99-D97B-96AB-A8E75949ED03}"/>
              </a:ext>
            </a:extLst>
          </p:cNvPr>
          <p:cNvSpPr>
            <a:spLocks noGrp="1"/>
          </p:cNvSpPr>
          <p:nvPr>
            <p:ph idx="1"/>
          </p:nvPr>
        </p:nvSpPr>
        <p:spPr/>
        <p:txBody>
          <a:bodyPr/>
          <a:lstStyle/>
          <a:p>
            <a:endParaRPr lang="en-US"/>
          </a:p>
        </p:txBody>
      </p:sp>
      <p:pic>
        <p:nvPicPr>
          <p:cNvPr id="4" name="Picture 3" descr="A group of graphs with numbers and letters&#10;&#10;Description automatically generated">
            <a:extLst>
              <a:ext uri="{FF2B5EF4-FFF2-40B4-BE49-F238E27FC236}">
                <a16:creationId xmlns:a16="http://schemas.microsoft.com/office/drawing/2014/main" id="{AC97031F-49AF-1137-69DE-433955B309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4680" y="422910"/>
            <a:ext cx="5882640" cy="6012180"/>
          </a:xfrm>
          <a:prstGeom prst="rect">
            <a:avLst/>
          </a:prstGeom>
          <a:noFill/>
        </p:spPr>
      </p:pic>
    </p:spTree>
    <p:extLst>
      <p:ext uri="{BB962C8B-B14F-4D97-AF65-F5344CB8AC3E}">
        <p14:creationId xmlns:p14="http://schemas.microsoft.com/office/powerpoint/2010/main" val="54826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C6B6-062B-0587-7CBA-2AF710406C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A3E174-413F-7634-A204-80BB031FA67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C7E341-1491-15FC-2BEE-CDCAAD06FAA5}"/>
              </a:ext>
            </a:extLst>
          </p:cNvPr>
          <p:cNvPicPr>
            <a:picLocks noChangeAspect="1"/>
          </p:cNvPicPr>
          <p:nvPr/>
        </p:nvPicPr>
        <p:blipFill>
          <a:blip r:embed="rId2"/>
          <a:stretch>
            <a:fillRect/>
          </a:stretch>
        </p:blipFill>
        <p:spPr>
          <a:xfrm>
            <a:off x="2603500" y="323850"/>
            <a:ext cx="6985000" cy="6210300"/>
          </a:xfrm>
          <a:prstGeom prst="rect">
            <a:avLst/>
          </a:prstGeom>
        </p:spPr>
      </p:pic>
    </p:spTree>
    <p:extLst>
      <p:ext uri="{BB962C8B-B14F-4D97-AF65-F5344CB8AC3E}">
        <p14:creationId xmlns:p14="http://schemas.microsoft.com/office/powerpoint/2010/main" val="9610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C6B6-062B-0587-7CBA-2AF710406C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A3E174-413F-7634-A204-80BB031FA67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FC7E341-1491-15FC-2BEE-CDCAAD06FAA5}"/>
              </a:ext>
            </a:extLst>
          </p:cNvPr>
          <p:cNvPicPr>
            <a:picLocks noChangeAspect="1"/>
          </p:cNvPicPr>
          <p:nvPr/>
        </p:nvPicPr>
        <p:blipFill>
          <a:blip r:embed="rId3"/>
          <a:stretch>
            <a:fillRect/>
          </a:stretch>
        </p:blipFill>
        <p:spPr>
          <a:xfrm>
            <a:off x="2603500" y="323850"/>
            <a:ext cx="6985000" cy="6210300"/>
          </a:xfrm>
          <a:prstGeom prst="rect">
            <a:avLst/>
          </a:prstGeom>
        </p:spPr>
      </p:pic>
      <p:sp>
        <p:nvSpPr>
          <p:cNvPr id="5" name="Oval 4">
            <a:extLst>
              <a:ext uri="{FF2B5EF4-FFF2-40B4-BE49-F238E27FC236}">
                <a16:creationId xmlns:a16="http://schemas.microsoft.com/office/drawing/2014/main" id="{7D61EBC1-860A-037A-C880-BBFDB49721C7}"/>
              </a:ext>
            </a:extLst>
          </p:cNvPr>
          <p:cNvSpPr/>
          <p:nvPr/>
        </p:nvSpPr>
        <p:spPr>
          <a:xfrm>
            <a:off x="4471639" y="1115123"/>
            <a:ext cx="2207941" cy="928068"/>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C5328CD-F493-C72F-3E45-4B7FE5D53CEF}"/>
              </a:ext>
            </a:extLst>
          </p:cNvPr>
          <p:cNvSpPr/>
          <p:nvPr/>
        </p:nvSpPr>
        <p:spPr>
          <a:xfrm>
            <a:off x="4557132" y="2400377"/>
            <a:ext cx="2207941" cy="2271985"/>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4DB2ECA-813B-69C0-254F-C3DC9D15DEBA}"/>
              </a:ext>
            </a:extLst>
          </p:cNvPr>
          <p:cNvSpPr/>
          <p:nvPr/>
        </p:nvSpPr>
        <p:spPr>
          <a:xfrm>
            <a:off x="6924908" y="2833841"/>
            <a:ext cx="1516566" cy="2078735"/>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66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D011E7A9-5402-6E2E-0B88-46607FDA58B9}"/>
              </a:ext>
            </a:extLst>
          </p:cNvPr>
          <p:cNvGraphicFramePr>
            <a:graphicFrameLocks noGrp="1"/>
          </p:cNvGraphicFramePr>
          <p:nvPr>
            <p:ph idx="1"/>
            <p:extLst>
              <p:ext uri="{D42A27DB-BD31-4B8C-83A1-F6EECF244321}">
                <p14:modId xmlns:p14="http://schemas.microsoft.com/office/powerpoint/2010/main" val="3578254281"/>
              </p:ext>
            </p:extLst>
          </p:nvPr>
        </p:nvGraphicFramePr>
        <p:xfrm>
          <a:off x="1923473" y="455463"/>
          <a:ext cx="8345053" cy="5947074"/>
        </p:xfrm>
        <a:graphic>
          <a:graphicData uri="http://schemas.openxmlformats.org/drawingml/2006/table">
            <a:tbl>
              <a:tblPr firstRow="1" firstCol="1" bandRow="1"/>
              <a:tblGrid>
                <a:gridCol w="2792383">
                  <a:extLst>
                    <a:ext uri="{9D8B030D-6E8A-4147-A177-3AD203B41FA5}">
                      <a16:colId xmlns:a16="http://schemas.microsoft.com/office/drawing/2014/main" val="3171889690"/>
                    </a:ext>
                  </a:extLst>
                </a:gridCol>
                <a:gridCol w="2776335">
                  <a:extLst>
                    <a:ext uri="{9D8B030D-6E8A-4147-A177-3AD203B41FA5}">
                      <a16:colId xmlns:a16="http://schemas.microsoft.com/office/drawing/2014/main" val="115605873"/>
                    </a:ext>
                  </a:extLst>
                </a:gridCol>
                <a:gridCol w="834505">
                  <a:extLst>
                    <a:ext uri="{9D8B030D-6E8A-4147-A177-3AD203B41FA5}">
                      <a16:colId xmlns:a16="http://schemas.microsoft.com/office/drawing/2014/main" val="4145131373"/>
                    </a:ext>
                  </a:extLst>
                </a:gridCol>
                <a:gridCol w="1941830">
                  <a:extLst>
                    <a:ext uri="{9D8B030D-6E8A-4147-A177-3AD203B41FA5}">
                      <a16:colId xmlns:a16="http://schemas.microsoft.com/office/drawing/2014/main" val="154959153"/>
                    </a:ext>
                  </a:extLst>
                </a:gridCol>
              </a:tblGrid>
              <a:tr h="482480">
                <a:tc>
                  <a:txBody>
                    <a:bodyPr/>
                    <a:lstStyle/>
                    <a:p>
                      <a:pPr algn="ctr">
                        <a:lnSpc>
                          <a:spcPct val="107000"/>
                        </a:lnSpc>
                        <a:spcAft>
                          <a:spcPts val="800"/>
                        </a:spcAft>
                      </a:pPr>
                      <a:r>
                        <a:rPr lang="en-CA" sz="1600" b="1" kern="100" dirty="0">
                          <a:effectLst/>
                          <a:latin typeface="PT Sans Caption" panose="020B0603020203020204" pitchFamily="34" charset="77"/>
                          <a:ea typeface="Calibri" panose="020F0502020204030204" pitchFamily="34" charset="0"/>
                          <a:cs typeface="Times New Roman" panose="02020603050405020304" pitchFamily="18" charset="0"/>
                        </a:rPr>
                        <a:t>Escape</a:t>
                      </a:r>
                      <a:endParaRPr lang="en-CA" sz="1400" kern="100" dirty="0">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b="1"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Tangible/Sensory</a:t>
                      </a:r>
                      <a:endParaRPr lang="en-CA" sz="14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CA" sz="1400" kern="100">
                        <a:solidFill>
                          <a:schemeClr val="bg1">
                            <a:lumMod val="85000"/>
                          </a:schemeClr>
                        </a:solidFill>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CA" sz="1600" b="1"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Attention</a:t>
                      </a:r>
                      <a:endParaRPr lang="en-CA" sz="14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477521"/>
                  </a:ext>
                </a:extLst>
              </a:tr>
              <a:tr h="1151203">
                <a:tc>
                  <a:txBody>
                    <a:bodyPr/>
                    <a:lstStyle/>
                    <a:p>
                      <a:pPr algn="ctr">
                        <a:lnSpc>
                          <a:spcPct val="107000"/>
                        </a:lnSpc>
                        <a:spcAft>
                          <a:spcPts val="800"/>
                        </a:spcAft>
                      </a:pPr>
                      <a:r>
                        <a:rPr lang="en-CA" sz="1600" kern="100" dirty="0">
                          <a:effectLst/>
                          <a:latin typeface="PT Sans Caption" panose="020B0603020203020204" pitchFamily="34" charset="77"/>
                          <a:ea typeface="Calibri" panose="020F0502020204030204" pitchFamily="34" charset="0"/>
                          <a:cs typeface="Times New Roman" panose="02020603050405020304" pitchFamily="18" charset="0"/>
                        </a:rPr>
                        <a:t>I use social media to avoid ongoing offline conversations or social interactions.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explore content about people, topics, places, or hobbies that interest me.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post pictures or information about myself.</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4776730"/>
                  </a:ext>
                </a:extLst>
              </a:tr>
              <a:tr h="1058630">
                <a:tc>
                  <a:txBody>
                    <a:bodyPr/>
                    <a:lstStyle/>
                    <a:p>
                      <a:pPr algn="ctr">
                        <a:lnSpc>
                          <a:spcPct val="107000"/>
                        </a:lnSpc>
                        <a:spcAft>
                          <a:spcPts val="800"/>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When I use social media, I open it to avoid negative thoughts and feelings.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look for content posted by familiar or interesting people/organizations.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open it immediately after I see I have a new notification about something I've posted.</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4397469"/>
                  </a:ext>
                </a:extLst>
              </a:tr>
              <a:tr h="1085627">
                <a:tc>
                  <a:txBody>
                    <a:bodyPr/>
                    <a:lstStyle/>
                    <a:p>
                      <a:pPr algn="ctr">
                        <a:lnSpc>
                          <a:spcPct val="107000"/>
                        </a:lnSpc>
                        <a:spcAft>
                          <a:spcPts val="800"/>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I use social media when I am feeling stressed or overwhelmed.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2195"/>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browse news stories or seek information.</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765"/>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feel a rush of excitement when I see people engage with my posts.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34293946"/>
                  </a:ext>
                </a:extLst>
              </a:tr>
              <a:tr h="870106">
                <a:tc>
                  <a:txBody>
                    <a:bodyPr/>
                    <a:lstStyle/>
                    <a:p>
                      <a:pPr algn="ctr">
                        <a:lnSpc>
                          <a:spcPct val="107000"/>
                        </a:lnSpc>
                        <a:spcAft>
                          <a:spcPts val="800"/>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When I use social media, it is because I do not want to begin a task or activity.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765"/>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look at pictures and/or videos because I like the way they look.</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765"/>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feel upset if my posts do not receive much attention.</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29185239"/>
                  </a:ext>
                </a:extLst>
              </a:tr>
              <a:tr h="820764">
                <a:tc>
                  <a:txBody>
                    <a:bodyPr/>
                    <a:lstStyle/>
                    <a:p>
                      <a:pPr algn="ctr">
                        <a:lnSpc>
                          <a:spcPct val="107000"/>
                        </a:lnSpc>
                      </a:pPr>
                      <a:endParaRPr lang="en-CA" sz="1600" kern="100">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765"/>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because I am bored and do not have anything to do.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pPr>
                      <a:endParaRPr lang="en-CA" sz="1600" kern="100" dirty="0">
                        <a:solidFill>
                          <a:schemeClr val="bg1">
                            <a:lumMod val="85000"/>
                          </a:schemeClr>
                        </a:solidFill>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33895198"/>
                  </a:ext>
                </a:extLst>
              </a:tr>
            </a:tbl>
          </a:graphicData>
        </a:graphic>
      </p:graphicFrame>
    </p:spTree>
    <p:extLst>
      <p:ext uri="{BB962C8B-B14F-4D97-AF65-F5344CB8AC3E}">
        <p14:creationId xmlns:p14="http://schemas.microsoft.com/office/powerpoint/2010/main" val="323775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D011E7A9-5402-6E2E-0B88-46607FDA58B9}"/>
              </a:ext>
            </a:extLst>
          </p:cNvPr>
          <p:cNvGraphicFramePr>
            <a:graphicFrameLocks noGrp="1"/>
          </p:cNvGraphicFramePr>
          <p:nvPr>
            <p:ph idx="1"/>
            <p:extLst>
              <p:ext uri="{D42A27DB-BD31-4B8C-83A1-F6EECF244321}">
                <p14:modId xmlns:p14="http://schemas.microsoft.com/office/powerpoint/2010/main" val="1970336769"/>
              </p:ext>
            </p:extLst>
          </p:nvPr>
        </p:nvGraphicFramePr>
        <p:xfrm>
          <a:off x="1923473" y="455463"/>
          <a:ext cx="8345053" cy="5947074"/>
        </p:xfrm>
        <a:graphic>
          <a:graphicData uri="http://schemas.openxmlformats.org/drawingml/2006/table">
            <a:tbl>
              <a:tblPr firstRow="1" firstCol="1" bandRow="1"/>
              <a:tblGrid>
                <a:gridCol w="2792383">
                  <a:extLst>
                    <a:ext uri="{9D8B030D-6E8A-4147-A177-3AD203B41FA5}">
                      <a16:colId xmlns:a16="http://schemas.microsoft.com/office/drawing/2014/main" val="3171889690"/>
                    </a:ext>
                  </a:extLst>
                </a:gridCol>
                <a:gridCol w="2776335">
                  <a:extLst>
                    <a:ext uri="{9D8B030D-6E8A-4147-A177-3AD203B41FA5}">
                      <a16:colId xmlns:a16="http://schemas.microsoft.com/office/drawing/2014/main" val="115605873"/>
                    </a:ext>
                  </a:extLst>
                </a:gridCol>
                <a:gridCol w="834505">
                  <a:extLst>
                    <a:ext uri="{9D8B030D-6E8A-4147-A177-3AD203B41FA5}">
                      <a16:colId xmlns:a16="http://schemas.microsoft.com/office/drawing/2014/main" val="4145131373"/>
                    </a:ext>
                  </a:extLst>
                </a:gridCol>
                <a:gridCol w="1941830">
                  <a:extLst>
                    <a:ext uri="{9D8B030D-6E8A-4147-A177-3AD203B41FA5}">
                      <a16:colId xmlns:a16="http://schemas.microsoft.com/office/drawing/2014/main" val="154959153"/>
                    </a:ext>
                  </a:extLst>
                </a:gridCol>
              </a:tblGrid>
              <a:tr h="482480">
                <a:tc>
                  <a:txBody>
                    <a:bodyPr/>
                    <a:lstStyle/>
                    <a:p>
                      <a:pPr algn="ctr">
                        <a:lnSpc>
                          <a:spcPct val="107000"/>
                        </a:lnSpc>
                        <a:spcAft>
                          <a:spcPts val="800"/>
                        </a:spcAft>
                      </a:pPr>
                      <a:r>
                        <a:rPr lang="en-CA" sz="1600" b="1"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Escape</a:t>
                      </a:r>
                      <a:endParaRPr lang="en-CA" sz="14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b="1" kern="100">
                          <a:effectLst/>
                          <a:latin typeface="PT Sans Caption" panose="020B0603020203020204" pitchFamily="34" charset="77"/>
                          <a:ea typeface="Calibri" panose="020F0502020204030204" pitchFamily="34" charset="0"/>
                          <a:cs typeface="Times New Roman" panose="02020603050405020304" pitchFamily="18" charset="0"/>
                        </a:rPr>
                        <a:t>Tangible/Sensory</a:t>
                      </a:r>
                      <a:endParaRPr lang="en-CA" sz="1400" kern="100">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CA" sz="1400" kern="100">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CA" sz="1600" b="1"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Attention</a:t>
                      </a:r>
                      <a:endParaRPr lang="en-CA" sz="14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477521"/>
                  </a:ext>
                </a:extLst>
              </a:tr>
              <a:tr h="1151203">
                <a:tc>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avoid ongoing offline conversations or social interactions.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kern="100" dirty="0">
                          <a:effectLst/>
                          <a:latin typeface="PT Sans Caption" panose="020B0603020203020204" pitchFamily="34" charset="77"/>
                          <a:ea typeface="Calibri" panose="020F0502020204030204" pitchFamily="34" charset="0"/>
                          <a:cs typeface="Times New Roman" panose="02020603050405020304" pitchFamily="18" charset="0"/>
                        </a:rPr>
                        <a:t>I use social media to explore content about people, topics, places, or hobbies that interest me.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post pictures or information about myself.</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4776730"/>
                  </a:ext>
                </a:extLst>
              </a:tr>
              <a:tr h="1058630">
                <a:tc>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open it to avoid negative thoughts and feelings.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I use social media to look for content posted by familiar or interesting people/organizations.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open it immediately after I see I have a new notification about something I've posted.</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4397469"/>
                  </a:ext>
                </a:extLst>
              </a:tr>
              <a:tr h="1085627">
                <a:tc>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when I am feeling stressed or overwhelmed.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2195"/>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I use social media to browse news stories or seek information.</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765"/>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feel a rush of excitement when I see people engage with my posts.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34293946"/>
                  </a:ext>
                </a:extLst>
              </a:tr>
              <a:tr h="870106">
                <a:tc>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it is because I do not want to begin a task or activity.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765"/>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I use social media to look at pictures and/or videos because I like the way they look.</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765"/>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feel upset if my posts do not receive much attention.</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29185239"/>
                  </a:ext>
                </a:extLst>
              </a:tr>
              <a:tr h="820764">
                <a:tc>
                  <a:txBody>
                    <a:bodyPr/>
                    <a:lstStyle/>
                    <a:p>
                      <a:pPr algn="ctr">
                        <a:lnSpc>
                          <a:spcPct val="107000"/>
                        </a:lnSpc>
                      </a:pPr>
                      <a:endParaRPr lang="en-CA" sz="1600" kern="100">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765"/>
                        </a:spcAft>
                      </a:pPr>
                      <a:r>
                        <a:rPr lang="en-CA" sz="1600" kern="100" dirty="0">
                          <a:effectLst/>
                          <a:latin typeface="PT Sans Caption" panose="020B0603020203020204" pitchFamily="34" charset="77"/>
                          <a:ea typeface="Calibri" panose="020F0502020204030204" pitchFamily="34" charset="0"/>
                          <a:cs typeface="Times New Roman" panose="02020603050405020304" pitchFamily="18" charset="0"/>
                        </a:rPr>
                        <a:t>I use social media because I am bored and do not have anything to do.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pPr>
                      <a:endParaRPr lang="en-CA" sz="1600" kern="100" dirty="0">
                        <a:solidFill>
                          <a:schemeClr val="bg1">
                            <a:lumMod val="85000"/>
                          </a:schemeClr>
                        </a:solidFill>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33895198"/>
                  </a:ext>
                </a:extLst>
              </a:tr>
            </a:tbl>
          </a:graphicData>
        </a:graphic>
      </p:graphicFrame>
    </p:spTree>
    <p:extLst>
      <p:ext uri="{BB962C8B-B14F-4D97-AF65-F5344CB8AC3E}">
        <p14:creationId xmlns:p14="http://schemas.microsoft.com/office/powerpoint/2010/main" val="168756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D011E7A9-5402-6E2E-0B88-46607FDA58B9}"/>
              </a:ext>
            </a:extLst>
          </p:cNvPr>
          <p:cNvGraphicFramePr>
            <a:graphicFrameLocks noGrp="1"/>
          </p:cNvGraphicFramePr>
          <p:nvPr>
            <p:ph idx="1"/>
            <p:extLst>
              <p:ext uri="{D42A27DB-BD31-4B8C-83A1-F6EECF244321}">
                <p14:modId xmlns:p14="http://schemas.microsoft.com/office/powerpoint/2010/main" val="1191011380"/>
              </p:ext>
            </p:extLst>
          </p:nvPr>
        </p:nvGraphicFramePr>
        <p:xfrm>
          <a:off x="1923473" y="455463"/>
          <a:ext cx="8345053" cy="5947074"/>
        </p:xfrm>
        <a:graphic>
          <a:graphicData uri="http://schemas.openxmlformats.org/drawingml/2006/table">
            <a:tbl>
              <a:tblPr firstRow="1" firstCol="1" bandRow="1"/>
              <a:tblGrid>
                <a:gridCol w="2792383">
                  <a:extLst>
                    <a:ext uri="{9D8B030D-6E8A-4147-A177-3AD203B41FA5}">
                      <a16:colId xmlns:a16="http://schemas.microsoft.com/office/drawing/2014/main" val="3171889690"/>
                    </a:ext>
                  </a:extLst>
                </a:gridCol>
                <a:gridCol w="2776335">
                  <a:extLst>
                    <a:ext uri="{9D8B030D-6E8A-4147-A177-3AD203B41FA5}">
                      <a16:colId xmlns:a16="http://schemas.microsoft.com/office/drawing/2014/main" val="115605873"/>
                    </a:ext>
                  </a:extLst>
                </a:gridCol>
                <a:gridCol w="834505">
                  <a:extLst>
                    <a:ext uri="{9D8B030D-6E8A-4147-A177-3AD203B41FA5}">
                      <a16:colId xmlns:a16="http://schemas.microsoft.com/office/drawing/2014/main" val="4145131373"/>
                    </a:ext>
                  </a:extLst>
                </a:gridCol>
                <a:gridCol w="1941830">
                  <a:extLst>
                    <a:ext uri="{9D8B030D-6E8A-4147-A177-3AD203B41FA5}">
                      <a16:colId xmlns:a16="http://schemas.microsoft.com/office/drawing/2014/main" val="154959153"/>
                    </a:ext>
                  </a:extLst>
                </a:gridCol>
              </a:tblGrid>
              <a:tr h="482480">
                <a:tc>
                  <a:txBody>
                    <a:bodyPr/>
                    <a:lstStyle/>
                    <a:p>
                      <a:pPr algn="ctr">
                        <a:lnSpc>
                          <a:spcPct val="107000"/>
                        </a:lnSpc>
                        <a:spcAft>
                          <a:spcPts val="800"/>
                        </a:spcAft>
                      </a:pPr>
                      <a:r>
                        <a:rPr lang="en-CA" sz="1600" b="1"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Escape</a:t>
                      </a:r>
                      <a:endParaRPr lang="en-CA" sz="14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b="1"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Tangible/Sensory</a:t>
                      </a:r>
                      <a:endParaRPr lang="en-CA" sz="14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CA" sz="1400" kern="100">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CA" sz="1600" b="1" kern="100" dirty="0">
                          <a:effectLst/>
                          <a:latin typeface="PT Sans Caption" panose="020B0603020203020204" pitchFamily="34" charset="77"/>
                          <a:ea typeface="Calibri" panose="020F0502020204030204" pitchFamily="34" charset="0"/>
                          <a:cs typeface="Times New Roman" panose="02020603050405020304" pitchFamily="18" charset="0"/>
                        </a:rPr>
                        <a:t>Attention</a:t>
                      </a:r>
                      <a:endParaRPr lang="en-CA" sz="1400" kern="100" dirty="0">
                        <a:effectLst/>
                        <a:latin typeface="PT Sans Caption" panose="020B0603020203020204" pitchFamily="34" charset="77"/>
                        <a:ea typeface="Calibri" panose="020F0502020204030204" pitchFamily="34" charset="0"/>
                        <a:cs typeface="Times New Roman" panose="02020603050405020304" pitchFamily="18" charset="0"/>
                      </a:endParaRPr>
                    </a:p>
                  </a:txBody>
                  <a:tcPr marL="9525" marR="27940" marT="2857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477521"/>
                  </a:ext>
                </a:extLst>
              </a:tr>
              <a:tr h="1151203">
                <a:tc>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avoid ongoing offline conversations or social interactions.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explore content about people, topics, places, or hobbies that interest me.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CA" sz="1600" kern="100" dirty="0">
                          <a:effectLst/>
                          <a:latin typeface="PT Sans Caption" panose="020B0603020203020204" pitchFamily="34" charset="77"/>
                          <a:ea typeface="Calibri" panose="020F0502020204030204" pitchFamily="34" charset="0"/>
                          <a:cs typeface="Times New Roman" panose="02020603050405020304" pitchFamily="18" charset="0"/>
                        </a:rPr>
                        <a:t>I use social media to post pictures or information about myself.</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4776730"/>
                  </a:ext>
                </a:extLst>
              </a:tr>
              <a:tr h="1058630">
                <a:tc>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 open it to avoid negative thoughts and feelings.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look for content posted by familiar or interesting people/organizations.</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When I use social media, I open it immediately after I see I have a new notification about something I've posted.</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4397469"/>
                  </a:ext>
                </a:extLst>
              </a:tr>
              <a:tr h="1085627">
                <a:tc>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when I am feeling stressed or overwhelmed.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2195"/>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browse news stories or seek information.</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765"/>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When I use social media, I feel a rush of excitement when I see people engage with my posts.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34293946"/>
                  </a:ext>
                </a:extLst>
              </a:tr>
              <a:tr h="870106">
                <a:tc>
                  <a:txBody>
                    <a:bodyPr/>
                    <a:lstStyle/>
                    <a:p>
                      <a:pPr algn="ctr">
                        <a:lnSpc>
                          <a:spcPct val="107000"/>
                        </a:lnSpc>
                        <a:spcAft>
                          <a:spcPts val="800"/>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When I use social media, it is because I do not want to begin a task or activity. </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765"/>
                        </a:spcAft>
                      </a:pPr>
                      <a:r>
                        <a:rPr lang="en-CA" sz="1600" kern="10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to look at pictures and/or videos because I like the way they look.</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765"/>
                        </a:spcAft>
                      </a:pPr>
                      <a:r>
                        <a:rPr lang="en-CA" sz="1600" kern="100">
                          <a:effectLst/>
                          <a:latin typeface="PT Sans Caption" panose="020B0603020203020204" pitchFamily="34" charset="77"/>
                          <a:ea typeface="Calibri" panose="020F0502020204030204" pitchFamily="34" charset="0"/>
                          <a:cs typeface="Times New Roman" panose="02020603050405020304" pitchFamily="18" charset="0"/>
                        </a:rPr>
                        <a:t>When I use social media, I feel upset if my posts do not receive much attention.</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29185239"/>
                  </a:ext>
                </a:extLst>
              </a:tr>
              <a:tr h="820764">
                <a:tc>
                  <a:txBody>
                    <a:bodyPr/>
                    <a:lstStyle/>
                    <a:p>
                      <a:pPr algn="ctr">
                        <a:lnSpc>
                          <a:spcPct val="107000"/>
                        </a:lnSpc>
                      </a:pPr>
                      <a:endParaRPr lang="en-CA" sz="1600" kern="100">
                        <a:solidFill>
                          <a:schemeClr val="bg1">
                            <a:lumMod val="85000"/>
                          </a:schemeClr>
                        </a:solidFill>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765"/>
                        </a:spcAft>
                      </a:pPr>
                      <a:r>
                        <a:rPr lang="en-CA" sz="1600" kern="100" dirty="0">
                          <a:solidFill>
                            <a:schemeClr val="bg1">
                              <a:lumMod val="85000"/>
                            </a:schemeClr>
                          </a:solidFill>
                          <a:effectLst/>
                          <a:latin typeface="PT Sans Caption" panose="020B0603020203020204" pitchFamily="34" charset="77"/>
                          <a:ea typeface="Calibri" panose="020F0502020204030204" pitchFamily="34" charset="0"/>
                          <a:cs typeface="Times New Roman" panose="02020603050405020304" pitchFamily="18" charset="0"/>
                        </a:rPr>
                        <a:t>I use social media because I am bored and do not have anything to do.</a:t>
                      </a: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pPr>
                      <a:endParaRPr lang="en-CA" sz="1600" kern="100" dirty="0">
                        <a:effectLst/>
                        <a:latin typeface="PT Sans Caption" panose="020B0603020203020204" pitchFamily="34" charset="77"/>
                        <a:cs typeface="Times New Roman" panose="02020603050405020304" pitchFamily="18" charset="0"/>
                      </a:endParaRPr>
                    </a:p>
                  </a:txBody>
                  <a:tcPr marL="9525" marR="279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33895198"/>
                  </a:ext>
                </a:extLst>
              </a:tr>
            </a:tbl>
          </a:graphicData>
        </a:graphic>
      </p:graphicFrame>
    </p:spTree>
    <p:extLst>
      <p:ext uri="{BB962C8B-B14F-4D97-AF65-F5344CB8AC3E}">
        <p14:creationId xmlns:p14="http://schemas.microsoft.com/office/powerpoint/2010/main" val="7272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of social media addiction">
            <a:extLst>
              <a:ext uri="{FF2B5EF4-FFF2-40B4-BE49-F238E27FC236}">
                <a16:creationId xmlns:a16="http://schemas.microsoft.com/office/drawing/2014/main" id="{43AC58C4-5792-DC89-7A30-6F66748F7F85}"/>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7B247B-1E05-D14B-5A1E-21BCD405AE8C}"/>
              </a:ext>
            </a:extLst>
          </p:cNvPr>
          <p:cNvSpPr>
            <a:spLocks noGrp="1"/>
          </p:cNvSpPr>
          <p:nvPr>
            <p:ph type="title"/>
          </p:nvPr>
        </p:nvSpPr>
        <p:spPr/>
        <p:txBody>
          <a:bodyPr>
            <a:normAutofit/>
          </a:bodyPr>
          <a:lstStyle/>
          <a:p>
            <a:r>
              <a:rPr lang="en-US" sz="2800" dirty="0">
                <a:solidFill>
                  <a:schemeClr val="bg1"/>
                </a:solidFill>
                <a:latin typeface="PT Sans Caption" panose="020B0603020203020204" pitchFamily="34" charset="77"/>
              </a:rPr>
              <a:t>Next steps for me</a:t>
            </a:r>
          </a:p>
        </p:txBody>
      </p:sp>
      <p:sp>
        <p:nvSpPr>
          <p:cNvPr id="3" name="Content Placeholder 2">
            <a:extLst>
              <a:ext uri="{FF2B5EF4-FFF2-40B4-BE49-F238E27FC236}">
                <a16:creationId xmlns:a16="http://schemas.microsoft.com/office/drawing/2014/main" id="{773A1FEE-B441-2F82-FB28-A770B76614FF}"/>
              </a:ext>
            </a:extLst>
          </p:cNvPr>
          <p:cNvSpPr>
            <a:spLocks noGrp="1"/>
          </p:cNvSpPr>
          <p:nvPr>
            <p:ph idx="1"/>
          </p:nvPr>
        </p:nvSpPr>
        <p:spPr>
          <a:xfrm>
            <a:off x="838200" y="1825625"/>
            <a:ext cx="11049000" cy="4351338"/>
          </a:xfrm>
        </p:spPr>
        <p:txBody>
          <a:bodyPr>
            <a:normAutofit/>
          </a:bodyPr>
          <a:lstStyle/>
          <a:p>
            <a:pPr marL="0" indent="0">
              <a:buNone/>
            </a:pPr>
            <a:r>
              <a:rPr lang="en-US" sz="6000" dirty="0">
                <a:solidFill>
                  <a:schemeClr val="bg1"/>
                </a:solidFill>
                <a:latin typeface="PT Sans Caption" panose="020B0603020203020204" pitchFamily="34" charset="77"/>
              </a:rPr>
              <a:t>Revise the SMUFA</a:t>
            </a:r>
          </a:p>
          <a:p>
            <a:pPr marL="0" indent="0">
              <a:buNone/>
            </a:pPr>
            <a:endParaRPr lang="en-US" sz="1600" dirty="0">
              <a:solidFill>
                <a:schemeClr val="bg1">
                  <a:lumMod val="7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Replicate</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Intervene based on SMUFA results</a:t>
            </a:r>
          </a:p>
          <a:p>
            <a:pPr marL="0" indent="0">
              <a:buNone/>
            </a:pPr>
            <a:endParaRPr lang="en-US" sz="6000" dirty="0">
              <a:solidFill>
                <a:schemeClr val="tx1">
                  <a:lumMod val="75000"/>
                  <a:lumOff val="25000"/>
                </a:schemeClr>
              </a:solidFill>
              <a:latin typeface="PT Sans Caption" panose="020B0603020203020204" pitchFamily="34" charset="77"/>
            </a:endParaRPr>
          </a:p>
          <a:p>
            <a:pPr marL="0" indent="0">
              <a:buNone/>
            </a:pPr>
            <a:endParaRPr lang="en-US" sz="6000" dirty="0">
              <a:solidFill>
                <a:schemeClr val="bg1">
                  <a:lumMod val="75000"/>
                </a:schemeClr>
              </a:solidFill>
              <a:latin typeface="PT Sans Caption" panose="020B0603020203020204" pitchFamily="34" charset="77"/>
            </a:endParaRPr>
          </a:p>
        </p:txBody>
      </p:sp>
    </p:spTree>
    <p:extLst>
      <p:ext uri="{BB962C8B-B14F-4D97-AF65-F5344CB8AC3E}">
        <p14:creationId xmlns:p14="http://schemas.microsoft.com/office/powerpoint/2010/main" val="221767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9CF6600-B24D-7A41-0E4F-4B86A9722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2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20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of social media addiction">
            <a:extLst>
              <a:ext uri="{FF2B5EF4-FFF2-40B4-BE49-F238E27FC236}">
                <a16:creationId xmlns:a16="http://schemas.microsoft.com/office/drawing/2014/main" id="{E41AD828-8816-1B3B-46E3-F9DC81D16998}"/>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7B247B-1E05-D14B-5A1E-21BCD405AE8C}"/>
              </a:ext>
            </a:extLst>
          </p:cNvPr>
          <p:cNvSpPr>
            <a:spLocks noGrp="1"/>
          </p:cNvSpPr>
          <p:nvPr>
            <p:ph type="title"/>
          </p:nvPr>
        </p:nvSpPr>
        <p:spPr/>
        <p:txBody>
          <a:bodyPr>
            <a:normAutofit/>
          </a:bodyPr>
          <a:lstStyle/>
          <a:p>
            <a:r>
              <a:rPr lang="en-US" sz="2800" dirty="0">
                <a:solidFill>
                  <a:schemeClr val="bg1"/>
                </a:solidFill>
                <a:latin typeface="PT Sans Caption" panose="020B0603020203020204" pitchFamily="34" charset="77"/>
              </a:rPr>
              <a:t>Next steps for me</a:t>
            </a:r>
          </a:p>
        </p:txBody>
      </p:sp>
      <p:sp>
        <p:nvSpPr>
          <p:cNvPr id="3" name="Content Placeholder 2">
            <a:extLst>
              <a:ext uri="{FF2B5EF4-FFF2-40B4-BE49-F238E27FC236}">
                <a16:creationId xmlns:a16="http://schemas.microsoft.com/office/drawing/2014/main" id="{773A1FEE-B441-2F82-FB28-A770B76614FF}"/>
              </a:ext>
            </a:extLst>
          </p:cNvPr>
          <p:cNvSpPr>
            <a:spLocks noGrp="1"/>
          </p:cNvSpPr>
          <p:nvPr>
            <p:ph idx="1"/>
          </p:nvPr>
        </p:nvSpPr>
        <p:spPr>
          <a:xfrm>
            <a:off x="838200" y="1825625"/>
            <a:ext cx="11049000" cy="4351338"/>
          </a:xfrm>
        </p:spPr>
        <p:txBody>
          <a:bodyPr>
            <a:normAutofit/>
          </a:bodyPr>
          <a:lstStyle/>
          <a:p>
            <a:pPr marL="0" indent="0">
              <a:buNone/>
            </a:pPr>
            <a:r>
              <a:rPr lang="en-US" sz="6000" dirty="0">
                <a:solidFill>
                  <a:schemeClr val="tx1">
                    <a:lumMod val="75000"/>
                    <a:lumOff val="25000"/>
                  </a:schemeClr>
                </a:solidFill>
                <a:latin typeface="PT Sans Caption" panose="020B0603020203020204" pitchFamily="34" charset="77"/>
              </a:rPr>
              <a:t>Revise the SMUFA</a:t>
            </a:r>
          </a:p>
          <a:p>
            <a:pPr marL="0" indent="0">
              <a:buNone/>
            </a:pPr>
            <a:endParaRPr lang="en-US" sz="1600" dirty="0">
              <a:solidFill>
                <a:schemeClr val="bg1">
                  <a:lumMod val="75000"/>
                </a:schemeClr>
              </a:solidFill>
              <a:latin typeface="PT Sans Caption" panose="020B0603020203020204" pitchFamily="34" charset="77"/>
            </a:endParaRPr>
          </a:p>
          <a:p>
            <a:pPr marL="0" indent="0">
              <a:buNone/>
            </a:pPr>
            <a:r>
              <a:rPr lang="en-US" sz="6000" dirty="0">
                <a:solidFill>
                  <a:schemeClr val="bg1"/>
                </a:solidFill>
                <a:latin typeface="PT Sans Caption" panose="020B0603020203020204" pitchFamily="34" charset="77"/>
              </a:rPr>
              <a:t>Replicate</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Intervene based on SMUFA results</a:t>
            </a:r>
          </a:p>
          <a:p>
            <a:pPr marL="0" indent="0">
              <a:buNone/>
            </a:pPr>
            <a:endParaRPr lang="en-US" sz="6000" dirty="0">
              <a:solidFill>
                <a:schemeClr val="tx1">
                  <a:lumMod val="75000"/>
                  <a:lumOff val="25000"/>
                </a:schemeClr>
              </a:solidFill>
              <a:latin typeface="PT Sans Caption" panose="020B0603020203020204" pitchFamily="34" charset="77"/>
            </a:endParaRPr>
          </a:p>
          <a:p>
            <a:pPr marL="0" indent="0">
              <a:buNone/>
            </a:pPr>
            <a:endParaRPr lang="en-US" sz="6000" dirty="0">
              <a:solidFill>
                <a:schemeClr val="bg1">
                  <a:lumMod val="75000"/>
                </a:schemeClr>
              </a:solidFill>
              <a:latin typeface="PT Sans Caption" panose="020B0603020203020204" pitchFamily="34" charset="77"/>
            </a:endParaRPr>
          </a:p>
        </p:txBody>
      </p:sp>
    </p:spTree>
    <p:extLst>
      <p:ext uri="{BB962C8B-B14F-4D97-AF65-F5344CB8AC3E}">
        <p14:creationId xmlns:p14="http://schemas.microsoft.com/office/powerpoint/2010/main" val="428375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of social media addiction">
            <a:extLst>
              <a:ext uri="{FF2B5EF4-FFF2-40B4-BE49-F238E27FC236}">
                <a16:creationId xmlns:a16="http://schemas.microsoft.com/office/drawing/2014/main" id="{764D638B-B305-8123-8B69-5115B955980C}"/>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7B247B-1E05-D14B-5A1E-21BCD405AE8C}"/>
              </a:ext>
            </a:extLst>
          </p:cNvPr>
          <p:cNvSpPr>
            <a:spLocks noGrp="1"/>
          </p:cNvSpPr>
          <p:nvPr>
            <p:ph type="title"/>
          </p:nvPr>
        </p:nvSpPr>
        <p:spPr/>
        <p:txBody>
          <a:bodyPr>
            <a:normAutofit/>
          </a:bodyPr>
          <a:lstStyle/>
          <a:p>
            <a:r>
              <a:rPr lang="en-US" sz="2800" dirty="0">
                <a:solidFill>
                  <a:schemeClr val="bg1"/>
                </a:solidFill>
                <a:latin typeface="PT Sans Caption" panose="020B0603020203020204" pitchFamily="34" charset="77"/>
              </a:rPr>
              <a:t>Next steps for me</a:t>
            </a:r>
          </a:p>
        </p:txBody>
      </p:sp>
      <p:sp>
        <p:nvSpPr>
          <p:cNvPr id="3" name="Content Placeholder 2">
            <a:extLst>
              <a:ext uri="{FF2B5EF4-FFF2-40B4-BE49-F238E27FC236}">
                <a16:creationId xmlns:a16="http://schemas.microsoft.com/office/drawing/2014/main" id="{773A1FEE-B441-2F82-FB28-A770B76614FF}"/>
              </a:ext>
            </a:extLst>
          </p:cNvPr>
          <p:cNvSpPr>
            <a:spLocks noGrp="1"/>
          </p:cNvSpPr>
          <p:nvPr>
            <p:ph idx="1"/>
          </p:nvPr>
        </p:nvSpPr>
        <p:spPr>
          <a:xfrm>
            <a:off x="838200" y="1825625"/>
            <a:ext cx="11049000" cy="4351338"/>
          </a:xfrm>
        </p:spPr>
        <p:txBody>
          <a:bodyPr>
            <a:normAutofit/>
          </a:bodyPr>
          <a:lstStyle/>
          <a:p>
            <a:pPr marL="0" indent="0">
              <a:buNone/>
            </a:pPr>
            <a:r>
              <a:rPr lang="en-US" sz="6000" dirty="0">
                <a:solidFill>
                  <a:schemeClr val="tx1">
                    <a:lumMod val="75000"/>
                    <a:lumOff val="25000"/>
                  </a:schemeClr>
                </a:solidFill>
                <a:latin typeface="PT Sans Caption" panose="020B0603020203020204" pitchFamily="34" charset="77"/>
              </a:rPr>
              <a:t>Revise the SMUFA</a:t>
            </a:r>
          </a:p>
          <a:p>
            <a:pPr marL="0" indent="0">
              <a:buNone/>
            </a:pPr>
            <a:endParaRPr lang="en-US" sz="1600" dirty="0">
              <a:solidFill>
                <a:schemeClr val="bg1">
                  <a:lumMod val="7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Replicate</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bg1"/>
                </a:solidFill>
                <a:latin typeface="PT Sans Caption" panose="020B0603020203020204" pitchFamily="34" charset="77"/>
              </a:rPr>
              <a:t>Intervene based on SMUFA results</a:t>
            </a:r>
          </a:p>
          <a:p>
            <a:pPr marL="0" indent="0">
              <a:buNone/>
            </a:pPr>
            <a:endParaRPr lang="en-US" sz="6000" dirty="0">
              <a:solidFill>
                <a:schemeClr val="tx1">
                  <a:lumMod val="75000"/>
                  <a:lumOff val="25000"/>
                </a:schemeClr>
              </a:solidFill>
              <a:latin typeface="PT Sans Caption" panose="020B0603020203020204" pitchFamily="34" charset="77"/>
            </a:endParaRPr>
          </a:p>
          <a:p>
            <a:pPr marL="0" indent="0">
              <a:buNone/>
            </a:pPr>
            <a:endParaRPr lang="en-US" sz="6000" dirty="0">
              <a:solidFill>
                <a:schemeClr val="bg1">
                  <a:lumMod val="75000"/>
                </a:schemeClr>
              </a:solidFill>
              <a:latin typeface="PT Sans Caption" panose="020B0603020203020204" pitchFamily="34" charset="77"/>
            </a:endParaRPr>
          </a:p>
        </p:txBody>
      </p:sp>
    </p:spTree>
    <p:extLst>
      <p:ext uri="{BB962C8B-B14F-4D97-AF65-F5344CB8AC3E}">
        <p14:creationId xmlns:p14="http://schemas.microsoft.com/office/powerpoint/2010/main" val="106426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of social media addiction">
            <a:extLst>
              <a:ext uri="{FF2B5EF4-FFF2-40B4-BE49-F238E27FC236}">
                <a16:creationId xmlns:a16="http://schemas.microsoft.com/office/drawing/2014/main" id="{AA4EE173-0A36-EFBD-A516-B40B1B735A93}"/>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7B247B-1E05-D14B-5A1E-21BCD405AE8C}"/>
              </a:ext>
            </a:extLst>
          </p:cNvPr>
          <p:cNvSpPr>
            <a:spLocks noGrp="1"/>
          </p:cNvSpPr>
          <p:nvPr>
            <p:ph type="title"/>
          </p:nvPr>
        </p:nvSpPr>
        <p:spPr/>
        <p:txBody>
          <a:bodyPr>
            <a:normAutofit/>
          </a:bodyPr>
          <a:lstStyle/>
          <a:p>
            <a:r>
              <a:rPr lang="en-US" sz="2800" dirty="0">
                <a:solidFill>
                  <a:schemeClr val="bg1"/>
                </a:solidFill>
                <a:latin typeface="PT Sans Caption" panose="020B0603020203020204" pitchFamily="34" charset="77"/>
              </a:rPr>
              <a:t>Next steps for you</a:t>
            </a:r>
          </a:p>
        </p:txBody>
      </p:sp>
      <p:sp>
        <p:nvSpPr>
          <p:cNvPr id="3" name="Content Placeholder 2">
            <a:extLst>
              <a:ext uri="{FF2B5EF4-FFF2-40B4-BE49-F238E27FC236}">
                <a16:creationId xmlns:a16="http://schemas.microsoft.com/office/drawing/2014/main" id="{773A1FEE-B441-2F82-FB28-A770B76614FF}"/>
              </a:ext>
            </a:extLst>
          </p:cNvPr>
          <p:cNvSpPr>
            <a:spLocks noGrp="1"/>
          </p:cNvSpPr>
          <p:nvPr>
            <p:ph idx="1"/>
          </p:nvPr>
        </p:nvSpPr>
        <p:spPr>
          <a:xfrm>
            <a:off x="838200" y="1825625"/>
            <a:ext cx="11049000" cy="4351338"/>
          </a:xfrm>
        </p:spPr>
        <p:txBody>
          <a:bodyPr>
            <a:normAutofit/>
          </a:bodyPr>
          <a:lstStyle/>
          <a:p>
            <a:pPr marL="0" indent="0">
              <a:buNone/>
            </a:pPr>
            <a:r>
              <a:rPr lang="en-US" sz="6000" dirty="0">
                <a:solidFill>
                  <a:schemeClr val="bg1"/>
                </a:solidFill>
                <a:latin typeface="PT Sans Caption" panose="020B0603020203020204" pitchFamily="34" charset="77"/>
              </a:rPr>
              <a:t>Use the SMUFA</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Replicate</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Intervene based on SMUFA results</a:t>
            </a:r>
          </a:p>
          <a:p>
            <a:pPr marL="0" indent="0">
              <a:buNone/>
            </a:pPr>
            <a:endParaRPr lang="en-US" sz="6000" dirty="0">
              <a:solidFill>
                <a:schemeClr val="bg1"/>
              </a:solidFill>
              <a:latin typeface="PT Sans Caption" panose="020B0603020203020204" pitchFamily="34" charset="77"/>
            </a:endParaRPr>
          </a:p>
          <a:p>
            <a:pPr marL="0" indent="0">
              <a:buNone/>
            </a:pPr>
            <a:endParaRPr lang="en-US" sz="1600" dirty="0">
              <a:solidFill>
                <a:schemeClr val="bg1"/>
              </a:solidFill>
              <a:latin typeface="PT Sans Caption" panose="020B0603020203020204" pitchFamily="34" charset="77"/>
            </a:endParaRPr>
          </a:p>
          <a:p>
            <a:pPr marL="0" indent="0">
              <a:buNone/>
            </a:pPr>
            <a:endParaRPr lang="en-US" sz="6000" dirty="0">
              <a:solidFill>
                <a:schemeClr val="bg1"/>
              </a:solidFill>
              <a:latin typeface="PT Sans Caption" panose="020B0603020203020204" pitchFamily="34" charset="77"/>
            </a:endParaRPr>
          </a:p>
          <a:p>
            <a:pPr marL="0" indent="0">
              <a:buNone/>
            </a:pPr>
            <a:endParaRPr lang="en-US" sz="6000" dirty="0">
              <a:solidFill>
                <a:schemeClr val="bg1"/>
              </a:solidFill>
              <a:latin typeface="PT Sans Caption" panose="020B0603020203020204" pitchFamily="34" charset="77"/>
            </a:endParaRPr>
          </a:p>
        </p:txBody>
      </p:sp>
    </p:spTree>
    <p:extLst>
      <p:ext uri="{BB962C8B-B14F-4D97-AF65-F5344CB8AC3E}">
        <p14:creationId xmlns:p14="http://schemas.microsoft.com/office/powerpoint/2010/main" val="211557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of social media addiction">
            <a:extLst>
              <a:ext uri="{FF2B5EF4-FFF2-40B4-BE49-F238E27FC236}">
                <a16:creationId xmlns:a16="http://schemas.microsoft.com/office/drawing/2014/main" id="{6DB6241F-8BB9-2365-019D-25B98BA3AD20}"/>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7B247B-1E05-D14B-5A1E-21BCD405AE8C}"/>
              </a:ext>
            </a:extLst>
          </p:cNvPr>
          <p:cNvSpPr>
            <a:spLocks noGrp="1"/>
          </p:cNvSpPr>
          <p:nvPr>
            <p:ph type="title"/>
          </p:nvPr>
        </p:nvSpPr>
        <p:spPr/>
        <p:txBody>
          <a:bodyPr>
            <a:normAutofit/>
          </a:bodyPr>
          <a:lstStyle/>
          <a:p>
            <a:r>
              <a:rPr lang="en-US" sz="2800" dirty="0">
                <a:solidFill>
                  <a:schemeClr val="bg1"/>
                </a:solidFill>
                <a:latin typeface="PT Sans Caption" panose="020B0603020203020204" pitchFamily="34" charset="77"/>
              </a:rPr>
              <a:t>Next steps for you</a:t>
            </a:r>
          </a:p>
        </p:txBody>
      </p:sp>
      <p:sp>
        <p:nvSpPr>
          <p:cNvPr id="3" name="Content Placeholder 2">
            <a:extLst>
              <a:ext uri="{FF2B5EF4-FFF2-40B4-BE49-F238E27FC236}">
                <a16:creationId xmlns:a16="http://schemas.microsoft.com/office/drawing/2014/main" id="{773A1FEE-B441-2F82-FB28-A770B76614FF}"/>
              </a:ext>
            </a:extLst>
          </p:cNvPr>
          <p:cNvSpPr>
            <a:spLocks noGrp="1"/>
          </p:cNvSpPr>
          <p:nvPr>
            <p:ph idx="1"/>
          </p:nvPr>
        </p:nvSpPr>
        <p:spPr>
          <a:xfrm>
            <a:off x="838200" y="1825625"/>
            <a:ext cx="11049000" cy="4351338"/>
          </a:xfrm>
        </p:spPr>
        <p:txBody>
          <a:bodyPr>
            <a:normAutofit/>
          </a:bodyPr>
          <a:lstStyle/>
          <a:p>
            <a:pPr marL="0" indent="0">
              <a:buNone/>
            </a:pPr>
            <a:r>
              <a:rPr lang="en-US" sz="6000" dirty="0">
                <a:solidFill>
                  <a:schemeClr val="tx1">
                    <a:lumMod val="75000"/>
                    <a:lumOff val="25000"/>
                  </a:schemeClr>
                </a:solidFill>
                <a:latin typeface="PT Sans Caption" panose="020B0603020203020204" pitchFamily="34" charset="77"/>
              </a:rPr>
              <a:t>Use the SMUFA</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bg1"/>
                </a:solidFill>
                <a:latin typeface="PT Sans Caption" panose="020B0603020203020204" pitchFamily="34" charset="77"/>
              </a:rPr>
              <a:t>Replicate</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Intervene based on SMUFA results</a:t>
            </a:r>
          </a:p>
          <a:p>
            <a:pPr marL="0" indent="0">
              <a:buNone/>
            </a:pPr>
            <a:endParaRPr lang="en-US" sz="6000" dirty="0">
              <a:solidFill>
                <a:schemeClr val="bg1"/>
              </a:solidFill>
              <a:latin typeface="PT Sans Caption" panose="020B0603020203020204" pitchFamily="34" charset="77"/>
            </a:endParaRPr>
          </a:p>
          <a:p>
            <a:pPr marL="0" indent="0">
              <a:buNone/>
            </a:pPr>
            <a:endParaRPr lang="en-US" sz="1600" dirty="0">
              <a:solidFill>
                <a:schemeClr val="bg1"/>
              </a:solidFill>
              <a:latin typeface="PT Sans Caption" panose="020B0603020203020204" pitchFamily="34" charset="77"/>
            </a:endParaRPr>
          </a:p>
          <a:p>
            <a:pPr marL="0" indent="0">
              <a:buNone/>
            </a:pPr>
            <a:endParaRPr lang="en-US" sz="6000" dirty="0">
              <a:solidFill>
                <a:schemeClr val="bg1"/>
              </a:solidFill>
              <a:latin typeface="PT Sans Caption" panose="020B0603020203020204" pitchFamily="34" charset="77"/>
            </a:endParaRPr>
          </a:p>
          <a:p>
            <a:pPr marL="0" indent="0">
              <a:buNone/>
            </a:pPr>
            <a:endParaRPr lang="en-US" sz="6000" dirty="0">
              <a:solidFill>
                <a:schemeClr val="bg1"/>
              </a:solidFill>
              <a:latin typeface="PT Sans Caption" panose="020B0603020203020204" pitchFamily="34" charset="77"/>
            </a:endParaRPr>
          </a:p>
        </p:txBody>
      </p:sp>
    </p:spTree>
    <p:extLst>
      <p:ext uri="{BB962C8B-B14F-4D97-AF65-F5344CB8AC3E}">
        <p14:creationId xmlns:p14="http://schemas.microsoft.com/office/powerpoint/2010/main" val="30407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of social media addiction">
            <a:extLst>
              <a:ext uri="{FF2B5EF4-FFF2-40B4-BE49-F238E27FC236}">
                <a16:creationId xmlns:a16="http://schemas.microsoft.com/office/drawing/2014/main" id="{FC096F30-250E-3C09-4C9C-38AB36FA3885}"/>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7B247B-1E05-D14B-5A1E-21BCD405AE8C}"/>
              </a:ext>
            </a:extLst>
          </p:cNvPr>
          <p:cNvSpPr>
            <a:spLocks noGrp="1"/>
          </p:cNvSpPr>
          <p:nvPr>
            <p:ph type="title"/>
          </p:nvPr>
        </p:nvSpPr>
        <p:spPr/>
        <p:txBody>
          <a:bodyPr>
            <a:normAutofit/>
          </a:bodyPr>
          <a:lstStyle/>
          <a:p>
            <a:r>
              <a:rPr lang="en-US" sz="2800" dirty="0">
                <a:solidFill>
                  <a:schemeClr val="bg1"/>
                </a:solidFill>
                <a:latin typeface="PT Sans Caption" panose="020B0603020203020204" pitchFamily="34" charset="77"/>
              </a:rPr>
              <a:t>Next steps for you</a:t>
            </a:r>
          </a:p>
        </p:txBody>
      </p:sp>
      <p:sp>
        <p:nvSpPr>
          <p:cNvPr id="3" name="Content Placeholder 2">
            <a:extLst>
              <a:ext uri="{FF2B5EF4-FFF2-40B4-BE49-F238E27FC236}">
                <a16:creationId xmlns:a16="http://schemas.microsoft.com/office/drawing/2014/main" id="{773A1FEE-B441-2F82-FB28-A770B76614FF}"/>
              </a:ext>
            </a:extLst>
          </p:cNvPr>
          <p:cNvSpPr>
            <a:spLocks noGrp="1"/>
          </p:cNvSpPr>
          <p:nvPr>
            <p:ph idx="1"/>
          </p:nvPr>
        </p:nvSpPr>
        <p:spPr>
          <a:xfrm>
            <a:off x="838200" y="1825625"/>
            <a:ext cx="11049000" cy="4351338"/>
          </a:xfrm>
        </p:spPr>
        <p:txBody>
          <a:bodyPr>
            <a:normAutofit/>
          </a:bodyPr>
          <a:lstStyle/>
          <a:p>
            <a:pPr marL="0" indent="0">
              <a:buNone/>
            </a:pPr>
            <a:r>
              <a:rPr lang="en-US" sz="6000" dirty="0">
                <a:solidFill>
                  <a:schemeClr val="tx1">
                    <a:lumMod val="75000"/>
                    <a:lumOff val="25000"/>
                  </a:schemeClr>
                </a:solidFill>
                <a:latin typeface="PT Sans Caption" panose="020B0603020203020204" pitchFamily="34" charset="77"/>
              </a:rPr>
              <a:t>Use the SMUFA</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tx1">
                    <a:lumMod val="75000"/>
                    <a:lumOff val="25000"/>
                  </a:schemeClr>
                </a:solidFill>
                <a:latin typeface="PT Sans Caption" panose="020B0603020203020204" pitchFamily="34" charset="77"/>
              </a:rPr>
              <a:t>Replicate</a:t>
            </a:r>
          </a:p>
          <a:p>
            <a:pPr marL="0" indent="0">
              <a:buNone/>
            </a:pPr>
            <a:endParaRPr lang="en-US" sz="1600" dirty="0">
              <a:solidFill>
                <a:schemeClr val="tx1">
                  <a:lumMod val="75000"/>
                  <a:lumOff val="25000"/>
                </a:schemeClr>
              </a:solidFill>
              <a:latin typeface="PT Sans Caption" panose="020B0603020203020204" pitchFamily="34" charset="77"/>
            </a:endParaRPr>
          </a:p>
          <a:p>
            <a:pPr marL="0" indent="0">
              <a:buNone/>
            </a:pPr>
            <a:r>
              <a:rPr lang="en-US" sz="6000" dirty="0">
                <a:solidFill>
                  <a:schemeClr val="bg1"/>
                </a:solidFill>
                <a:latin typeface="PT Sans Caption" panose="020B0603020203020204" pitchFamily="34" charset="77"/>
              </a:rPr>
              <a:t>Intervene based on SMUFA results</a:t>
            </a:r>
          </a:p>
          <a:p>
            <a:pPr marL="0" indent="0">
              <a:buNone/>
            </a:pPr>
            <a:endParaRPr lang="en-US" sz="6000" dirty="0">
              <a:solidFill>
                <a:schemeClr val="bg1"/>
              </a:solidFill>
              <a:latin typeface="PT Sans Caption" panose="020B0603020203020204" pitchFamily="34" charset="77"/>
            </a:endParaRPr>
          </a:p>
          <a:p>
            <a:pPr marL="0" indent="0">
              <a:buNone/>
            </a:pPr>
            <a:endParaRPr lang="en-US" sz="1600" dirty="0">
              <a:solidFill>
                <a:schemeClr val="bg1"/>
              </a:solidFill>
              <a:latin typeface="PT Sans Caption" panose="020B0603020203020204" pitchFamily="34" charset="77"/>
            </a:endParaRPr>
          </a:p>
          <a:p>
            <a:pPr marL="0" indent="0">
              <a:buNone/>
            </a:pPr>
            <a:endParaRPr lang="en-US" sz="6000" dirty="0">
              <a:solidFill>
                <a:schemeClr val="bg1"/>
              </a:solidFill>
              <a:latin typeface="PT Sans Caption" panose="020B0603020203020204" pitchFamily="34" charset="77"/>
            </a:endParaRPr>
          </a:p>
          <a:p>
            <a:pPr marL="0" indent="0">
              <a:buNone/>
            </a:pPr>
            <a:endParaRPr lang="en-US" sz="6000" dirty="0">
              <a:solidFill>
                <a:schemeClr val="bg1"/>
              </a:solidFill>
              <a:latin typeface="PT Sans Caption" panose="020B0603020203020204" pitchFamily="34" charset="77"/>
            </a:endParaRPr>
          </a:p>
        </p:txBody>
      </p:sp>
    </p:spTree>
    <p:extLst>
      <p:ext uri="{BB962C8B-B14F-4D97-AF65-F5344CB8AC3E}">
        <p14:creationId xmlns:p14="http://schemas.microsoft.com/office/powerpoint/2010/main" val="36324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of social media addiction">
            <a:extLst>
              <a:ext uri="{FF2B5EF4-FFF2-40B4-BE49-F238E27FC236}">
                <a16:creationId xmlns:a16="http://schemas.microsoft.com/office/drawing/2014/main" id="{7144BFD8-5888-DBB1-4FDF-DE7E025AA1E7}"/>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rightnessContrast bright="-88000"/>
                    </a14:imgEffect>
                  </a14:imgLayer>
                </a14:imgProps>
              </a:ext>
              <a:ext uri="{28A0092B-C50C-407E-A947-70E740481C1C}">
                <a14:useLocalDpi xmlns:a14="http://schemas.microsoft.com/office/drawing/2010/main" val="0"/>
              </a:ext>
            </a:extLst>
          </a:blip>
          <a:srcRect/>
          <a:stretch>
            <a:fillRect/>
          </a:stretch>
        </p:blipFill>
        <p:spPr bwMode="auto">
          <a:xfrm>
            <a:off x="0" y="-301206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257B21-3AE3-3A62-918E-76EEBF028F78}"/>
              </a:ext>
            </a:extLst>
          </p:cNvPr>
          <p:cNvSpPr>
            <a:spLocks noGrp="1"/>
          </p:cNvSpPr>
          <p:nvPr>
            <p:ph type="title"/>
          </p:nvPr>
        </p:nvSpPr>
        <p:spPr/>
        <p:txBody>
          <a:bodyPr/>
          <a:lstStyle/>
          <a:p>
            <a:pPr algn="ctr"/>
            <a:r>
              <a:rPr lang="en-US" dirty="0">
                <a:solidFill>
                  <a:schemeClr val="bg1"/>
                </a:solidFill>
                <a:latin typeface="PT Sans Caption" panose="020B0603020203020204" pitchFamily="34" charset="77"/>
              </a:rPr>
              <a:t>Download the SMUFA here</a:t>
            </a:r>
          </a:p>
        </p:txBody>
      </p:sp>
      <p:pic>
        <p:nvPicPr>
          <p:cNvPr id="4" name="Picture 3">
            <a:extLst>
              <a:ext uri="{FF2B5EF4-FFF2-40B4-BE49-F238E27FC236}">
                <a16:creationId xmlns:a16="http://schemas.microsoft.com/office/drawing/2014/main" id="{57EF0371-3A25-768F-8E47-4D549A6F7391}"/>
              </a:ext>
            </a:extLst>
          </p:cNvPr>
          <p:cNvPicPr>
            <a:picLocks noChangeAspect="1"/>
          </p:cNvPicPr>
          <p:nvPr/>
        </p:nvPicPr>
        <p:blipFill>
          <a:blip r:embed="rId4"/>
          <a:stretch>
            <a:fillRect/>
          </a:stretch>
        </p:blipFill>
        <p:spPr>
          <a:xfrm>
            <a:off x="3747485" y="1825625"/>
            <a:ext cx="4697029" cy="4556399"/>
          </a:xfrm>
          <a:prstGeom prst="rect">
            <a:avLst/>
          </a:prstGeom>
        </p:spPr>
      </p:pic>
    </p:spTree>
    <p:extLst>
      <p:ext uri="{BB962C8B-B14F-4D97-AF65-F5344CB8AC3E}">
        <p14:creationId xmlns:p14="http://schemas.microsoft.com/office/powerpoint/2010/main" val="137512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colorful graph and money&#10;&#10;Description automatically generated">
            <a:extLst>
              <a:ext uri="{FF2B5EF4-FFF2-40B4-BE49-F238E27FC236}">
                <a16:creationId xmlns:a16="http://schemas.microsoft.com/office/drawing/2014/main" id="{431D4095-D3B6-07B1-E43E-ABED252B106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629" b="20121"/>
          <a:stretch/>
        </p:blipFill>
        <p:spPr>
          <a:xfrm>
            <a:off x="20" y="10"/>
            <a:ext cx="12191980" cy="6857990"/>
          </a:xfrm>
          <a:prstGeom prst="rect">
            <a:avLst/>
          </a:prstGeom>
        </p:spPr>
      </p:pic>
      <p:sp>
        <p:nvSpPr>
          <p:cNvPr id="3" name="Title 1">
            <a:extLst>
              <a:ext uri="{FF2B5EF4-FFF2-40B4-BE49-F238E27FC236}">
                <a16:creationId xmlns:a16="http://schemas.microsoft.com/office/drawing/2014/main" id="{6D285A22-104C-D7A6-A233-A1195B2630C0}"/>
              </a:ext>
            </a:extLst>
          </p:cNvPr>
          <p:cNvSpPr txBox="1">
            <a:spLocks/>
          </p:cNvSpPr>
          <p:nvPr/>
        </p:nvSpPr>
        <p:spPr>
          <a:xfrm>
            <a:off x="952228" y="743447"/>
            <a:ext cx="10168056" cy="369202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PT Sans Caption" panose="020B0603020203020204" pitchFamily="34" charset="77"/>
              </a:rPr>
              <a:t>Fifteen Million Merits: A Function-Based Behavioral Economic Demand Assessment of Social Media Use</a:t>
            </a:r>
          </a:p>
        </p:txBody>
      </p:sp>
      <p:sp>
        <p:nvSpPr>
          <p:cNvPr id="4" name="Subtitle 2">
            <a:extLst>
              <a:ext uri="{FF2B5EF4-FFF2-40B4-BE49-F238E27FC236}">
                <a16:creationId xmlns:a16="http://schemas.microsoft.com/office/drawing/2014/main" id="{430916E0-128A-42CC-3075-4C83063BC6CB}"/>
              </a:ext>
            </a:extLst>
          </p:cNvPr>
          <p:cNvSpPr txBox="1">
            <a:spLocks/>
          </p:cNvSpPr>
          <p:nvPr/>
        </p:nvSpPr>
        <p:spPr>
          <a:xfrm>
            <a:off x="952228" y="4144297"/>
            <a:ext cx="10168059" cy="247170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dirty="0">
              <a:solidFill>
                <a:schemeClr val="bg1"/>
              </a:solidFill>
            </a:endParaRPr>
          </a:p>
        </p:txBody>
      </p:sp>
    </p:spTree>
    <p:extLst>
      <p:ext uri="{BB962C8B-B14F-4D97-AF65-F5344CB8AC3E}">
        <p14:creationId xmlns:p14="http://schemas.microsoft.com/office/powerpoint/2010/main" val="3454830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colorful graph and money&#10;&#10;Description automatically generated">
            <a:extLst>
              <a:ext uri="{FF2B5EF4-FFF2-40B4-BE49-F238E27FC236}">
                <a16:creationId xmlns:a16="http://schemas.microsoft.com/office/drawing/2014/main" id="{431D4095-D3B6-07B1-E43E-ABED252B106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629" b="20121"/>
          <a:stretch/>
        </p:blipFill>
        <p:spPr>
          <a:xfrm>
            <a:off x="20" y="10"/>
            <a:ext cx="12191980" cy="6857990"/>
          </a:xfrm>
          <a:prstGeom prst="rect">
            <a:avLst/>
          </a:prstGeom>
        </p:spPr>
      </p:pic>
      <p:sp>
        <p:nvSpPr>
          <p:cNvPr id="2" name="Title 1">
            <a:extLst>
              <a:ext uri="{FF2B5EF4-FFF2-40B4-BE49-F238E27FC236}">
                <a16:creationId xmlns:a16="http://schemas.microsoft.com/office/drawing/2014/main" id="{7C90424A-FDD3-0385-3844-E453D8B0925D}"/>
              </a:ext>
            </a:extLst>
          </p:cNvPr>
          <p:cNvSpPr>
            <a:spLocks noGrp="1"/>
          </p:cNvSpPr>
          <p:nvPr>
            <p:ph type="title"/>
          </p:nvPr>
        </p:nvSpPr>
        <p:spPr>
          <a:xfrm>
            <a:off x="571500" y="2766218"/>
            <a:ext cx="10515600" cy="1325563"/>
          </a:xfrm>
        </p:spPr>
        <p:txBody>
          <a:bodyPr>
            <a:normAutofit/>
          </a:bodyPr>
          <a:lstStyle/>
          <a:p>
            <a:pPr algn="ctr"/>
            <a:r>
              <a:rPr lang="en-US" dirty="0">
                <a:solidFill>
                  <a:srgbClr val="FFFFFF"/>
                </a:solidFill>
                <a:latin typeface="PT Sans Caption" panose="020B0603020203020204" pitchFamily="34" charset="77"/>
              </a:rPr>
              <a:t>Operant Behavioural Economics</a:t>
            </a:r>
          </a:p>
        </p:txBody>
      </p:sp>
    </p:spTree>
    <p:extLst>
      <p:ext uri="{BB962C8B-B14F-4D97-AF65-F5344CB8AC3E}">
        <p14:creationId xmlns:p14="http://schemas.microsoft.com/office/powerpoint/2010/main" val="2171262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group of people sitting at desks with different objects around them&#10;&#10;Description automatically generated">
            <a:extLst>
              <a:ext uri="{FF2B5EF4-FFF2-40B4-BE49-F238E27FC236}">
                <a16:creationId xmlns:a16="http://schemas.microsoft.com/office/drawing/2014/main" id="{349A8985-EFD8-81EA-5AFB-8360E40D9801}"/>
              </a:ext>
            </a:extLst>
          </p:cNvPr>
          <p:cNvPicPr>
            <a:picLocks noGrp="1" noChangeAspect="1"/>
          </p:cNvPicPr>
          <p:nvPr>
            <p:ph idx="1"/>
          </p:nvPr>
        </p:nvPicPr>
        <p:blipFill rotWithShape="1">
          <a:blip r:embed="rId3">
            <a:alphaModFix amt="60000"/>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rcRect t="1747"/>
          <a:stretch/>
        </p:blipFill>
        <p:spPr>
          <a:xfrm>
            <a:off x="20" y="10"/>
            <a:ext cx="12191980" cy="6857990"/>
          </a:xfrm>
          <a:prstGeom prst="rect">
            <a:avLst/>
          </a:prstGeom>
        </p:spPr>
      </p:pic>
      <p:sp>
        <p:nvSpPr>
          <p:cNvPr id="2" name="Title 1">
            <a:extLst>
              <a:ext uri="{FF2B5EF4-FFF2-40B4-BE49-F238E27FC236}">
                <a16:creationId xmlns:a16="http://schemas.microsoft.com/office/drawing/2014/main" id="{934EC5A3-0DDE-49F3-0545-E005A9C9ECD8}"/>
              </a:ext>
            </a:extLst>
          </p:cNvPr>
          <p:cNvSpPr>
            <a:spLocks noGrp="1"/>
          </p:cNvSpPr>
          <p:nvPr>
            <p:ph type="title"/>
          </p:nvPr>
        </p:nvSpPr>
        <p:spPr>
          <a:xfrm>
            <a:off x="1198181" y="1653311"/>
            <a:ext cx="9795637" cy="2220775"/>
          </a:xfrm>
        </p:spPr>
        <p:txBody>
          <a:bodyPr vert="horz" lIns="91440" tIns="45720" rIns="91440" bIns="45720" rtlCol="0" anchor="b">
            <a:normAutofit/>
          </a:bodyPr>
          <a:lstStyle/>
          <a:p>
            <a:pPr algn="ctr"/>
            <a:r>
              <a:rPr lang="en-US" sz="5200" b="0" i="0" dirty="0">
                <a:solidFill>
                  <a:srgbClr val="FFFFFF"/>
                </a:solidFill>
                <a:effectLst/>
                <a:latin typeface="PT Sans Caption" panose="020B0603020203020204" pitchFamily="34" charset="77"/>
              </a:rPr>
              <a:t>Hypothetical </a:t>
            </a:r>
            <a:r>
              <a:rPr lang="en-US" sz="5200" dirty="0">
                <a:solidFill>
                  <a:srgbClr val="FFFFFF"/>
                </a:solidFill>
                <a:latin typeface="PT Sans Caption" panose="020B0603020203020204" pitchFamily="34" charset="77"/>
              </a:rPr>
              <a:t>P</a:t>
            </a:r>
            <a:r>
              <a:rPr lang="en-US" sz="5200" b="0" i="0" dirty="0">
                <a:solidFill>
                  <a:srgbClr val="FFFFFF"/>
                </a:solidFill>
                <a:effectLst/>
                <a:latin typeface="PT Sans Caption" panose="020B0603020203020204" pitchFamily="34" charset="77"/>
              </a:rPr>
              <a:t>urchase Task (HPT)</a:t>
            </a:r>
            <a:endParaRPr lang="en-US" sz="5200" dirty="0">
              <a:solidFill>
                <a:srgbClr val="FFFFFF"/>
              </a:solidFill>
              <a:latin typeface="PT Sans Caption" panose="020B0603020203020204" pitchFamily="34" charset="77"/>
            </a:endParaRPr>
          </a:p>
        </p:txBody>
      </p:sp>
    </p:spTree>
    <p:extLst>
      <p:ext uri="{BB962C8B-B14F-4D97-AF65-F5344CB8AC3E}">
        <p14:creationId xmlns:p14="http://schemas.microsoft.com/office/powerpoint/2010/main" val="586344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7AEF4F5-9E28-7CB8-F4A0-89969F09C579}"/>
              </a:ext>
            </a:extLst>
          </p:cNvPr>
          <p:cNvCxnSpPr>
            <a:cxnSpLocks/>
          </p:cNvCxnSpPr>
          <p:nvPr/>
        </p:nvCxnSpPr>
        <p:spPr>
          <a:xfrm>
            <a:off x="1247775" y="1114425"/>
            <a:ext cx="0" cy="495300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4BE9174-2473-FD7A-F515-C00D6BC9C275}"/>
              </a:ext>
            </a:extLst>
          </p:cNvPr>
          <p:cNvCxnSpPr>
            <a:cxnSpLocks/>
          </p:cNvCxnSpPr>
          <p:nvPr/>
        </p:nvCxnSpPr>
        <p:spPr>
          <a:xfrm flipH="1">
            <a:off x="1219200" y="6067425"/>
            <a:ext cx="10191750" cy="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Content Placeholder 4" descr="A group of people sitting on chairs with icons around them&#10;&#10;Description automatically generated">
            <a:extLst>
              <a:ext uri="{FF2B5EF4-FFF2-40B4-BE49-F238E27FC236}">
                <a16:creationId xmlns:a16="http://schemas.microsoft.com/office/drawing/2014/main" id="{95A33387-0C68-D965-0BF8-CBBA3A3FF8E1}"/>
              </a:ext>
            </a:extLst>
          </p:cNvPr>
          <p:cNvPicPr>
            <a:picLocks noChangeAspect="1"/>
          </p:cNvPicPr>
          <p:nvPr/>
        </p:nvPicPr>
        <p:blipFill rotWithShape="1">
          <a:blip r:embed="rId3">
            <a:extLst>
              <a:ext uri="{28A0092B-C50C-407E-A947-70E740481C1C}">
                <a14:useLocalDpi xmlns:a14="http://schemas.microsoft.com/office/drawing/2010/main" val="0"/>
              </a:ext>
            </a:extLst>
          </a:blip>
          <a:srcRect l="64687" t="24955" r="28203" b="61808"/>
          <a:stretch/>
        </p:blipFill>
        <p:spPr>
          <a:xfrm>
            <a:off x="1452562" y="859467"/>
            <a:ext cx="866775" cy="923925"/>
          </a:xfrm>
          <a:prstGeom prst="rect">
            <a:avLst/>
          </a:prstGeom>
          <a:effectLst>
            <a:softEdge rad="127000"/>
          </a:effectLst>
        </p:spPr>
      </p:pic>
      <p:sp>
        <p:nvSpPr>
          <p:cNvPr id="16" name="TextBox 15">
            <a:extLst>
              <a:ext uri="{FF2B5EF4-FFF2-40B4-BE49-F238E27FC236}">
                <a16:creationId xmlns:a16="http://schemas.microsoft.com/office/drawing/2014/main" id="{60D5F247-E627-25B8-57C1-58D8419C7F50}"/>
              </a:ext>
            </a:extLst>
          </p:cNvPr>
          <p:cNvSpPr txBox="1"/>
          <p:nvPr/>
        </p:nvSpPr>
        <p:spPr>
          <a:xfrm rot="16200000">
            <a:off x="-662165" y="3167390"/>
            <a:ext cx="2962278" cy="523220"/>
          </a:xfrm>
          <a:prstGeom prst="rect">
            <a:avLst/>
          </a:prstGeom>
          <a:noFill/>
        </p:spPr>
        <p:txBody>
          <a:bodyPr wrap="square" rtlCol="0">
            <a:spAutoFit/>
          </a:bodyPr>
          <a:lstStyle/>
          <a:p>
            <a:r>
              <a:rPr lang="en-US" sz="2800" dirty="0">
                <a:solidFill>
                  <a:schemeClr val="bg1"/>
                </a:solidFill>
              </a:rPr>
              <a:t>Minutes purchased</a:t>
            </a:r>
          </a:p>
        </p:txBody>
      </p:sp>
      <p:sp>
        <p:nvSpPr>
          <p:cNvPr id="17" name="TextBox 16">
            <a:extLst>
              <a:ext uri="{FF2B5EF4-FFF2-40B4-BE49-F238E27FC236}">
                <a16:creationId xmlns:a16="http://schemas.microsoft.com/office/drawing/2014/main" id="{E64112B7-1E29-81FF-74A4-201D3386727F}"/>
              </a:ext>
            </a:extLst>
          </p:cNvPr>
          <p:cNvSpPr txBox="1"/>
          <p:nvPr/>
        </p:nvSpPr>
        <p:spPr>
          <a:xfrm>
            <a:off x="5264219" y="6094912"/>
            <a:ext cx="1993083" cy="523220"/>
          </a:xfrm>
          <a:prstGeom prst="rect">
            <a:avLst/>
          </a:prstGeom>
          <a:noFill/>
        </p:spPr>
        <p:txBody>
          <a:bodyPr wrap="square" rtlCol="0">
            <a:spAutoFit/>
          </a:bodyPr>
          <a:lstStyle/>
          <a:p>
            <a:pPr algn="ctr"/>
            <a:r>
              <a:rPr lang="en-US" sz="2800" dirty="0">
                <a:solidFill>
                  <a:schemeClr val="bg1"/>
                </a:solidFill>
              </a:rPr>
              <a:t>Cost</a:t>
            </a:r>
          </a:p>
        </p:txBody>
      </p:sp>
      <p:cxnSp>
        <p:nvCxnSpPr>
          <p:cNvPr id="20" name="Straight Connector 19">
            <a:extLst>
              <a:ext uri="{FF2B5EF4-FFF2-40B4-BE49-F238E27FC236}">
                <a16:creationId xmlns:a16="http://schemas.microsoft.com/office/drawing/2014/main" id="{56F501D3-CEAB-8E14-5DB1-326E44D24996}"/>
              </a:ext>
            </a:extLst>
          </p:cNvPr>
          <p:cNvCxnSpPr/>
          <p:nvPr/>
        </p:nvCxnSpPr>
        <p:spPr>
          <a:xfrm>
            <a:off x="790575" y="6312244"/>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E486F3-8A92-57B1-7A2A-248D6240BC97}"/>
              </a:ext>
            </a:extLst>
          </p:cNvPr>
          <p:cNvCxnSpPr/>
          <p:nvPr/>
        </p:nvCxnSpPr>
        <p:spPr>
          <a:xfrm>
            <a:off x="11077575" y="6356522"/>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10DEC5-AF9D-7031-F1C3-184C7215528E}"/>
              </a:ext>
            </a:extLst>
          </p:cNvPr>
          <p:cNvCxnSpPr>
            <a:cxnSpLocks/>
          </p:cNvCxnSpPr>
          <p:nvPr/>
        </p:nvCxnSpPr>
        <p:spPr>
          <a:xfrm>
            <a:off x="11301412" y="6149517"/>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EA2F03-40F4-7055-2387-FA29FAB5A51E}"/>
              </a:ext>
            </a:extLst>
          </p:cNvPr>
          <p:cNvCxnSpPr/>
          <p:nvPr/>
        </p:nvCxnSpPr>
        <p:spPr>
          <a:xfrm>
            <a:off x="666750" y="1321430"/>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116C7A-DDD8-63D1-CB43-7D0858CE3985}"/>
              </a:ext>
            </a:extLst>
          </p:cNvPr>
          <p:cNvCxnSpPr>
            <a:cxnSpLocks/>
          </p:cNvCxnSpPr>
          <p:nvPr/>
        </p:nvCxnSpPr>
        <p:spPr>
          <a:xfrm>
            <a:off x="890587" y="1114425"/>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2FBF4B-16C1-EE7D-D6CC-ADCBEF73896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8627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AE6AC48-28DB-EFD3-0013-EB8F580BD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7AEF4F5-9E28-7CB8-F4A0-89969F09C579}"/>
              </a:ext>
            </a:extLst>
          </p:cNvPr>
          <p:cNvCxnSpPr>
            <a:cxnSpLocks/>
          </p:cNvCxnSpPr>
          <p:nvPr/>
        </p:nvCxnSpPr>
        <p:spPr>
          <a:xfrm>
            <a:off x="1247775" y="1114425"/>
            <a:ext cx="0" cy="495300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4BE9174-2473-FD7A-F515-C00D6BC9C275}"/>
              </a:ext>
            </a:extLst>
          </p:cNvPr>
          <p:cNvCxnSpPr>
            <a:cxnSpLocks/>
          </p:cNvCxnSpPr>
          <p:nvPr/>
        </p:nvCxnSpPr>
        <p:spPr>
          <a:xfrm flipH="1">
            <a:off x="1219200" y="6067425"/>
            <a:ext cx="10191750" cy="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Content Placeholder 4" descr="A group of people sitting on chairs with icons around them&#10;&#10;Description automatically generated">
            <a:extLst>
              <a:ext uri="{FF2B5EF4-FFF2-40B4-BE49-F238E27FC236}">
                <a16:creationId xmlns:a16="http://schemas.microsoft.com/office/drawing/2014/main" id="{95A33387-0C68-D965-0BF8-CBBA3A3FF8E1}"/>
              </a:ext>
            </a:extLst>
          </p:cNvPr>
          <p:cNvPicPr>
            <a:picLocks noChangeAspect="1"/>
          </p:cNvPicPr>
          <p:nvPr/>
        </p:nvPicPr>
        <p:blipFill rotWithShape="1">
          <a:blip r:embed="rId3">
            <a:extLst>
              <a:ext uri="{28A0092B-C50C-407E-A947-70E740481C1C}">
                <a14:useLocalDpi xmlns:a14="http://schemas.microsoft.com/office/drawing/2010/main" val="0"/>
              </a:ext>
            </a:extLst>
          </a:blip>
          <a:srcRect l="64687" t="24955" r="28203" b="61808"/>
          <a:stretch/>
        </p:blipFill>
        <p:spPr>
          <a:xfrm>
            <a:off x="3511377" y="935667"/>
            <a:ext cx="866775" cy="923925"/>
          </a:xfrm>
          <a:prstGeom prst="rect">
            <a:avLst/>
          </a:prstGeom>
          <a:effectLst>
            <a:softEdge rad="127000"/>
          </a:effectLst>
        </p:spPr>
      </p:pic>
      <p:sp>
        <p:nvSpPr>
          <p:cNvPr id="16" name="TextBox 15">
            <a:extLst>
              <a:ext uri="{FF2B5EF4-FFF2-40B4-BE49-F238E27FC236}">
                <a16:creationId xmlns:a16="http://schemas.microsoft.com/office/drawing/2014/main" id="{60D5F247-E627-25B8-57C1-58D8419C7F50}"/>
              </a:ext>
            </a:extLst>
          </p:cNvPr>
          <p:cNvSpPr txBox="1"/>
          <p:nvPr/>
        </p:nvSpPr>
        <p:spPr>
          <a:xfrm rot="16200000">
            <a:off x="-662165" y="3167390"/>
            <a:ext cx="2962278" cy="523220"/>
          </a:xfrm>
          <a:prstGeom prst="rect">
            <a:avLst/>
          </a:prstGeom>
          <a:noFill/>
        </p:spPr>
        <p:txBody>
          <a:bodyPr wrap="square" rtlCol="0">
            <a:spAutoFit/>
          </a:bodyPr>
          <a:lstStyle/>
          <a:p>
            <a:r>
              <a:rPr lang="en-US" sz="2800" dirty="0">
                <a:solidFill>
                  <a:schemeClr val="bg1"/>
                </a:solidFill>
              </a:rPr>
              <a:t>Minutes purchased</a:t>
            </a:r>
          </a:p>
        </p:txBody>
      </p:sp>
      <p:sp>
        <p:nvSpPr>
          <p:cNvPr id="17" name="TextBox 16">
            <a:extLst>
              <a:ext uri="{FF2B5EF4-FFF2-40B4-BE49-F238E27FC236}">
                <a16:creationId xmlns:a16="http://schemas.microsoft.com/office/drawing/2014/main" id="{E64112B7-1E29-81FF-74A4-201D3386727F}"/>
              </a:ext>
            </a:extLst>
          </p:cNvPr>
          <p:cNvSpPr txBox="1"/>
          <p:nvPr/>
        </p:nvSpPr>
        <p:spPr>
          <a:xfrm>
            <a:off x="5264219" y="6094912"/>
            <a:ext cx="1993083" cy="523220"/>
          </a:xfrm>
          <a:prstGeom prst="rect">
            <a:avLst/>
          </a:prstGeom>
          <a:noFill/>
        </p:spPr>
        <p:txBody>
          <a:bodyPr wrap="square" rtlCol="0">
            <a:spAutoFit/>
          </a:bodyPr>
          <a:lstStyle/>
          <a:p>
            <a:pPr algn="ctr"/>
            <a:r>
              <a:rPr lang="en-US" sz="2800" dirty="0">
                <a:solidFill>
                  <a:schemeClr val="bg1"/>
                </a:solidFill>
              </a:rPr>
              <a:t>Cost</a:t>
            </a:r>
          </a:p>
        </p:txBody>
      </p:sp>
      <p:cxnSp>
        <p:nvCxnSpPr>
          <p:cNvPr id="20" name="Straight Connector 19">
            <a:extLst>
              <a:ext uri="{FF2B5EF4-FFF2-40B4-BE49-F238E27FC236}">
                <a16:creationId xmlns:a16="http://schemas.microsoft.com/office/drawing/2014/main" id="{56F501D3-CEAB-8E14-5DB1-326E44D24996}"/>
              </a:ext>
            </a:extLst>
          </p:cNvPr>
          <p:cNvCxnSpPr/>
          <p:nvPr/>
        </p:nvCxnSpPr>
        <p:spPr>
          <a:xfrm>
            <a:off x="790575" y="6312244"/>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E486F3-8A92-57B1-7A2A-248D6240BC97}"/>
              </a:ext>
            </a:extLst>
          </p:cNvPr>
          <p:cNvCxnSpPr/>
          <p:nvPr/>
        </p:nvCxnSpPr>
        <p:spPr>
          <a:xfrm>
            <a:off x="11077575" y="6356522"/>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10DEC5-AF9D-7031-F1C3-184C7215528E}"/>
              </a:ext>
            </a:extLst>
          </p:cNvPr>
          <p:cNvCxnSpPr>
            <a:cxnSpLocks/>
          </p:cNvCxnSpPr>
          <p:nvPr/>
        </p:nvCxnSpPr>
        <p:spPr>
          <a:xfrm>
            <a:off x="11301412" y="6149517"/>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EA2F03-40F4-7055-2387-FA29FAB5A51E}"/>
              </a:ext>
            </a:extLst>
          </p:cNvPr>
          <p:cNvCxnSpPr/>
          <p:nvPr/>
        </p:nvCxnSpPr>
        <p:spPr>
          <a:xfrm>
            <a:off x="666750" y="1321430"/>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116C7A-DDD8-63D1-CB43-7D0858CE3985}"/>
              </a:ext>
            </a:extLst>
          </p:cNvPr>
          <p:cNvCxnSpPr>
            <a:cxnSpLocks/>
          </p:cNvCxnSpPr>
          <p:nvPr/>
        </p:nvCxnSpPr>
        <p:spPr>
          <a:xfrm>
            <a:off x="890587" y="1114425"/>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BFFB3A-B170-3CE6-E9AE-2B99949549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371981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7AEF4F5-9E28-7CB8-F4A0-89969F09C579}"/>
              </a:ext>
            </a:extLst>
          </p:cNvPr>
          <p:cNvCxnSpPr>
            <a:cxnSpLocks/>
          </p:cNvCxnSpPr>
          <p:nvPr/>
        </p:nvCxnSpPr>
        <p:spPr>
          <a:xfrm>
            <a:off x="1247775" y="1114425"/>
            <a:ext cx="0" cy="495300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4BE9174-2473-FD7A-F515-C00D6BC9C275}"/>
              </a:ext>
            </a:extLst>
          </p:cNvPr>
          <p:cNvCxnSpPr>
            <a:cxnSpLocks/>
          </p:cNvCxnSpPr>
          <p:nvPr/>
        </p:nvCxnSpPr>
        <p:spPr>
          <a:xfrm flipH="1">
            <a:off x="1219200" y="6067425"/>
            <a:ext cx="10191750" cy="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Content Placeholder 4" descr="A group of people sitting on chairs with icons around them&#10;&#10;Description automatically generated">
            <a:extLst>
              <a:ext uri="{FF2B5EF4-FFF2-40B4-BE49-F238E27FC236}">
                <a16:creationId xmlns:a16="http://schemas.microsoft.com/office/drawing/2014/main" id="{95A33387-0C68-D965-0BF8-CBBA3A3FF8E1}"/>
              </a:ext>
            </a:extLst>
          </p:cNvPr>
          <p:cNvPicPr>
            <a:picLocks noChangeAspect="1"/>
          </p:cNvPicPr>
          <p:nvPr/>
        </p:nvPicPr>
        <p:blipFill rotWithShape="1">
          <a:blip r:embed="rId3">
            <a:extLst>
              <a:ext uri="{28A0092B-C50C-407E-A947-70E740481C1C}">
                <a14:useLocalDpi xmlns:a14="http://schemas.microsoft.com/office/drawing/2010/main" val="0"/>
              </a:ext>
            </a:extLst>
          </a:blip>
          <a:srcRect l="64687" t="24955" r="28203" b="61808"/>
          <a:stretch/>
        </p:blipFill>
        <p:spPr>
          <a:xfrm>
            <a:off x="5595937" y="983291"/>
            <a:ext cx="866775" cy="923925"/>
          </a:xfrm>
          <a:prstGeom prst="rect">
            <a:avLst/>
          </a:prstGeom>
          <a:effectLst>
            <a:softEdge rad="127000"/>
          </a:effectLst>
        </p:spPr>
      </p:pic>
      <p:sp>
        <p:nvSpPr>
          <p:cNvPr id="16" name="TextBox 15">
            <a:extLst>
              <a:ext uri="{FF2B5EF4-FFF2-40B4-BE49-F238E27FC236}">
                <a16:creationId xmlns:a16="http://schemas.microsoft.com/office/drawing/2014/main" id="{60D5F247-E627-25B8-57C1-58D8419C7F50}"/>
              </a:ext>
            </a:extLst>
          </p:cNvPr>
          <p:cNvSpPr txBox="1"/>
          <p:nvPr/>
        </p:nvSpPr>
        <p:spPr>
          <a:xfrm rot="16200000">
            <a:off x="-662165" y="3167390"/>
            <a:ext cx="2962278" cy="523220"/>
          </a:xfrm>
          <a:prstGeom prst="rect">
            <a:avLst/>
          </a:prstGeom>
          <a:noFill/>
        </p:spPr>
        <p:txBody>
          <a:bodyPr wrap="square" rtlCol="0">
            <a:spAutoFit/>
          </a:bodyPr>
          <a:lstStyle/>
          <a:p>
            <a:r>
              <a:rPr lang="en-US" sz="2800" dirty="0">
                <a:solidFill>
                  <a:schemeClr val="bg1"/>
                </a:solidFill>
              </a:rPr>
              <a:t>Minutes purchased</a:t>
            </a:r>
          </a:p>
        </p:txBody>
      </p:sp>
      <p:sp>
        <p:nvSpPr>
          <p:cNvPr id="17" name="TextBox 16">
            <a:extLst>
              <a:ext uri="{FF2B5EF4-FFF2-40B4-BE49-F238E27FC236}">
                <a16:creationId xmlns:a16="http://schemas.microsoft.com/office/drawing/2014/main" id="{E64112B7-1E29-81FF-74A4-201D3386727F}"/>
              </a:ext>
            </a:extLst>
          </p:cNvPr>
          <p:cNvSpPr txBox="1"/>
          <p:nvPr/>
        </p:nvSpPr>
        <p:spPr>
          <a:xfrm>
            <a:off x="5264219" y="6094912"/>
            <a:ext cx="1993083" cy="523220"/>
          </a:xfrm>
          <a:prstGeom prst="rect">
            <a:avLst/>
          </a:prstGeom>
          <a:noFill/>
        </p:spPr>
        <p:txBody>
          <a:bodyPr wrap="square" rtlCol="0">
            <a:spAutoFit/>
          </a:bodyPr>
          <a:lstStyle/>
          <a:p>
            <a:pPr algn="ctr"/>
            <a:r>
              <a:rPr lang="en-US" sz="2800" dirty="0">
                <a:solidFill>
                  <a:schemeClr val="bg1"/>
                </a:solidFill>
              </a:rPr>
              <a:t>Cost</a:t>
            </a:r>
          </a:p>
        </p:txBody>
      </p:sp>
      <p:cxnSp>
        <p:nvCxnSpPr>
          <p:cNvPr id="20" name="Straight Connector 19">
            <a:extLst>
              <a:ext uri="{FF2B5EF4-FFF2-40B4-BE49-F238E27FC236}">
                <a16:creationId xmlns:a16="http://schemas.microsoft.com/office/drawing/2014/main" id="{56F501D3-CEAB-8E14-5DB1-326E44D24996}"/>
              </a:ext>
            </a:extLst>
          </p:cNvPr>
          <p:cNvCxnSpPr/>
          <p:nvPr/>
        </p:nvCxnSpPr>
        <p:spPr>
          <a:xfrm>
            <a:off x="790575" y="6312244"/>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E486F3-8A92-57B1-7A2A-248D6240BC97}"/>
              </a:ext>
            </a:extLst>
          </p:cNvPr>
          <p:cNvCxnSpPr/>
          <p:nvPr/>
        </p:nvCxnSpPr>
        <p:spPr>
          <a:xfrm>
            <a:off x="11077575" y="6356522"/>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10DEC5-AF9D-7031-F1C3-184C7215528E}"/>
              </a:ext>
            </a:extLst>
          </p:cNvPr>
          <p:cNvCxnSpPr>
            <a:cxnSpLocks/>
          </p:cNvCxnSpPr>
          <p:nvPr/>
        </p:nvCxnSpPr>
        <p:spPr>
          <a:xfrm>
            <a:off x="11301412" y="6149517"/>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EA2F03-40F4-7055-2387-FA29FAB5A51E}"/>
              </a:ext>
            </a:extLst>
          </p:cNvPr>
          <p:cNvCxnSpPr/>
          <p:nvPr/>
        </p:nvCxnSpPr>
        <p:spPr>
          <a:xfrm>
            <a:off x="666750" y="1321430"/>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116C7A-DDD8-63D1-CB43-7D0858CE3985}"/>
              </a:ext>
            </a:extLst>
          </p:cNvPr>
          <p:cNvCxnSpPr>
            <a:cxnSpLocks/>
          </p:cNvCxnSpPr>
          <p:nvPr/>
        </p:nvCxnSpPr>
        <p:spPr>
          <a:xfrm>
            <a:off x="890587" y="1114425"/>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8162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7AEF4F5-9E28-7CB8-F4A0-89969F09C579}"/>
              </a:ext>
            </a:extLst>
          </p:cNvPr>
          <p:cNvCxnSpPr>
            <a:cxnSpLocks/>
          </p:cNvCxnSpPr>
          <p:nvPr/>
        </p:nvCxnSpPr>
        <p:spPr>
          <a:xfrm>
            <a:off x="1247775" y="1114425"/>
            <a:ext cx="0" cy="495300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4BE9174-2473-FD7A-F515-C00D6BC9C275}"/>
              </a:ext>
            </a:extLst>
          </p:cNvPr>
          <p:cNvCxnSpPr>
            <a:cxnSpLocks/>
          </p:cNvCxnSpPr>
          <p:nvPr/>
        </p:nvCxnSpPr>
        <p:spPr>
          <a:xfrm flipH="1">
            <a:off x="1219200" y="6067425"/>
            <a:ext cx="10191750" cy="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Content Placeholder 4" descr="A group of people sitting on chairs with icons around them&#10;&#10;Description automatically generated">
            <a:extLst>
              <a:ext uri="{FF2B5EF4-FFF2-40B4-BE49-F238E27FC236}">
                <a16:creationId xmlns:a16="http://schemas.microsoft.com/office/drawing/2014/main" id="{95A33387-0C68-D965-0BF8-CBBA3A3FF8E1}"/>
              </a:ext>
            </a:extLst>
          </p:cNvPr>
          <p:cNvPicPr>
            <a:picLocks noChangeAspect="1"/>
          </p:cNvPicPr>
          <p:nvPr/>
        </p:nvPicPr>
        <p:blipFill rotWithShape="1">
          <a:blip r:embed="rId3">
            <a:extLst>
              <a:ext uri="{28A0092B-C50C-407E-A947-70E740481C1C}">
                <a14:useLocalDpi xmlns:a14="http://schemas.microsoft.com/office/drawing/2010/main" val="0"/>
              </a:ext>
            </a:extLst>
          </a:blip>
          <a:srcRect l="64687" t="24955" r="28203" b="61808"/>
          <a:stretch/>
        </p:blipFill>
        <p:spPr>
          <a:xfrm>
            <a:off x="6823914" y="2113317"/>
            <a:ext cx="866775" cy="923925"/>
          </a:xfrm>
          <a:prstGeom prst="rect">
            <a:avLst/>
          </a:prstGeom>
          <a:effectLst>
            <a:softEdge rad="127000"/>
          </a:effectLst>
        </p:spPr>
      </p:pic>
      <p:sp>
        <p:nvSpPr>
          <p:cNvPr id="16" name="TextBox 15">
            <a:extLst>
              <a:ext uri="{FF2B5EF4-FFF2-40B4-BE49-F238E27FC236}">
                <a16:creationId xmlns:a16="http://schemas.microsoft.com/office/drawing/2014/main" id="{60D5F247-E627-25B8-57C1-58D8419C7F50}"/>
              </a:ext>
            </a:extLst>
          </p:cNvPr>
          <p:cNvSpPr txBox="1"/>
          <p:nvPr/>
        </p:nvSpPr>
        <p:spPr>
          <a:xfrm rot="16200000">
            <a:off x="-662165" y="3167390"/>
            <a:ext cx="2962278" cy="523220"/>
          </a:xfrm>
          <a:prstGeom prst="rect">
            <a:avLst/>
          </a:prstGeom>
          <a:noFill/>
        </p:spPr>
        <p:txBody>
          <a:bodyPr wrap="square" rtlCol="0">
            <a:spAutoFit/>
          </a:bodyPr>
          <a:lstStyle/>
          <a:p>
            <a:r>
              <a:rPr lang="en-US" sz="2800" dirty="0">
                <a:solidFill>
                  <a:schemeClr val="bg1"/>
                </a:solidFill>
              </a:rPr>
              <a:t>Minutes purchased</a:t>
            </a:r>
          </a:p>
        </p:txBody>
      </p:sp>
      <p:sp>
        <p:nvSpPr>
          <p:cNvPr id="17" name="TextBox 16">
            <a:extLst>
              <a:ext uri="{FF2B5EF4-FFF2-40B4-BE49-F238E27FC236}">
                <a16:creationId xmlns:a16="http://schemas.microsoft.com/office/drawing/2014/main" id="{E64112B7-1E29-81FF-74A4-201D3386727F}"/>
              </a:ext>
            </a:extLst>
          </p:cNvPr>
          <p:cNvSpPr txBox="1"/>
          <p:nvPr/>
        </p:nvSpPr>
        <p:spPr>
          <a:xfrm>
            <a:off x="5264219" y="6094912"/>
            <a:ext cx="1993083" cy="523220"/>
          </a:xfrm>
          <a:prstGeom prst="rect">
            <a:avLst/>
          </a:prstGeom>
          <a:noFill/>
        </p:spPr>
        <p:txBody>
          <a:bodyPr wrap="square" rtlCol="0">
            <a:spAutoFit/>
          </a:bodyPr>
          <a:lstStyle/>
          <a:p>
            <a:pPr algn="ctr"/>
            <a:r>
              <a:rPr lang="en-US" sz="2800" dirty="0">
                <a:solidFill>
                  <a:schemeClr val="bg1"/>
                </a:solidFill>
              </a:rPr>
              <a:t>Cost</a:t>
            </a:r>
          </a:p>
        </p:txBody>
      </p:sp>
      <p:cxnSp>
        <p:nvCxnSpPr>
          <p:cNvPr id="20" name="Straight Connector 19">
            <a:extLst>
              <a:ext uri="{FF2B5EF4-FFF2-40B4-BE49-F238E27FC236}">
                <a16:creationId xmlns:a16="http://schemas.microsoft.com/office/drawing/2014/main" id="{56F501D3-CEAB-8E14-5DB1-326E44D24996}"/>
              </a:ext>
            </a:extLst>
          </p:cNvPr>
          <p:cNvCxnSpPr/>
          <p:nvPr/>
        </p:nvCxnSpPr>
        <p:spPr>
          <a:xfrm>
            <a:off x="790575" y="6312244"/>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E486F3-8A92-57B1-7A2A-248D6240BC97}"/>
              </a:ext>
            </a:extLst>
          </p:cNvPr>
          <p:cNvCxnSpPr/>
          <p:nvPr/>
        </p:nvCxnSpPr>
        <p:spPr>
          <a:xfrm>
            <a:off x="11077575" y="6356522"/>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10DEC5-AF9D-7031-F1C3-184C7215528E}"/>
              </a:ext>
            </a:extLst>
          </p:cNvPr>
          <p:cNvCxnSpPr>
            <a:cxnSpLocks/>
          </p:cNvCxnSpPr>
          <p:nvPr/>
        </p:nvCxnSpPr>
        <p:spPr>
          <a:xfrm>
            <a:off x="11301412" y="6149517"/>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EA2F03-40F4-7055-2387-FA29FAB5A51E}"/>
              </a:ext>
            </a:extLst>
          </p:cNvPr>
          <p:cNvCxnSpPr/>
          <p:nvPr/>
        </p:nvCxnSpPr>
        <p:spPr>
          <a:xfrm>
            <a:off x="666750" y="1321430"/>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116C7A-DDD8-63D1-CB43-7D0858CE3985}"/>
              </a:ext>
            </a:extLst>
          </p:cNvPr>
          <p:cNvCxnSpPr>
            <a:cxnSpLocks/>
          </p:cNvCxnSpPr>
          <p:nvPr/>
        </p:nvCxnSpPr>
        <p:spPr>
          <a:xfrm>
            <a:off x="890587" y="1114425"/>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0D3C888-E55D-FDF3-4CC6-47E18911CF2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30760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7AEF4F5-9E28-7CB8-F4A0-89969F09C579}"/>
              </a:ext>
            </a:extLst>
          </p:cNvPr>
          <p:cNvCxnSpPr>
            <a:cxnSpLocks/>
          </p:cNvCxnSpPr>
          <p:nvPr/>
        </p:nvCxnSpPr>
        <p:spPr>
          <a:xfrm>
            <a:off x="1247775" y="1114425"/>
            <a:ext cx="0" cy="495300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4BE9174-2473-FD7A-F515-C00D6BC9C275}"/>
              </a:ext>
            </a:extLst>
          </p:cNvPr>
          <p:cNvCxnSpPr>
            <a:cxnSpLocks/>
          </p:cNvCxnSpPr>
          <p:nvPr/>
        </p:nvCxnSpPr>
        <p:spPr>
          <a:xfrm flipH="1">
            <a:off x="1219200" y="6067425"/>
            <a:ext cx="10191750" cy="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Content Placeholder 4" descr="A group of people sitting on chairs with icons around them&#10;&#10;Description automatically generated">
            <a:extLst>
              <a:ext uri="{FF2B5EF4-FFF2-40B4-BE49-F238E27FC236}">
                <a16:creationId xmlns:a16="http://schemas.microsoft.com/office/drawing/2014/main" id="{95A33387-0C68-D965-0BF8-CBBA3A3FF8E1}"/>
              </a:ext>
            </a:extLst>
          </p:cNvPr>
          <p:cNvPicPr>
            <a:picLocks noChangeAspect="1"/>
          </p:cNvPicPr>
          <p:nvPr/>
        </p:nvPicPr>
        <p:blipFill rotWithShape="1">
          <a:blip r:embed="rId3">
            <a:extLst>
              <a:ext uri="{28A0092B-C50C-407E-A947-70E740481C1C}">
                <a14:useLocalDpi xmlns:a14="http://schemas.microsoft.com/office/drawing/2010/main" val="0"/>
              </a:ext>
            </a:extLst>
          </a:blip>
          <a:srcRect l="64687" t="24955" r="28203" b="61808"/>
          <a:stretch/>
        </p:blipFill>
        <p:spPr>
          <a:xfrm>
            <a:off x="8693884" y="5135880"/>
            <a:ext cx="866775" cy="923925"/>
          </a:xfrm>
          <a:prstGeom prst="rect">
            <a:avLst/>
          </a:prstGeom>
          <a:effectLst>
            <a:softEdge rad="127000"/>
          </a:effectLst>
        </p:spPr>
      </p:pic>
      <p:sp>
        <p:nvSpPr>
          <p:cNvPr id="16" name="TextBox 15">
            <a:extLst>
              <a:ext uri="{FF2B5EF4-FFF2-40B4-BE49-F238E27FC236}">
                <a16:creationId xmlns:a16="http://schemas.microsoft.com/office/drawing/2014/main" id="{60D5F247-E627-25B8-57C1-58D8419C7F50}"/>
              </a:ext>
            </a:extLst>
          </p:cNvPr>
          <p:cNvSpPr txBox="1"/>
          <p:nvPr/>
        </p:nvSpPr>
        <p:spPr>
          <a:xfrm rot="16200000">
            <a:off x="-662165" y="3167390"/>
            <a:ext cx="2962278" cy="523220"/>
          </a:xfrm>
          <a:prstGeom prst="rect">
            <a:avLst/>
          </a:prstGeom>
          <a:noFill/>
        </p:spPr>
        <p:txBody>
          <a:bodyPr wrap="square" rtlCol="0">
            <a:spAutoFit/>
          </a:bodyPr>
          <a:lstStyle/>
          <a:p>
            <a:r>
              <a:rPr lang="en-US" sz="2800" dirty="0">
                <a:solidFill>
                  <a:schemeClr val="bg1"/>
                </a:solidFill>
              </a:rPr>
              <a:t>Minutes purchased</a:t>
            </a:r>
          </a:p>
        </p:txBody>
      </p:sp>
      <p:sp>
        <p:nvSpPr>
          <p:cNvPr id="17" name="TextBox 16">
            <a:extLst>
              <a:ext uri="{FF2B5EF4-FFF2-40B4-BE49-F238E27FC236}">
                <a16:creationId xmlns:a16="http://schemas.microsoft.com/office/drawing/2014/main" id="{E64112B7-1E29-81FF-74A4-201D3386727F}"/>
              </a:ext>
            </a:extLst>
          </p:cNvPr>
          <p:cNvSpPr txBox="1"/>
          <p:nvPr/>
        </p:nvSpPr>
        <p:spPr>
          <a:xfrm>
            <a:off x="5264219" y="6094912"/>
            <a:ext cx="1993083" cy="523220"/>
          </a:xfrm>
          <a:prstGeom prst="rect">
            <a:avLst/>
          </a:prstGeom>
          <a:noFill/>
        </p:spPr>
        <p:txBody>
          <a:bodyPr wrap="square" rtlCol="0">
            <a:spAutoFit/>
          </a:bodyPr>
          <a:lstStyle/>
          <a:p>
            <a:pPr algn="ctr"/>
            <a:r>
              <a:rPr lang="en-US" sz="2800" dirty="0">
                <a:solidFill>
                  <a:schemeClr val="bg1"/>
                </a:solidFill>
              </a:rPr>
              <a:t>Cost</a:t>
            </a:r>
          </a:p>
        </p:txBody>
      </p:sp>
      <p:cxnSp>
        <p:nvCxnSpPr>
          <p:cNvPr id="20" name="Straight Connector 19">
            <a:extLst>
              <a:ext uri="{FF2B5EF4-FFF2-40B4-BE49-F238E27FC236}">
                <a16:creationId xmlns:a16="http://schemas.microsoft.com/office/drawing/2014/main" id="{56F501D3-CEAB-8E14-5DB1-326E44D24996}"/>
              </a:ext>
            </a:extLst>
          </p:cNvPr>
          <p:cNvCxnSpPr/>
          <p:nvPr/>
        </p:nvCxnSpPr>
        <p:spPr>
          <a:xfrm>
            <a:off x="790575" y="6312244"/>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E486F3-8A92-57B1-7A2A-248D6240BC97}"/>
              </a:ext>
            </a:extLst>
          </p:cNvPr>
          <p:cNvCxnSpPr/>
          <p:nvPr/>
        </p:nvCxnSpPr>
        <p:spPr>
          <a:xfrm>
            <a:off x="11077575" y="6356522"/>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10DEC5-AF9D-7031-F1C3-184C7215528E}"/>
              </a:ext>
            </a:extLst>
          </p:cNvPr>
          <p:cNvCxnSpPr>
            <a:cxnSpLocks/>
          </p:cNvCxnSpPr>
          <p:nvPr/>
        </p:nvCxnSpPr>
        <p:spPr>
          <a:xfrm>
            <a:off x="11301412" y="6149517"/>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EA2F03-40F4-7055-2387-FA29FAB5A51E}"/>
              </a:ext>
            </a:extLst>
          </p:cNvPr>
          <p:cNvCxnSpPr/>
          <p:nvPr/>
        </p:nvCxnSpPr>
        <p:spPr>
          <a:xfrm>
            <a:off x="666750" y="1321430"/>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116C7A-DDD8-63D1-CB43-7D0858CE3985}"/>
              </a:ext>
            </a:extLst>
          </p:cNvPr>
          <p:cNvCxnSpPr>
            <a:cxnSpLocks/>
          </p:cNvCxnSpPr>
          <p:nvPr/>
        </p:nvCxnSpPr>
        <p:spPr>
          <a:xfrm>
            <a:off x="890587" y="1114425"/>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0E99F9-7857-ECD2-77AB-338B72B081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07194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7AEF4F5-9E28-7CB8-F4A0-89969F09C579}"/>
              </a:ext>
            </a:extLst>
          </p:cNvPr>
          <p:cNvCxnSpPr>
            <a:cxnSpLocks/>
          </p:cNvCxnSpPr>
          <p:nvPr/>
        </p:nvCxnSpPr>
        <p:spPr>
          <a:xfrm>
            <a:off x="1247775" y="1114425"/>
            <a:ext cx="0" cy="495300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4BE9174-2473-FD7A-F515-C00D6BC9C275}"/>
              </a:ext>
            </a:extLst>
          </p:cNvPr>
          <p:cNvCxnSpPr>
            <a:cxnSpLocks/>
          </p:cNvCxnSpPr>
          <p:nvPr/>
        </p:nvCxnSpPr>
        <p:spPr>
          <a:xfrm flipH="1">
            <a:off x="1219200" y="6067425"/>
            <a:ext cx="10191750" cy="0"/>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60D5F247-E627-25B8-57C1-58D8419C7F50}"/>
              </a:ext>
            </a:extLst>
          </p:cNvPr>
          <p:cNvSpPr txBox="1"/>
          <p:nvPr/>
        </p:nvSpPr>
        <p:spPr>
          <a:xfrm rot="16200000">
            <a:off x="-662165" y="3167390"/>
            <a:ext cx="2962278" cy="523220"/>
          </a:xfrm>
          <a:prstGeom prst="rect">
            <a:avLst/>
          </a:prstGeom>
          <a:noFill/>
        </p:spPr>
        <p:txBody>
          <a:bodyPr wrap="square" rtlCol="0">
            <a:spAutoFit/>
          </a:bodyPr>
          <a:lstStyle/>
          <a:p>
            <a:r>
              <a:rPr lang="en-US" sz="2800" dirty="0">
                <a:solidFill>
                  <a:schemeClr val="bg1"/>
                </a:solidFill>
              </a:rPr>
              <a:t>Minutes purchased</a:t>
            </a:r>
          </a:p>
        </p:txBody>
      </p:sp>
      <p:sp>
        <p:nvSpPr>
          <p:cNvPr id="17" name="TextBox 16">
            <a:extLst>
              <a:ext uri="{FF2B5EF4-FFF2-40B4-BE49-F238E27FC236}">
                <a16:creationId xmlns:a16="http://schemas.microsoft.com/office/drawing/2014/main" id="{E64112B7-1E29-81FF-74A4-201D3386727F}"/>
              </a:ext>
            </a:extLst>
          </p:cNvPr>
          <p:cNvSpPr txBox="1"/>
          <p:nvPr/>
        </p:nvSpPr>
        <p:spPr>
          <a:xfrm>
            <a:off x="5264219" y="6094912"/>
            <a:ext cx="1993083" cy="523220"/>
          </a:xfrm>
          <a:prstGeom prst="rect">
            <a:avLst/>
          </a:prstGeom>
          <a:noFill/>
        </p:spPr>
        <p:txBody>
          <a:bodyPr wrap="square" rtlCol="0">
            <a:spAutoFit/>
          </a:bodyPr>
          <a:lstStyle/>
          <a:p>
            <a:pPr algn="ctr"/>
            <a:r>
              <a:rPr lang="en-US" sz="2800" dirty="0">
                <a:solidFill>
                  <a:schemeClr val="bg1"/>
                </a:solidFill>
              </a:rPr>
              <a:t>Cost</a:t>
            </a:r>
          </a:p>
        </p:txBody>
      </p:sp>
      <p:cxnSp>
        <p:nvCxnSpPr>
          <p:cNvPr id="20" name="Straight Connector 19">
            <a:extLst>
              <a:ext uri="{FF2B5EF4-FFF2-40B4-BE49-F238E27FC236}">
                <a16:creationId xmlns:a16="http://schemas.microsoft.com/office/drawing/2014/main" id="{56F501D3-CEAB-8E14-5DB1-326E44D24996}"/>
              </a:ext>
            </a:extLst>
          </p:cNvPr>
          <p:cNvCxnSpPr/>
          <p:nvPr/>
        </p:nvCxnSpPr>
        <p:spPr>
          <a:xfrm>
            <a:off x="790575" y="6312244"/>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E486F3-8A92-57B1-7A2A-248D6240BC97}"/>
              </a:ext>
            </a:extLst>
          </p:cNvPr>
          <p:cNvCxnSpPr/>
          <p:nvPr/>
        </p:nvCxnSpPr>
        <p:spPr>
          <a:xfrm>
            <a:off x="11077575" y="6356522"/>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10DEC5-AF9D-7031-F1C3-184C7215528E}"/>
              </a:ext>
            </a:extLst>
          </p:cNvPr>
          <p:cNvCxnSpPr>
            <a:cxnSpLocks/>
          </p:cNvCxnSpPr>
          <p:nvPr/>
        </p:nvCxnSpPr>
        <p:spPr>
          <a:xfrm>
            <a:off x="11301412" y="6149517"/>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EA2F03-40F4-7055-2387-FA29FAB5A51E}"/>
              </a:ext>
            </a:extLst>
          </p:cNvPr>
          <p:cNvCxnSpPr/>
          <p:nvPr/>
        </p:nvCxnSpPr>
        <p:spPr>
          <a:xfrm>
            <a:off x="666750" y="1321430"/>
            <a:ext cx="4286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116C7A-DDD8-63D1-CB43-7D0858CE3985}"/>
              </a:ext>
            </a:extLst>
          </p:cNvPr>
          <p:cNvCxnSpPr>
            <a:cxnSpLocks/>
          </p:cNvCxnSpPr>
          <p:nvPr/>
        </p:nvCxnSpPr>
        <p:spPr>
          <a:xfrm>
            <a:off x="890587" y="1114425"/>
            <a:ext cx="0" cy="4140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Content Placeholder 4" descr="A group of people sitting on chairs with icons around them&#10;&#10;Description automatically generated">
            <a:extLst>
              <a:ext uri="{FF2B5EF4-FFF2-40B4-BE49-F238E27FC236}">
                <a16:creationId xmlns:a16="http://schemas.microsoft.com/office/drawing/2014/main" id="{3FF2FE45-8C09-6DE4-71AC-3F4191293721}"/>
              </a:ext>
            </a:extLst>
          </p:cNvPr>
          <p:cNvPicPr>
            <a:picLocks noChangeAspect="1"/>
          </p:cNvPicPr>
          <p:nvPr/>
        </p:nvPicPr>
        <p:blipFill rotWithShape="1">
          <a:blip r:embed="rId3">
            <a:extLst>
              <a:ext uri="{28A0092B-C50C-407E-A947-70E740481C1C}">
                <a14:useLocalDpi xmlns:a14="http://schemas.microsoft.com/office/drawing/2010/main" val="0"/>
              </a:ext>
            </a:extLst>
          </a:blip>
          <a:srcRect l="64687" t="24955" r="28203" b="61808"/>
          <a:stretch/>
        </p:blipFill>
        <p:spPr>
          <a:xfrm>
            <a:off x="1452562" y="859467"/>
            <a:ext cx="866775" cy="923925"/>
          </a:xfrm>
          <a:prstGeom prst="rect">
            <a:avLst/>
          </a:prstGeom>
          <a:effectLst>
            <a:softEdge rad="127000"/>
          </a:effectLst>
        </p:spPr>
      </p:pic>
      <p:sp>
        <p:nvSpPr>
          <p:cNvPr id="3" name="Arc 2">
            <a:extLst>
              <a:ext uri="{FF2B5EF4-FFF2-40B4-BE49-F238E27FC236}">
                <a16:creationId xmlns:a16="http://schemas.microsoft.com/office/drawing/2014/main" id="{6BAB4E4B-CB88-D5AA-2361-F8AA1CF928F0}"/>
              </a:ext>
            </a:extLst>
          </p:cNvPr>
          <p:cNvSpPr/>
          <p:nvPr/>
        </p:nvSpPr>
        <p:spPr>
          <a:xfrm>
            <a:off x="2302609" y="1430033"/>
            <a:ext cx="6802454" cy="7289151"/>
          </a:xfrm>
          <a:prstGeom prst="arc">
            <a:avLst>
              <a:gd name="adj1" fmla="val 16200000"/>
              <a:gd name="adj2" fmla="val 2155066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s-IS"/>
          </a:p>
        </p:txBody>
      </p:sp>
      <p:cxnSp>
        <p:nvCxnSpPr>
          <p:cNvPr id="8" name="Straight Connector 7">
            <a:extLst>
              <a:ext uri="{FF2B5EF4-FFF2-40B4-BE49-F238E27FC236}">
                <a16:creationId xmlns:a16="http://schemas.microsoft.com/office/drawing/2014/main" id="{41ED9D51-902A-4C9D-B97F-5E77C3B6C6E9}"/>
              </a:ext>
            </a:extLst>
          </p:cNvPr>
          <p:cNvCxnSpPr>
            <a:stCxn id="3" idx="0"/>
          </p:cNvCxnSpPr>
          <p:nvPr/>
        </p:nvCxnSpPr>
        <p:spPr>
          <a:xfrm flipH="1">
            <a:off x="2316896" y="1430033"/>
            <a:ext cx="33869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c 4">
            <a:extLst>
              <a:ext uri="{FF2B5EF4-FFF2-40B4-BE49-F238E27FC236}">
                <a16:creationId xmlns:a16="http://schemas.microsoft.com/office/drawing/2014/main" id="{81F70CA7-56A2-B05A-7183-756CE105A6DD}"/>
              </a:ext>
            </a:extLst>
          </p:cNvPr>
          <p:cNvSpPr/>
          <p:nvPr/>
        </p:nvSpPr>
        <p:spPr>
          <a:xfrm>
            <a:off x="1462685" y="1430033"/>
            <a:ext cx="6802454" cy="7289151"/>
          </a:xfrm>
          <a:prstGeom prst="arc">
            <a:avLst>
              <a:gd name="adj1" fmla="val 16200000"/>
              <a:gd name="adj2" fmla="val 2155066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s-IS"/>
          </a:p>
        </p:txBody>
      </p:sp>
      <p:sp>
        <p:nvSpPr>
          <p:cNvPr id="14" name="TextBox 13">
            <a:extLst>
              <a:ext uri="{FF2B5EF4-FFF2-40B4-BE49-F238E27FC236}">
                <a16:creationId xmlns:a16="http://schemas.microsoft.com/office/drawing/2014/main" id="{AF164339-0426-767E-401C-3222EF36C4CB}"/>
              </a:ext>
            </a:extLst>
          </p:cNvPr>
          <p:cNvSpPr txBox="1"/>
          <p:nvPr/>
        </p:nvSpPr>
        <p:spPr>
          <a:xfrm>
            <a:off x="7913013" y="5045304"/>
            <a:ext cx="802106" cy="523220"/>
          </a:xfrm>
          <a:prstGeom prst="rect">
            <a:avLst/>
          </a:prstGeom>
          <a:noFill/>
        </p:spPr>
        <p:txBody>
          <a:bodyPr wrap="square" rtlCol="0">
            <a:spAutoFit/>
          </a:bodyPr>
          <a:lstStyle/>
          <a:p>
            <a:r>
              <a:rPr lang="is-IS" sz="2800" dirty="0">
                <a:solidFill>
                  <a:srgbClr val="FF0000"/>
                </a:solidFill>
              </a:rPr>
              <a:t>Bx1</a:t>
            </a:r>
          </a:p>
        </p:txBody>
      </p:sp>
      <p:sp>
        <p:nvSpPr>
          <p:cNvPr id="18" name="TextBox 17">
            <a:extLst>
              <a:ext uri="{FF2B5EF4-FFF2-40B4-BE49-F238E27FC236}">
                <a16:creationId xmlns:a16="http://schemas.microsoft.com/office/drawing/2014/main" id="{0AE222E2-9527-7DD3-A1D6-086DB662DE52}"/>
              </a:ext>
            </a:extLst>
          </p:cNvPr>
          <p:cNvSpPr txBox="1"/>
          <p:nvPr/>
        </p:nvSpPr>
        <p:spPr>
          <a:xfrm>
            <a:off x="8792322" y="5028912"/>
            <a:ext cx="751303" cy="523220"/>
          </a:xfrm>
          <a:prstGeom prst="rect">
            <a:avLst/>
          </a:prstGeom>
          <a:noFill/>
        </p:spPr>
        <p:txBody>
          <a:bodyPr wrap="square" rtlCol="0">
            <a:spAutoFit/>
          </a:bodyPr>
          <a:lstStyle/>
          <a:p>
            <a:r>
              <a:rPr lang="is-IS" sz="2800" dirty="0">
                <a:solidFill>
                  <a:srgbClr val="FF0000"/>
                </a:solidFill>
              </a:rPr>
              <a:t>Bx2</a:t>
            </a:r>
          </a:p>
        </p:txBody>
      </p:sp>
    </p:spTree>
    <p:extLst>
      <p:ext uri="{BB962C8B-B14F-4D97-AF65-F5344CB8AC3E}">
        <p14:creationId xmlns:p14="http://schemas.microsoft.com/office/powerpoint/2010/main" val="386952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group of people sitting at desks with different objects around them&#10;&#10;Description automatically generated">
            <a:extLst>
              <a:ext uri="{FF2B5EF4-FFF2-40B4-BE49-F238E27FC236}">
                <a16:creationId xmlns:a16="http://schemas.microsoft.com/office/drawing/2014/main" id="{349A8985-EFD8-81EA-5AFB-8360E40D9801}"/>
              </a:ext>
            </a:extLst>
          </p:cNvPr>
          <p:cNvPicPr>
            <a:picLocks noGrp="1" noChangeAspect="1"/>
          </p:cNvPicPr>
          <p:nvPr>
            <p:ph idx="1"/>
          </p:nvPr>
        </p:nvPicPr>
        <p:blipFill rotWithShape="1">
          <a:blip r:embed="rId3">
            <a:alphaModFix amt="60000"/>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rcRect t="1747"/>
          <a:stretch/>
        </p:blipFill>
        <p:spPr>
          <a:xfrm>
            <a:off x="20" y="10"/>
            <a:ext cx="12191980" cy="6857990"/>
          </a:xfrm>
          <a:prstGeom prst="rect">
            <a:avLst/>
          </a:prstGeom>
        </p:spPr>
      </p:pic>
      <p:sp>
        <p:nvSpPr>
          <p:cNvPr id="2" name="Title 1">
            <a:extLst>
              <a:ext uri="{FF2B5EF4-FFF2-40B4-BE49-F238E27FC236}">
                <a16:creationId xmlns:a16="http://schemas.microsoft.com/office/drawing/2014/main" id="{934EC5A3-0DDE-49F3-0545-E005A9C9ECD8}"/>
              </a:ext>
            </a:extLst>
          </p:cNvPr>
          <p:cNvSpPr>
            <a:spLocks noGrp="1"/>
          </p:cNvSpPr>
          <p:nvPr>
            <p:ph type="title"/>
          </p:nvPr>
        </p:nvSpPr>
        <p:spPr>
          <a:xfrm>
            <a:off x="1196656" y="2008188"/>
            <a:ext cx="9795637" cy="2220775"/>
          </a:xfrm>
        </p:spPr>
        <p:txBody>
          <a:bodyPr vert="horz" lIns="91440" tIns="45720" rIns="91440" bIns="45720" rtlCol="0" anchor="b">
            <a:normAutofit/>
          </a:bodyPr>
          <a:lstStyle/>
          <a:p>
            <a:pPr algn="ctr"/>
            <a:r>
              <a:rPr lang="en-US" sz="5200" b="0" i="0" dirty="0">
                <a:solidFill>
                  <a:srgbClr val="FFFFFF"/>
                </a:solidFill>
                <a:effectLst/>
              </a:rPr>
              <a:t>Hypothetical </a:t>
            </a:r>
            <a:r>
              <a:rPr lang="en-US" sz="5200" dirty="0">
                <a:solidFill>
                  <a:srgbClr val="FFFFFF"/>
                </a:solidFill>
              </a:rPr>
              <a:t>P</a:t>
            </a:r>
            <a:r>
              <a:rPr lang="en-US" sz="5200" b="0" i="0" dirty="0">
                <a:solidFill>
                  <a:srgbClr val="FFFFFF"/>
                </a:solidFill>
                <a:effectLst/>
              </a:rPr>
              <a:t>urchase Task (HPT) applications</a:t>
            </a:r>
            <a:endParaRPr lang="en-US" sz="5200" dirty="0">
              <a:solidFill>
                <a:srgbClr val="FFFFFF"/>
              </a:solidFill>
            </a:endParaRPr>
          </a:p>
        </p:txBody>
      </p:sp>
    </p:spTree>
    <p:extLst>
      <p:ext uri="{BB962C8B-B14F-4D97-AF65-F5344CB8AC3E}">
        <p14:creationId xmlns:p14="http://schemas.microsoft.com/office/powerpoint/2010/main" val="1990119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FE45-42FD-849F-143A-ABA6F612A7FC}"/>
              </a:ext>
            </a:extLst>
          </p:cNvPr>
          <p:cNvSpPr>
            <a:spLocks noGrp="1"/>
          </p:cNvSpPr>
          <p:nvPr>
            <p:ph type="title"/>
          </p:nvPr>
        </p:nvSpPr>
        <p:spPr>
          <a:xfrm>
            <a:off x="640080" y="325370"/>
            <a:ext cx="4368602" cy="661220"/>
          </a:xfrm>
        </p:spPr>
        <p:txBody>
          <a:bodyPr anchor="b">
            <a:normAutofit/>
          </a:bodyPr>
          <a:lstStyle/>
          <a:p>
            <a:r>
              <a:rPr lang="en-US" sz="2800" b="0" i="0" dirty="0">
                <a:effectLst/>
                <a:latin typeface="PT Sans Caption" panose="020B0603020203020204" pitchFamily="34" charset="77"/>
              </a:rPr>
              <a:t>Study objectives</a:t>
            </a:r>
            <a:endParaRPr lang="en-US" sz="2800" dirty="0">
              <a:latin typeface="PT Sans Caption" panose="020B0603020203020204" pitchFamily="34" charset="77"/>
            </a:endParaRPr>
          </a:p>
        </p:txBody>
      </p:sp>
      <p:sp>
        <p:nvSpPr>
          <p:cNvPr id="13" name="Content Placeholder 12">
            <a:extLst>
              <a:ext uri="{FF2B5EF4-FFF2-40B4-BE49-F238E27FC236}">
                <a16:creationId xmlns:a16="http://schemas.microsoft.com/office/drawing/2014/main" id="{2F339026-7A41-CC68-4523-6FE76F1466F9}"/>
              </a:ext>
            </a:extLst>
          </p:cNvPr>
          <p:cNvSpPr>
            <a:spLocks noGrp="1"/>
          </p:cNvSpPr>
          <p:nvPr>
            <p:ph idx="1"/>
          </p:nvPr>
        </p:nvSpPr>
        <p:spPr>
          <a:xfrm>
            <a:off x="640080" y="1398672"/>
            <a:ext cx="4243589" cy="5459328"/>
          </a:xfrm>
        </p:spPr>
        <p:txBody>
          <a:bodyPr>
            <a:normAutofit lnSpcReduction="10000"/>
          </a:bodyPr>
          <a:lstStyle/>
          <a:p>
            <a:pPr marL="0" indent="0">
              <a:buNone/>
            </a:pPr>
            <a:r>
              <a:rPr lang="en-US" sz="4000" dirty="0">
                <a:latin typeface="PT Sans Caption" panose="020B0603020203020204" pitchFamily="34" charset="77"/>
              </a:rPr>
              <a:t>Via a hypothetical Social Media Purchase Task (SMPT), we aimed to investigate how different functions of use influence value</a:t>
            </a:r>
          </a:p>
        </p:txBody>
      </p:sp>
      <p:pic>
        <p:nvPicPr>
          <p:cNvPr id="9" name="Content Placeholder 8" descr="A person and person looking at a computer screen&#10;&#10;Description automatically generated">
            <a:extLst>
              <a:ext uri="{FF2B5EF4-FFF2-40B4-BE49-F238E27FC236}">
                <a16:creationId xmlns:a16="http://schemas.microsoft.com/office/drawing/2014/main" id="{600FC349-62D2-D627-FB2C-50DDD209E58C}"/>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69965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58AFF-B7F0-F334-866D-DDFADA5B2FD2}"/>
              </a:ext>
            </a:extLst>
          </p:cNvPr>
          <p:cNvPicPr>
            <a:picLocks noChangeAspect="1"/>
          </p:cNvPicPr>
          <p:nvPr/>
        </p:nvPicPr>
        <p:blipFill rotWithShape="1">
          <a:blip r:embed="rId3"/>
          <a:srcRect t="6437" b="4823"/>
          <a:stretch/>
        </p:blipFill>
        <p:spPr>
          <a:xfrm>
            <a:off x="1199600" y="1134171"/>
            <a:ext cx="9792799" cy="5162550"/>
          </a:xfrm>
          <a:prstGeom prst="rect">
            <a:avLst/>
          </a:prstGeom>
        </p:spPr>
      </p:pic>
      <p:sp>
        <p:nvSpPr>
          <p:cNvPr id="2" name="Title 1">
            <a:extLst>
              <a:ext uri="{FF2B5EF4-FFF2-40B4-BE49-F238E27FC236}">
                <a16:creationId xmlns:a16="http://schemas.microsoft.com/office/drawing/2014/main" id="{A54367BA-F3B0-823B-FAF3-F64E13C4E2CF}"/>
              </a:ext>
            </a:extLst>
          </p:cNvPr>
          <p:cNvSpPr>
            <a:spLocks noGrp="1"/>
          </p:cNvSpPr>
          <p:nvPr>
            <p:ph type="title"/>
          </p:nvPr>
        </p:nvSpPr>
        <p:spPr>
          <a:xfrm>
            <a:off x="136133" y="-191392"/>
            <a:ext cx="10515600" cy="1325563"/>
          </a:xfrm>
        </p:spPr>
        <p:txBody>
          <a:bodyPr/>
          <a:lstStyle/>
          <a:p>
            <a:r>
              <a:rPr lang="en-US" dirty="0">
                <a:latin typeface="PT Sans Caption" panose="020B0603020203020204" pitchFamily="34" charset="77"/>
                <a:cs typeface="Calibri Light"/>
              </a:rPr>
              <a:t>334 participants</a:t>
            </a:r>
          </a:p>
        </p:txBody>
      </p:sp>
    </p:spTree>
    <p:extLst>
      <p:ext uri="{BB962C8B-B14F-4D97-AF65-F5344CB8AC3E}">
        <p14:creationId xmlns:p14="http://schemas.microsoft.com/office/powerpoint/2010/main" val="2783324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109C8A-27CC-61DA-21F0-5C01F1851BBE}"/>
              </a:ext>
            </a:extLst>
          </p:cNvPr>
          <p:cNvPicPr>
            <a:picLocks noChangeAspect="1"/>
          </p:cNvPicPr>
          <p:nvPr/>
        </p:nvPicPr>
        <p:blipFill rotWithShape="1">
          <a:blip r:embed="rId3"/>
          <a:srcRect t="4999" b="5361"/>
          <a:stretch/>
        </p:blipFill>
        <p:spPr>
          <a:xfrm>
            <a:off x="533399" y="762001"/>
            <a:ext cx="10944225" cy="5825408"/>
          </a:xfrm>
          <a:prstGeom prst="rect">
            <a:avLst/>
          </a:prstGeom>
        </p:spPr>
      </p:pic>
    </p:spTree>
    <p:extLst>
      <p:ext uri="{BB962C8B-B14F-4D97-AF65-F5344CB8AC3E}">
        <p14:creationId xmlns:p14="http://schemas.microsoft.com/office/powerpoint/2010/main" val="477007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B27BF0-4DE1-D322-6E79-DBABB3B786C7}"/>
              </a:ext>
            </a:extLst>
          </p:cNvPr>
          <p:cNvPicPr>
            <a:picLocks noChangeAspect="1"/>
          </p:cNvPicPr>
          <p:nvPr/>
        </p:nvPicPr>
        <p:blipFill>
          <a:blip r:embed="rId2"/>
          <a:stretch>
            <a:fillRect/>
          </a:stretch>
        </p:blipFill>
        <p:spPr>
          <a:xfrm>
            <a:off x="1240144" y="933786"/>
            <a:ext cx="9711711" cy="4990428"/>
          </a:xfrm>
          <a:prstGeom prst="rect">
            <a:avLst/>
          </a:prstGeom>
        </p:spPr>
      </p:pic>
    </p:spTree>
    <p:extLst>
      <p:ext uri="{BB962C8B-B14F-4D97-AF65-F5344CB8AC3E}">
        <p14:creationId xmlns:p14="http://schemas.microsoft.com/office/powerpoint/2010/main" val="1733166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37536</TotalTime>
  <Words>6079</Words>
  <Application>Microsoft Macintosh PowerPoint</Application>
  <PresentationFormat>Widescreen</PresentationFormat>
  <Paragraphs>493</Paragraphs>
  <Slides>118</Slides>
  <Notes>73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118</vt:i4>
      </vt:variant>
    </vt:vector>
  </HeadingPairs>
  <TitlesOfParts>
    <vt:vector size="130" baseType="lpstr">
      <vt:lpstr>-apple-system</vt:lpstr>
      <vt:lpstr>Arial</vt:lpstr>
      <vt:lpstr>Calibri</vt:lpstr>
      <vt:lpstr>KaTeX_Main</vt:lpstr>
      <vt:lpstr>KaTeX_Math</vt:lpstr>
      <vt:lpstr>PT Sans Caption</vt:lpstr>
      <vt:lpstr>Söhne</vt:lpstr>
      <vt:lpstr>Source Sans Pro</vt:lpstr>
      <vt:lpstr>Times New Roman</vt:lpstr>
      <vt:lpstr>Tw Cen MT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 Engagement Questionnaire (SMEQ) Przybylski, et al. (2013)</vt:lpstr>
      <vt:lpstr>Social Media Engagement Questionnaire (SMEQ) Przybylski, et al. (2013)</vt:lpstr>
      <vt:lpstr>Social Media Disorder Scale  Eijinen, et al.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Above Cutoff on BSMAS</vt:lpstr>
      <vt:lpstr>Above Cutoff on BSMAS</vt:lpstr>
      <vt:lpstr>PowerPoint Presentation</vt:lpstr>
      <vt:lpstr>PowerPoint Presentation</vt:lpstr>
      <vt:lpstr>PowerPoint Presentation</vt:lpstr>
      <vt:lpstr>PowerPoint Presentation</vt:lpstr>
      <vt:lpstr>PowerPoint Presentation</vt:lpstr>
      <vt:lpstr>Depression</vt:lpstr>
      <vt:lpstr>Depression</vt:lpstr>
      <vt:lpstr>Weekly level of movement and exercise</vt:lpstr>
      <vt:lpstr>Weekly level of movement and exercise</vt:lpstr>
      <vt:lpstr>PowerPoint Presentation</vt:lpstr>
      <vt:lpstr>PowerPoint Presentation</vt:lpstr>
      <vt:lpstr>PowerPoint Presentation</vt:lpstr>
      <vt:lpstr>PowerPoint Presentation</vt:lpstr>
      <vt:lpstr>PowerPoint Presentation</vt:lpstr>
      <vt:lpstr>PowerPoint Presentation</vt:lpstr>
      <vt:lpstr>Next steps for me</vt:lpstr>
      <vt:lpstr>Next steps for me</vt:lpstr>
      <vt:lpstr>Next steps for me</vt:lpstr>
      <vt:lpstr>Next steps for you</vt:lpstr>
      <vt:lpstr>Next steps for you</vt:lpstr>
      <vt:lpstr>Next steps for you</vt:lpstr>
      <vt:lpstr>Download the SMUFA here</vt:lpstr>
      <vt:lpstr>PowerPoint Presentation</vt:lpstr>
      <vt:lpstr>Operant Behavioural Economics</vt:lpstr>
      <vt:lpstr>Hypothetical Purchase Task (HPT)</vt:lpstr>
      <vt:lpstr>PowerPoint Presentation</vt:lpstr>
      <vt:lpstr>PowerPoint Presentation</vt:lpstr>
      <vt:lpstr>PowerPoint Presentation</vt:lpstr>
      <vt:lpstr>PowerPoint Presentation</vt:lpstr>
      <vt:lpstr>PowerPoint Presentation</vt:lpstr>
      <vt:lpstr>PowerPoint Presentation</vt:lpstr>
      <vt:lpstr>Hypothetical Purchase Task (HPT) applications</vt:lpstr>
      <vt:lpstr>Study objectives</vt:lpstr>
      <vt:lpstr>334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a Functional Assessment of Social Media Use </dc:title>
  <dc:creator>Albert Malkin</dc:creator>
  <cp:lastModifiedBy>Albert Malkin</cp:lastModifiedBy>
  <cp:revision>21</cp:revision>
  <dcterms:created xsi:type="dcterms:W3CDTF">2023-10-18T13:31:20Z</dcterms:created>
  <dcterms:modified xsi:type="dcterms:W3CDTF">2023-11-29T17:45:10Z</dcterms:modified>
</cp:coreProperties>
</file>