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23"/>
  </p:notesMasterIdLst>
  <p:sldIdLst>
    <p:sldId id="256" r:id="rId2"/>
    <p:sldId id="257" r:id="rId3"/>
    <p:sldId id="260" r:id="rId4"/>
    <p:sldId id="261" r:id="rId5"/>
    <p:sldId id="263" r:id="rId6"/>
    <p:sldId id="265" r:id="rId7"/>
    <p:sldId id="282" r:id="rId8"/>
    <p:sldId id="283" r:id="rId9"/>
    <p:sldId id="284" r:id="rId10"/>
    <p:sldId id="267" r:id="rId11"/>
    <p:sldId id="328" r:id="rId12"/>
    <p:sldId id="270" r:id="rId13"/>
    <p:sldId id="329" r:id="rId14"/>
    <p:sldId id="330" r:id="rId15"/>
    <p:sldId id="332" r:id="rId16"/>
    <p:sldId id="327" r:id="rId17"/>
    <p:sldId id="274" r:id="rId18"/>
    <p:sldId id="331" r:id="rId19"/>
    <p:sldId id="333" r:id="rId20"/>
    <p:sldId id="334" r:id="rId21"/>
    <p:sldId id="278" r:id="rId22"/>
  </p:sldIdLst>
  <p:sldSz cx="9144000" cy="6858000" type="screen4x3"/>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0" roundtripDataSignature="AMtx7miilUWzIYS6tzjLu6QPnj/yx1ygU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01B5C08-76BB-41E3-9685-84E6673E95D0}">
  <a:tblStyle styleId="{501B5C08-76BB-41E3-9685-84E6673E95D0}"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10" autoAdjust="0"/>
    <p:restoredTop sz="93792" autoAdjust="0"/>
  </p:normalViewPr>
  <p:slideViewPr>
    <p:cSldViewPr snapToGrid="0">
      <p:cViewPr varScale="1">
        <p:scale>
          <a:sx n="59" d="100"/>
          <a:sy n="59" d="100"/>
        </p:scale>
        <p:origin x="1520" y="60"/>
      </p:cViewPr>
      <p:guideLst>
        <p:guide orient="horz" pos="2160"/>
        <p:guide pos="2880"/>
      </p:guideLst>
    </p:cSldViewPr>
  </p:slideViewPr>
  <p:notesTextViewPr>
    <p:cViewPr>
      <p:scale>
        <a:sx n="75" d="100"/>
        <a:sy n="7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30"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77739" cy="469424"/>
          </a:xfrm>
          <a:prstGeom prst="rect">
            <a:avLst/>
          </a:prstGeom>
          <a:noFill/>
          <a:ln>
            <a:noFill/>
          </a:ln>
        </p:spPr>
        <p:txBody>
          <a:bodyPr spcFirstLastPara="1" wrap="square" lIns="94213" tIns="47094" rIns="94213" bIns="47094"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4023092" y="0"/>
            <a:ext cx="3077739" cy="469424"/>
          </a:xfrm>
          <a:prstGeom prst="rect">
            <a:avLst/>
          </a:prstGeom>
          <a:noFill/>
          <a:ln>
            <a:noFill/>
          </a:ln>
        </p:spPr>
        <p:txBody>
          <a:bodyPr spcFirstLastPara="1" wrap="square" lIns="94213" tIns="47094" rIns="94213" bIns="47094"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10248" y="4459526"/>
            <a:ext cx="5681980" cy="4224814"/>
          </a:xfrm>
          <a:prstGeom prst="rect">
            <a:avLst/>
          </a:prstGeom>
          <a:noFill/>
          <a:ln>
            <a:noFill/>
          </a:ln>
        </p:spPr>
        <p:txBody>
          <a:bodyPr spcFirstLastPara="1" wrap="square" lIns="94213" tIns="47094" rIns="94213" bIns="47094"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917422"/>
            <a:ext cx="3077739" cy="469424"/>
          </a:xfrm>
          <a:prstGeom prst="rect">
            <a:avLst/>
          </a:prstGeom>
          <a:noFill/>
          <a:ln>
            <a:noFill/>
          </a:ln>
        </p:spPr>
        <p:txBody>
          <a:bodyPr spcFirstLastPara="1" wrap="square" lIns="94213" tIns="47094" rIns="94213" bIns="47094"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4023092" y="8917422"/>
            <a:ext cx="3077739" cy="469424"/>
          </a:xfrm>
          <a:prstGeom prst="rect">
            <a:avLst/>
          </a:prstGeom>
          <a:noFill/>
          <a:ln>
            <a:noFill/>
          </a:ln>
        </p:spPr>
        <p:txBody>
          <a:bodyPr spcFirstLastPara="1" wrap="square" lIns="94213" tIns="47094" rIns="94213" bIns="47094" anchor="b" anchorCtr="0">
            <a:noAutofit/>
          </a:bodyPr>
          <a:lstStyle/>
          <a:p>
            <a:pPr algn="r"/>
            <a:fld id="{00000000-1234-1234-1234-123412341234}" type="slidenum">
              <a:rPr lang="en-US" sz="1200" smtClean="0">
                <a:solidFill>
                  <a:schemeClr val="dk1"/>
                </a:solidFill>
                <a:latin typeface="Calibri"/>
                <a:ea typeface="Calibri"/>
                <a:cs typeface="Calibri"/>
                <a:sym typeface="Calibri"/>
              </a:rPr>
              <a:pPr algn="r"/>
              <a:t>‹#›</a:t>
            </a:fld>
            <a:endParaRPr lang="en-US" sz="120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710248" y="4459526"/>
            <a:ext cx="5681980" cy="4224814"/>
          </a:xfrm>
          <a:prstGeom prst="rect">
            <a:avLst/>
          </a:prstGeom>
          <a:noFill/>
          <a:ln>
            <a:noFill/>
          </a:ln>
        </p:spPr>
        <p:txBody>
          <a:bodyPr spcFirstLastPara="1" wrap="square" lIns="94213" tIns="47094" rIns="94213" bIns="47094" anchor="t" anchorCtr="0">
            <a:noAutofit/>
          </a:bodyPr>
          <a:lstStyle/>
          <a:p>
            <a:pPr marL="0" indent="0"/>
            <a:endParaRPr dirty="0"/>
          </a:p>
        </p:txBody>
      </p:sp>
      <p:sp>
        <p:nvSpPr>
          <p:cNvPr id="87" name="Google Shape;87;p1:notes"/>
          <p:cNvSpPr txBox="1">
            <a:spLocks noGrp="1"/>
          </p:cNvSpPr>
          <p:nvPr>
            <p:ph type="sldNum" idx="12"/>
          </p:nvPr>
        </p:nvSpPr>
        <p:spPr>
          <a:xfrm>
            <a:off x="4023092" y="8917422"/>
            <a:ext cx="3077739" cy="469424"/>
          </a:xfrm>
          <a:prstGeom prst="rect">
            <a:avLst/>
          </a:prstGeom>
          <a:noFill/>
          <a:ln>
            <a:noFill/>
          </a:ln>
        </p:spPr>
        <p:txBody>
          <a:bodyPr spcFirstLastPara="1" wrap="square" lIns="94213" tIns="47094" rIns="94213" bIns="47094" anchor="b" anchorCtr="0">
            <a:noAutofit/>
          </a:bodyPr>
          <a:lstStyle/>
          <a:p>
            <a:pPr algn="r"/>
            <a:fld id="{00000000-1234-1234-1234-123412341234}" type="slidenum">
              <a:rPr lang="en-US"/>
              <a:pPr algn="r"/>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endParaRPr lang="en-US" dirty="0"/>
          </a:p>
          <a:p>
            <a:pPr marL="0" indent="0"/>
            <a:r>
              <a:rPr lang="en-US" dirty="0"/>
              <a:t>The multidimensional scaling analysis generated this point map, showing us the proximity of the statements to one another. Each point on this map represents one statement. The statements that were sorted together more often are closer on the map than those that were sorted together less often. In other words, the experiences that participants determined were conceptually related are closer together on the map than those that are conceptually unrelated. </a:t>
            </a:r>
          </a:p>
          <a:p>
            <a:pPr marL="0" indent="0"/>
            <a:endParaRPr lang="en-US" dirty="0"/>
          </a:p>
          <a:p>
            <a:pPr marL="0" indent="0"/>
            <a:r>
              <a:rPr lang="en-US" dirty="0"/>
              <a:t>After we get this overall picture of what the sorting data looks like, we then do hierarchical cluster analysis with different numbers of clusters to determine which fits the data best. </a:t>
            </a:r>
          </a:p>
          <a:p>
            <a:endParaRPr lang="en-CA" dirty="0"/>
          </a:p>
        </p:txBody>
      </p:sp>
      <p:sp>
        <p:nvSpPr>
          <p:cNvPr id="4" name="Slide Number Placeholder 3"/>
          <p:cNvSpPr>
            <a:spLocks noGrp="1"/>
          </p:cNvSpPr>
          <p:nvPr>
            <p:ph type="sldNum" idx="12"/>
          </p:nvPr>
        </p:nvSpPr>
        <p:spPr/>
        <p:txBody>
          <a:bodyPr/>
          <a:lstStyle/>
          <a:p>
            <a:pPr algn="r"/>
            <a:fld id="{00000000-1234-1234-1234-123412341234}" type="slidenum">
              <a:rPr lang="en-US" sz="1200">
                <a:solidFill>
                  <a:schemeClr val="dk1"/>
                </a:solidFill>
                <a:latin typeface="Calibri"/>
                <a:ea typeface="Calibri"/>
                <a:cs typeface="Calibri"/>
                <a:sym typeface="Calibri"/>
              </a:rPr>
              <a:pPr algn="r"/>
              <a:t>11</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118808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14:notes"/>
          <p:cNvSpPr txBox="1">
            <a:spLocks noGrp="1"/>
          </p:cNvSpPr>
          <p:nvPr>
            <p:ph type="body" idx="1"/>
          </p:nvPr>
        </p:nvSpPr>
        <p:spPr>
          <a:xfrm>
            <a:off x="710248" y="4459526"/>
            <a:ext cx="5681980" cy="4224814"/>
          </a:xfrm>
          <a:prstGeom prst="rect">
            <a:avLst/>
          </a:prstGeom>
        </p:spPr>
        <p:txBody>
          <a:bodyPr spcFirstLastPara="1" wrap="square" lIns="94213" tIns="47094" rIns="94213" bIns="47094" anchor="t" anchorCtr="0">
            <a:noAutofit/>
          </a:bodyPr>
          <a:lstStyle/>
          <a:p>
            <a:pPr marL="0" indent="0"/>
            <a:r>
              <a:rPr lang="en-US"/>
              <a:t>Within the personal experience with diversity cluster…. </a:t>
            </a:r>
            <a:endParaRPr/>
          </a:p>
        </p:txBody>
      </p:sp>
      <p:sp>
        <p:nvSpPr>
          <p:cNvPr id="252" name="Google Shape;252;p14: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ge3903979cf_0_0: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9" name="Google Shape;299;ge3903979cf_0_0:notes"/>
          <p:cNvSpPr txBox="1">
            <a:spLocks noGrp="1"/>
          </p:cNvSpPr>
          <p:nvPr>
            <p:ph type="body" idx="1"/>
          </p:nvPr>
        </p:nvSpPr>
        <p:spPr>
          <a:xfrm>
            <a:off x="710248" y="4459526"/>
            <a:ext cx="5681980" cy="4224814"/>
          </a:xfrm>
          <a:prstGeom prst="rect">
            <a:avLst/>
          </a:prstGeom>
          <a:noFill/>
          <a:ln>
            <a:noFill/>
          </a:ln>
        </p:spPr>
        <p:txBody>
          <a:bodyPr spcFirstLastPara="1" wrap="square" lIns="94213" tIns="47094" rIns="94213" bIns="47094" anchor="t" anchorCtr="0">
            <a:noAutofit/>
          </a:bodyPr>
          <a:lstStyle/>
          <a:p>
            <a:pPr marL="0" indent="0"/>
            <a:r>
              <a:rPr lang="en-US" dirty="0"/>
              <a:t>Jessica</a:t>
            </a:r>
            <a:endParaRPr dirty="0"/>
          </a:p>
        </p:txBody>
      </p:sp>
      <p:sp>
        <p:nvSpPr>
          <p:cNvPr id="300" name="Google Shape;300;ge3903979cf_0_0:notes"/>
          <p:cNvSpPr txBox="1">
            <a:spLocks noGrp="1"/>
          </p:cNvSpPr>
          <p:nvPr>
            <p:ph type="sldNum" idx="12"/>
          </p:nvPr>
        </p:nvSpPr>
        <p:spPr>
          <a:xfrm>
            <a:off x="4023092" y="8917422"/>
            <a:ext cx="3077739" cy="469424"/>
          </a:xfrm>
          <a:prstGeom prst="rect">
            <a:avLst/>
          </a:prstGeom>
          <a:noFill/>
          <a:ln>
            <a:noFill/>
          </a:ln>
        </p:spPr>
        <p:txBody>
          <a:bodyPr spcFirstLastPara="1" wrap="square" lIns="94213" tIns="47094" rIns="94213" bIns="47094" anchor="b" anchorCtr="0">
            <a:noAutofit/>
          </a:bodyPr>
          <a:lstStyle/>
          <a:p>
            <a:pPr algn="r"/>
            <a:fld id="{00000000-1234-1234-1234-123412341234}" type="slidenum">
              <a:rPr lang="en-US"/>
              <a:pPr algn="r"/>
              <a:t>14</a:t>
            </a:fld>
            <a:endParaRPr/>
          </a:p>
        </p:txBody>
      </p:sp>
    </p:spTree>
    <p:extLst>
      <p:ext uri="{BB962C8B-B14F-4D97-AF65-F5344CB8AC3E}">
        <p14:creationId xmlns:p14="http://schemas.microsoft.com/office/powerpoint/2010/main" val="36848392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14:notes"/>
          <p:cNvSpPr txBox="1">
            <a:spLocks noGrp="1"/>
          </p:cNvSpPr>
          <p:nvPr>
            <p:ph type="body" idx="1"/>
          </p:nvPr>
        </p:nvSpPr>
        <p:spPr>
          <a:xfrm>
            <a:off x="710248" y="4459526"/>
            <a:ext cx="5681980" cy="4224814"/>
          </a:xfrm>
          <a:prstGeom prst="rect">
            <a:avLst/>
          </a:prstGeom>
        </p:spPr>
        <p:txBody>
          <a:bodyPr spcFirstLastPara="1" wrap="square" lIns="94213" tIns="47094" rIns="94213" bIns="47094" anchor="t" anchorCtr="0">
            <a:noAutofit/>
          </a:bodyPr>
          <a:lstStyle/>
          <a:p>
            <a:pPr marL="0" indent="0"/>
            <a:r>
              <a:rPr lang="en-US"/>
              <a:t>Within the personal experience with diversity cluster…. </a:t>
            </a:r>
            <a:endParaRPr/>
          </a:p>
        </p:txBody>
      </p:sp>
      <p:sp>
        <p:nvSpPr>
          <p:cNvPr id="252" name="Google Shape;252;p14: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836367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ge3903979cf_0_0: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9" name="Google Shape;299;ge3903979cf_0_0:notes"/>
          <p:cNvSpPr txBox="1">
            <a:spLocks noGrp="1"/>
          </p:cNvSpPr>
          <p:nvPr>
            <p:ph type="body" idx="1"/>
          </p:nvPr>
        </p:nvSpPr>
        <p:spPr>
          <a:xfrm>
            <a:off x="710248" y="4459526"/>
            <a:ext cx="5681980" cy="4224814"/>
          </a:xfrm>
          <a:prstGeom prst="rect">
            <a:avLst/>
          </a:prstGeom>
          <a:noFill/>
          <a:ln>
            <a:noFill/>
          </a:ln>
        </p:spPr>
        <p:txBody>
          <a:bodyPr spcFirstLastPara="1" wrap="square" lIns="94213" tIns="47094" rIns="94213" bIns="47094" anchor="t" anchorCtr="0">
            <a:noAutofit/>
          </a:bodyPr>
          <a:lstStyle/>
          <a:p>
            <a:pPr marL="0" indent="0"/>
            <a:r>
              <a:rPr lang="en-US"/>
              <a:t>Jessica</a:t>
            </a:r>
            <a:endParaRPr/>
          </a:p>
        </p:txBody>
      </p:sp>
      <p:sp>
        <p:nvSpPr>
          <p:cNvPr id="300" name="Google Shape;300;ge3903979cf_0_0:notes"/>
          <p:cNvSpPr txBox="1">
            <a:spLocks noGrp="1"/>
          </p:cNvSpPr>
          <p:nvPr>
            <p:ph type="sldNum" idx="12"/>
          </p:nvPr>
        </p:nvSpPr>
        <p:spPr>
          <a:xfrm>
            <a:off x="4023092" y="8917422"/>
            <a:ext cx="3077739" cy="469424"/>
          </a:xfrm>
          <a:prstGeom prst="rect">
            <a:avLst/>
          </a:prstGeom>
          <a:noFill/>
          <a:ln>
            <a:noFill/>
          </a:ln>
        </p:spPr>
        <p:txBody>
          <a:bodyPr spcFirstLastPara="1" wrap="square" lIns="94213" tIns="47094" rIns="94213" bIns="47094" anchor="b" anchorCtr="0">
            <a:noAutofit/>
          </a:bodyPr>
          <a:lstStyle/>
          <a:p>
            <a:pPr algn="r"/>
            <a:fld id="{00000000-1234-1234-1234-123412341234}" type="slidenum">
              <a:rPr lang="en-US"/>
              <a:pPr algn="r"/>
              <a:t>17</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ge3903979cf_0_0: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9" name="Google Shape;299;ge3903979cf_0_0:notes"/>
          <p:cNvSpPr txBox="1">
            <a:spLocks noGrp="1"/>
          </p:cNvSpPr>
          <p:nvPr>
            <p:ph type="body" idx="1"/>
          </p:nvPr>
        </p:nvSpPr>
        <p:spPr>
          <a:xfrm>
            <a:off x="710248" y="4459526"/>
            <a:ext cx="5681980" cy="4224814"/>
          </a:xfrm>
          <a:prstGeom prst="rect">
            <a:avLst/>
          </a:prstGeom>
          <a:noFill/>
          <a:ln>
            <a:noFill/>
          </a:ln>
        </p:spPr>
        <p:txBody>
          <a:bodyPr spcFirstLastPara="1" wrap="square" lIns="94213" tIns="47094" rIns="94213" bIns="47094" anchor="t" anchorCtr="0">
            <a:noAutofit/>
          </a:bodyPr>
          <a:lstStyle/>
          <a:p>
            <a:pPr marL="0" indent="0"/>
            <a:r>
              <a:rPr lang="en-US"/>
              <a:t>Jessica</a:t>
            </a:r>
            <a:endParaRPr/>
          </a:p>
        </p:txBody>
      </p:sp>
      <p:sp>
        <p:nvSpPr>
          <p:cNvPr id="300" name="Google Shape;300;ge3903979cf_0_0:notes"/>
          <p:cNvSpPr txBox="1">
            <a:spLocks noGrp="1"/>
          </p:cNvSpPr>
          <p:nvPr>
            <p:ph type="sldNum" idx="12"/>
          </p:nvPr>
        </p:nvSpPr>
        <p:spPr>
          <a:xfrm>
            <a:off x="4023092" y="8917422"/>
            <a:ext cx="3077739" cy="469424"/>
          </a:xfrm>
          <a:prstGeom prst="rect">
            <a:avLst/>
          </a:prstGeom>
          <a:noFill/>
          <a:ln>
            <a:noFill/>
          </a:ln>
        </p:spPr>
        <p:txBody>
          <a:bodyPr spcFirstLastPara="1" wrap="square" lIns="94213" tIns="47094" rIns="94213" bIns="47094" anchor="b" anchorCtr="0">
            <a:noAutofit/>
          </a:bodyPr>
          <a:lstStyle/>
          <a:p>
            <a:pPr algn="r"/>
            <a:fld id="{00000000-1234-1234-1234-123412341234}" type="slidenum">
              <a:rPr lang="en-US"/>
              <a:pPr algn="r"/>
              <a:t>18</a:t>
            </a:fld>
            <a:endParaRPr/>
          </a:p>
        </p:txBody>
      </p:sp>
    </p:spTree>
    <p:extLst>
      <p:ext uri="{BB962C8B-B14F-4D97-AF65-F5344CB8AC3E}">
        <p14:creationId xmlns:p14="http://schemas.microsoft.com/office/powerpoint/2010/main" val="8699900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
        <p:cNvGrpSpPr/>
        <p:nvPr/>
      </p:nvGrpSpPr>
      <p:grpSpPr>
        <a:xfrm>
          <a:off x="0" y="0"/>
          <a:ext cx="0" cy="0"/>
          <a:chOff x="0" y="0"/>
          <a:chExt cx="0" cy="0"/>
        </a:xfrm>
      </p:grpSpPr>
      <p:sp>
        <p:nvSpPr>
          <p:cNvPr id="343" name="Google Shape;343;p21: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4" name="Google Shape;344;p21:notes"/>
          <p:cNvSpPr txBox="1">
            <a:spLocks noGrp="1"/>
          </p:cNvSpPr>
          <p:nvPr>
            <p:ph type="body" idx="1"/>
          </p:nvPr>
        </p:nvSpPr>
        <p:spPr>
          <a:xfrm>
            <a:off x="710248" y="4459526"/>
            <a:ext cx="5681980" cy="4224814"/>
          </a:xfrm>
          <a:prstGeom prst="rect">
            <a:avLst/>
          </a:prstGeom>
          <a:noFill/>
          <a:ln>
            <a:noFill/>
          </a:ln>
        </p:spPr>
        <p:txBody>
          <a:bodyPr spcFirstLastPara="1" wrap="square" lIns="94213" tIns="47094" rIns="94213" bIns="47094" anchor="t" anchorCtr="0">
            <a:noAutofit/>
          </a:bodyPr>
          <a:lstStyle/>
          <a:p>
            <a:pPr marL="0" indent="0"/>
            <a:r>
              <a:rPr lang="en-US"/>
              <a:t>Jacqui</a:t>
            </a:r>
            <a:endParaRPr/>
          </a:p>
          <a:p>
            <a:pPr marL="0" indent="0"/>
            <a:r>
              <a:rPr lang="en-US"/>
              <a:t>Wrap up - thank people for watching the presentation and then indicate that we are looking forward to the discussion to follow. </a:t>
            </a:r>
            <a:endParaRPr/>
          </a:p>
        </p:txBody>
      </p:sp>
      <p:sp>
        <p:nvSpPr>
          <p:cNvPr id="345" name="Google Shape;345;p21:notes"/>
          <p:cNvSpPr txBox="1">
            <a:spLocks noGrp="1"/>
          </p:cNvSpPr>
          <p:nvPr>
            <p:ph type="sldNum" idx="12"/>
          </p:nvPr>
        </p:nvSpPr>
        <p:spPr>
          <a:xfrm>
            <a:off x="4023092" y="8917422"/>
            <a:ext cx="3077739" cy="469424"/>
          </a:xfrm>
          <a:prstGeom prst="rect">
            <a:avLst/>
          </a:prstGeom>
          <a:noFill/>
          <a:ln>
            <a:noFill/>
          </a:ln>
        </p:spPr>
        <p:txBody>
          <a:bodyPr spcFirstLastPara="1" wrap="square" lIns="94213" tIns="47094" rIns="94213" bIns="47094" anchor="b" anchorCtr="0">
            <a:noAutofit/>
          </a:bodyPr>
          <a:lstStyle/>
          <a:p>
            <a:pPr algn="r"/>
            <a:fld id="{00000000-1234-1234-1234-123412341234}" type="slidenum">
              <a:rPr lang="en-US"/>
              <a:pPr algn="r"/>
              <a:t>21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e2a64bca85_2_0: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e2a64bca85_2_0:notes"/>
          <p:cNvSpPr txBox="1">
            <a:spLocks noGrp="1"/>
          </p:cNvSpPr>
          <p:nvPr>
            <p:ph type="body" idx="1"/>
          </p:nvPr>
        </p:nvSpPr>
        <p:spPr>
          <a:xfrm>
            <a:off x="710248" y="4459526"/>
            <a:ext cx="5681980" cy="4224814"/>
          </a:xfrm>
          <a:prstGeom prst="rect">
            <a:avLst/>
          </a:prstGeom>
        </p:spPr>
        <p:txBody>
          <a:bodyPr spcFirstLastPara="1" wrap="square" lIns="94213" tIns="47094" rIns="94213" bIns="47094" anchor="t" anchorCtr="0">
            <a:noAutofit/>
          </a:bodyPr>
          <a:lstStyle/>
          <a:p>
            <a:pPr marL="0" indent="0"/>
            <a:r>
              <a:rPr lang="en-US"/>
              <a:t>Jacqui -- explain why we offer this land acknowledgement and relate to inclusion</a:t>
            </a:r>
            <a:endParaRPr/>
          </a:p>
        </p:txBody>
      </p:sp>
      <p:sp>
        <p:nvSpPr>
          <p:cNvPr id="96" name="Google Shape;96;ge2a64bca85_2_0:notes"/>
          <p:cNvSpPr txBox="1">
            <a:spLocks noGrp="1"/>
          </p:cNvSpPr>
          <p:nvPr>
            <p:ph type="sldNum" idx="12"/>
          </p:nvPr>
        </p:nvSpPr>
        <p:spPr>
          <a:xfrm>
            <a:off x="4023092" y="8917422"/>
            <a:ext cx="3077739" cy="469424"/>
          </a:xfrm>
          <a:prstGeom prst="rect">
            <a:avLst/>
          </a:prstGeom>
        </p:spPr>
        <p:txBody>
          <a:bodyPr spcFirstLastPara="1" wrap="square" lIns="94213" tIns="47094" rIns="94213" bIns="47094" anchor="b" anchorCtr="0">
            <a:noAutofit/>
          </a:bodyPr>
          <a:lstStyle/>
          <a:p>
            <a:pPr algn="r"/>
            <a:fld id="{00000000-1234-1234-1234-123412341234}" type="slidenum">
              <a:rPr lang="en-US"/>
              <a:pPr algn="r"/>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4: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9" name="Google Shape;119;p4:notes"/>
          <p:cNvSpPr txBox="1">
            <a:spLocks noGrp="1"/>
          </p:cNvSpPr>
          <p:nvPr>
            <p:ph type="body" idx="1"/>
          </p:nvPr>
        </p:nvSpPr>
        <p:spPr>
          <a:xfrm>
            <a:off x="710248" y="4459526"/>
            <a:ext cx="5681980" cy="4224814"/>
          </a:xfrm>
          <a:prstGeom prst="rect">
            <a:avLst/>
          </a:prstGeom>
          <a:noFill/>
          <a:ln>
            <a:noFill/>
          </a:ln>
        </p:spPr>
        <p:txBody>
          <a:bodyPr spcFirstLastPara="1" wrap="square" lIns="94213" tIns="47094" rIns="94213" bIns="47094" anchor="t" anchorCtr="0">
            <a:noAutofit/>
          </a:bodyPr>
          <a:lstStyle/>
          <a:p>
            <a:pPr marL="0" indent="0"/>
            <a:r>
              <a:rPr lang="en-US" dirty="0"/>
              <a:t>Michael - </a:t>
            </a:r>
            <a:endParaRPr dirty="0"/>
          </a:p>
          <a:p>
            <a:pPr marL="0" indent="0"/>
            <a:r>
              <a:rPr lang="en-US" dirty="0">
                <a:latin typeface="Times New Roman"/>
                <a:ea typeface="Times New Roman"/>
                <a:cs typeface="Times New Roman"/>
                <a:sym typeface="Times New Roman"/>
              </a:rPr>
              <a:t>This notion of inclusion emerged as a unified recognition in the 1995 United National Educational, Scientific, and Cultural Organization’s Salamanca Statement with signatories generating a global statement of inclusion for students with special needs to learn in the same classrooms as their peers (UNESCO, 1995). In the context of this paper we follow UNESCO’s 1994 Salamanca statement on the rights for students with special needs, such as students with learning disabilities or who are gifted, to learn with </a:t>
            </a:r>
            <a:r>
              <a:rPr lang="en-US" dirty="0" err="1">
                <a:latin typeface="Times New Roman"/>
                <a:ea typeface="Times New Roman"/>
                <a:cs typeface="Times New Roman"/>
                <a:sym typeface="Times New Roman"/>
              </a:rPr>
              <a:t>with</a:t>
            </a:r>
            <a:r>
              <a:rPr lang="en-US" dirty="0">
                <a:latin typeface="Times New Roman"/>
                <a:ea typeface="Times New Roman"/>
                <a:cs typeface="Times New Roman"/>
                <a:sym typeface="Times New Roman"/>
              </a:rPr>
              <a:t> their peers in the same classrooms.     </a:t>
            </a:r>
            <a:endParaRPr dirty="0">
              <a:latin typeface="Times New Roman"/>
              <a:ea typeface="Times New Roman"/>
              <a:cs typeface="Times New Roman"/>
              <a:sym typeface="Times New Roman"/>
            </a:endParaRPr>
          </a:p>
          <a:p>
            <a:pPr marL="0" indent="0"/>
            <a:endParaRPr dirty="0">
              <a:latin typeface="Times New Roman"/>
              <a:ea typeface="Times New Roman"/>
              <a:cs typeface="Times New Roman"/>
              <a:sym typeface="Times New Roman"/>
            </a:endParaRPr>
          </a:p>
          <a:p>
            <a:pPr marL="0" indent="0"/>
            <a:r>
              <a:rPr lang="en-US" dirty="0">
                <a:latin typeface="Times New Roman"/>
                <a:ea typeface="Times New Roman"/>
                <a:cs typeface="Times New Roman"/>
                <a:sym typeface="Times New Roman"/>
              </a:rPr>
              <a:t>A requisite of inclusive education implies embodying a value system working to recognize exclusion in particular contexts and puts into action pedagogy to dismantle barriers and improve participation and success for all students in all schools. In our home country, Canada, the Charter of Rights and Freedoms addresses the issues of equal access for public education for all students but how this is put into practice is different depending on province. There are still too many jurisdictions where students identified with disabilities are learning in segregated environments. </a:t>
            </a:r>
            <a:endParaRPr dirty="0">
              <a:latin typeface="Times New Roman"/>
              <a:ea typeface="Times New Roman"/>
              <a:cs typeface="Times New Roman"/>
              <a:sym typeface="Times New Roman"/>
            </a:endParaRPr>
          </a:p>
          <a:p>
            <a:pPr marL="0" indent="0"/>
            <a:endParaRPr dirty="0">
              <a:latin typeface="Times New Roman"/>
              <a:ea typeface="Times New Roman"/>
              <a:cs typeface="Times New Roman"/>
              <a:sym typeface="Times New Roman"/>
            </a:endParaRPr>
          </a:p>
          <a:p>
            <a:pPr marL="0" indent="0"/>
            <a:r>
              <a:rPr lang="en-US" dirty="0">
                <a:latin typeface="Times New Roman"/>
                <a:ea typeface="Times New Roman"/>
                <a:cs typeface="Times New Roman"/>
                <a:sym typeface="Times New Roman"/>
              </a:rPr>
              <a:t>Research indicates that when all students regardless of ability are included together there are positive social and academic benefits for all learners. Research also indicates that teaching with inclusion for all is not something many teachers struggle to provide. Along with inclusive education systems, inclusive classrooms requires teachers whose beliefs are bolstered with inclusive practices. This means having teachers in all our schools who are using instructional strategies focusing on everybody in the community of the classroom and not marginalizing the differences that often leave students to perceive themselves as stigmatized, segregated, and therefore, being excluded. Research indicates that when all students regardless of ability are included together there are positive social and academic benefits for all learners. Research also indicates that teaching with inclusion for all is not something many teachers are capable or confident in providing.</a:t>
            </a:r>
            <a:endParaRPr dirty="0">
              <a:latin typeface="Times New Roman"/>
              <a:ea typeface="Times New Roman"/>
              <a:cs typeface="Times New Roman"/>
              <a:sym typeface="Times New Roman"/>
            </a:endParaRPr>
          </a:p>
          <a:p>
            <a:pPr marL="0" indent="0"/>
            <a:endParaRPr dirty="0">
              <a:latin typeface="Times New Roman"/>
              <a:ea typeface="Times New Roman"/>
              <a:cs typeface="Times New Roman"/>
              <a:sym typeface="Times New Roman"/>
            </a:endParaRPr>
          </a:p>
          <a:p>
            <a:pPr marL="0" indent="0">
              <a:buClr>
                <a:schemeClr val="dk1"/>
              </a:buClr>
            </a:pPr>
            <a:r>
              <a:rPr lang="en-US" dirty="0">
                <a:latin typeface="Times New Roman"/>
                <a:ea typeface="Times New Roman"/>
                <a:cs typeface="Times New Roman"/>
                <a:sym typeface="Times New Roman"/>
              </a:rPr>
              <a:t>Understanding, not only the needs of our students but also the needs of our teachers in how they can learn to become better inclusive educators requires understanding the context teachers are working within and also how teachers’ beliefs influences their practice. Umesh Sharma’s 3H framework is helpful for considering the sociocultural context of inclusion, while Anne Jordan’s research on helps to situate the role of teachers’ beliefs on their inclusive practices. </a:t>
            </a:r>
            <a:endParaRPr dirty="0">
              <a:latin typeface="Times New Roman"/>
              <a:ea typeface="Times New Roman"/>
              <a:cs typeface="Times New Roman"/>
              <a:sym typeface="Times New Roman"/>
            </a:endParaRPr>
          </a:p>
        </p:txBody>
      </p:sp>
      <p:sp>
        <p:nvSpPr>
          <p:cNvPr id="120" name="Google Shape;120;p4:notes"/>
          <p:cNvSpPr txBox="1">
            <a:spLocks noGrp="1"/>
          </p:cNvSpPr>
          <p:nvPr>
            <p:ph type="sldNum" idx="12"/>
          </p:nvPr>
        </p:nvSpPr>
        <p:spPr>
          <a:xfrm>
            <a:off x="4023092" y="8917422"/>
            <a:ext cx="3077739" cy="469424"/>
          </a:xfrm>
          <a:prstGeom prst="rect">
            <a:avLst/>
          </a:prstGeom>
          <a:noFill/>
          <a:ln>
            <a:noFill/>
          </a:ln>
        </p:spPr>
        <p:txBody>
          <a:bodyPr spcFirstLastPara="1" wrap="square" lIns="94213" tIns="47094" rIns="94213" bIns="47094" anchor="b" anchorCtr="0">
            <a:noAutofit/>
          </a:bodyPr>
          <a:lstStyle/>
          <a:p>
            <a:pPr algn="r"/>
            <a:fld id="{00000000-1234-1234-1234-123412341234}" type="slidenum">
              <a:rPr lang="en-US"/>
              <a:pPr algn="r"/>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5: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26" name="Google Shape;126;p5:notes"/>
          <p:cNvSpPr txBox="1">
            <a:spLocks noGrp="1"/>
          </p:cNvSpPr>
          <p:nvPr>
            <p:ph type="body" idx="1"/>
          </p:nvPr>
        </p:nvSpPr>
        <p:spPr>
          <a:xfrm>
            <a:off x="710248" y="4459526"/>
            <a:ext cx="5681980" cy="4224814"/>
          </a:xfrm>
          <a:prstGeom prst="rect">
            <a:avLst/>
          </a:prstGeom>
          <a:noFill/>
          <a:ln>
            <a:noFill/>
          </a:ln>
        </p:spPr>
        <p:txBody>
          <a:bodyPr spcFirstLastPara="1" wrap="square" lIns="94213" tIns="47094" rIns="94213" bIns="47094" anchor="t" anchorCtr="0">
            <a:noAutofit/>
          </a:bodyPr>
          <a:lstStyle/>
          <a:p>
            <a:pPr marL="0" indent="0"/>
            <a:r>
              <a:rPr lang="en-US" b="1" i="1" dirty="0"/>
              <a:t>Michael</a:t>
            </a:r>
            <a:endParaRPr dirty="0"/>
          </a:p>
          <a:p>
            <a:pPr marL="0" indent="0"/>
            <a:endParaRPr dirty="0"/>
          </a:p>
          <a:p>
            <a:pPr marL="0" indent="0"/>
            <a:r>
              <a:rPr lang="en-US" dirty="0"/>
              <a:t>Adapting and adopting Lee </a:t>
            </a:r>
            <a:r>
              <a:rPr lang="en-US" dirty="0" err="1"/>
              <a:t>Shulmam’s</a:t>
            </a:r>
            <a:r>
              <a:rPr lang="en-US" dirty="0"/>
              <a:t> model for preparing preservice teachers, Umesh Sharma’s 3H framework for considering teachers’ inclusive beliefs, knowledge and practice speaks to the importance of understanding the sociocultural context of teaching and learning so that inclusive practices, thinking and teaching corresponds with context rather than a universal one size fits all approach. By considering the local needs of teachers in relation to their students barriers to learning can be broken down and made more relatable to our students’ particular contexts. </a:t>
            </a:r>
            <a:endParaRPr dirty="0"/>
          </a:p>
          <a:p>
            <a:pPr marL="0" indent="0"/>
            <a:endParaRPr dirty="0"/>
          </a:p>
          <a:p>
            <a:pPr marL="0" indent="0"/>
            <a:r>
              <a:rPr lang="en-US" dirty="0"/>
              <a:t>Briefly,</a:t>
            </a:r>
            <a:endParaRPr dirty="0"/>
          </a:p>
          <a:p>
            <a:pPr marL="0" indent="0"/>
            <a:endParaRPr dirty="0"/>
          </a:p>
          <a:p>
            <a:pPr marL="0" indent="0"/>
            <a:r>
              <a:rPr lang="en-US" b="1" i="1" dirty="0"/>
              <a:t>Heart</a:t>
            </a:r>
            <a:r>
              <a:rPr lang="en-US" b="1" dirty="0"/>
              <a:t> relates to beliefs and values</a:t>
            </a:r>
            <a:r>
              <a:rPr lang="en-US" dirty="0"/>
              <a:t>, which explores: the local beliefs and values hindering participation of learners and how to address them; how awareness and understanding local socio-cultural and religious beliefs and values will assist in addressing barriers; why inclusion is good for all; why inclusion is good for teachers and school leaders; and the interventions identified by local stakeholders.</a:t>
            </a:r>
            <a:endParaRPr dirty="0"/>
          </a:p>
          <a:p>
            <a:pPr marL="0" indent="0"/>
            <a:endParaRPr dirty="0"/>
          </a:p>
          <a:p>
            <a:pPr marL="0" indent="0"/>
            <a:r>
              <a:rPr lang="en-US" b="1" i="1" dirty="0"/>
              <a:t>The Head symbolizes</a:t>
            </a:r>
            <a:r>
              <a:rPr lang="en-US" b="1" dirty="0"/>
              <a:t> knowledge and skills.</a:t>
            </a:r>
            <a:r>
              <a:rPr lang="en-US" dirty="0"/>
              <a:t> This explores the practices enhancing learner participation in the local context, teacher knowledge of assessment; group learning strategies; partnering with </a:t>
            </a:r>
            <a:r>
              <a:rPr lang="en-US" dirty="0" err="1"/>
              <a:t>carers</a:t>
            </a:r>
            <a:r>
              <a:rPr lang="en-US" dirty="0"/>
              <a:t>/parents/community members; using local resources creatively to address barriers; creating engaging tasks and activities for all learners; </a:t>
            </a:r>
            <a:r>
              <a:rPr lang="en-US" dirty="0" err="1"/>
              <a:t>mobilising</a:t>
            </a:r>
            <a:r>
              <a:rPr lang="en-US" dirty="0"/>
              <a:t> local community to enhance inclusion of disadvantaged members; modifying instructional materials and methods to include all learners; use of reflective practices; and teaching strategies identified by local stakeholders.</a:t>
            </a:r>
            <a:endParaRPr dirty="0"/>
          </a:p>
          <a:p>
            <a:pPr marL="0" indent="0"/>
            <a:endParaRPr dirty="0"/>
          </a:p>
          <a:p>
            <a:pPr marL="0" indent="0"/>
            <a:r>
              <a:rPr lang="en-US" b="1" i="1" dirty="0"/>
              <a:t>Third, Hands represents the</a:t>
            </a:r>
            <a:r>
              <a:rPr lang="en-US" b="1" dirty="0"/>
              <a:t> practical application of inclusion. </a:t>
            </a:r>
            <a:r>
              <a:rPr lang="en-US" dirty="0"/>
              <a:t>This can be understood as </a:t>
            </a:r>
            <a:r>
              <a:rPr lang="en-US" dirty="0" err="1"/>
              <a:t>practising</a:t>
            </a:r>
            <a:r>
              <a:rPr lang="en-US" dirty="0"/>
              <a:t> inclusion in real classrooms; seeking student/peer/parent feedback using culturally relevant and responsive methods to inform practice; and putting into application practices identified by local stakeholders.</a:t>
            </a:r>
            <a:endParaRPr dirty="0"/>
          </a:p>
          <a:p>
            <a:pPr marL="0" indent="0"/>
            <a:endParaRPr dirty="0"/>
          </a:p>
          <a:p>
            <a:pPr marL="0" indent="0"/>
            <a:r>
              <a:rPr lang="en-US" dirty="0"/>
              <a:t>Quoting from Sharma 2011: “if teachers are to support inclusion, then there have to be changes in the ways inclusion is conceptualized and a realization that it can only be achieved if all teachers are supported in the development of all aspects of knowing, doing and believing” (citing Rouse, 2010). In other words, equal emphasis should be given to head, hand, and heart or knowing, doing and believing aspects of inclusive education during teacher preparation.” </a:t>
            </a:r>
            <a:endParaRPr dirty="0"/>
          </a:p>
          <a:p>
            <a:pPr marL="0" indent="0"/>
            <a:endParaRPr dirty="0"/>
          </a:p>
          <a:p>
            <a:pPr marL="0" indent="0"/>
            <a:endParaRPr dirty="0"/>
          </a:p>
        </p:txBody>
      </p:sp>
      <p:sp>
        <p:nvSpPr>
          <p:cNvPr id="127" name="Google Shape;127;p5:notes"/>
          <p:cNvSpPr txBox="1">
            <a:spLocks noGrp="1"/>
          </p:cNvSpPr>
          <p:nvPr>
            <p:ph type="sldNum" idx="12"/>
          </p:nvPr>
        </p:nvSpPr>
        <p:spPr>
          <a:xfrm>
            <a:off x="4023092" y="8917422"/>
            <a:ext cx="3077739" cy="469424"/>
          </a:xfrm>
          <a:prstGeom prst="rect">
            <a:avLst/>
          </a:prstGeom>
          <a:noFill/>
          <a:ln>
            <a:noFill/>
          </a:ln>
        </p:spPr>
        <p:txBody>
          <a:bodyPr spcFirstLastPara="1" wrap="square" lIns="94213" tIns="47094" rIns="94213" bIns="47094" anchor="b" anchorCtr="0">
            <a:noAutofit/>
          </a:bodyPr>
          <a:lstStyle/>
          <a:p>
            <a:pPr algn="r"/>
            <a:fld id="{00000000-1234-1234-1234-123412341234}" type="slidenum">
              <a:rPr lang="en-US" sz="1200">
                <a:solidFill>
                  <a:schemeClr val="dk1"/>
                </a:solidFill>
                <a:latin typeface="Calibri"/>
                <a:ea typeface="Calibri"/>
                <a:cs typeface="Calibri"/>
                <a:sym typeface="Calibri"/>
              </a:rPr>
              <a:pPr algn="r"/>
              <a:t>4</a:t>
            </a:fld>
            <a:endParaRPr sz="1200">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7: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1" name="Google Shape;141;p7:notes"/>
          <p:cNvSpPr txBox="1">
            <a:spLocks noGrp="1"/>
          </p:cNvSpPr>
          <p:nvPr>
            <p:ph type="body" idx="1"/>
          </p:nvPr>
        </p:nvSpPr>
        <p:spPr>
          <a:xfrm>
            <a:off x="710248" y="4459526"/>
            <a:ext cx="5681980" cy="4224814"/>
          </a:xfrm>
          <a:prstGeom prst="rect">
            <a:avLst/>
          </a:prstGeom>
          <a:noFill/>
          <a:ln>
            <a:noFill/>
          </a:ln>
        </p:spPr>
        <p:txBody>
          <a:bodyPr spcFirstLastPara="1" wrap="square" lIns="94213" tIns="47094" rIns="94213" bIns="47094" anchor="t" anchorCtr="0">
            <a:noAutofit/>
          </a:bodyPr>
          <a:lstStyle/>
          <a:p>
            <a:pPr marL="0" indent="0"/>
            <a:r>
              <a:rPr lang="en-US" dirty="0"/>
              <a:t>Jacqui</a:t>
            </a:r>
            <a:endParaRPr dirty="0"/>
          </a:p>
          <a:p>
            <a:pPr marL="0" indent="0"/>
            <a:endParaRPr dirty="0"/>
          </a:p>
          <a:p>
            <a:pPr marL="0" indent="0">
              <a:lnSpc>
                <a:spcPct val="115000"/>
              </a:lnSpc>
              <a:buClr>
                <a:schemeClr val="dk1"/>
              </a:buClr>
              <a:buSzPts val="1100"/>
            </a:pPr>
            <a:r>
              <a:rPr lang="en-US" dirty="0"/>
              <a:t>Because research indicates that early experiences are important in shaping teachers, it is important to understand what those experiences are and how they develop through initial teacher education</a:t>
            </a:r>
            <a:endParaRPr dirty="0"/>
          </a:p>
          <a:p>
            <a:pPr marL="0" indent="0"/>
            <a:endParaRPr dirty="0"/>
          </a:p>
        </p:txBody>
      </p:sp>
      <p:sp>
        <p:nvSpPr>
          <p:cNvPr id="142" name="Google Shape;142;p7:notes"/>
          <p:cNvSpPr txBox="1">
            <a:spLocks noGrp="1"/>
          </p:cNvSpPr>
          <p:nvPr>
            <p:ph type="sldNum" idx="12"/>
          </p:nvPr>
        </p:nvSpPr>
        <p:spPr>
          <a:xfrm>
            <a:off x="4023092" y="8917422"/>
            <a:ext cx="3077739" cy="469424"/>
          </a:xfrm>
          <a:prstGeom prst="rect">
            <a:avLst/>
          </a:prstGeom>
          <a:noFill/>
          <a:ln>
            <a:noFill/>
          </a:ln>
        </p:spPr>
        <p:txBody>
          <a:bodyPr spcFirstLastPara="1" wrap="square" lIns="94213" tIns="47094" rIns="94213" bIns="47094" anchor="b" anchorCtr="0">
            <a:noAutofit/>
          </a:bodyPr>
          <a:lstStyle/>
          <a:p>
            <a:pPr algn="r"/>
            <a:fld id="{00000000-1234-1234-1234-123412341234}" type="slidenum">
              <a:rPr lang="en-US"/>
              <a:pPr algn="r"/>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9: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3" name="Google Shape;163;p9:notes"/>
          <p:cNvSpPr txBox="1">
            <a:spLocks noGrp="1"/>
          </p:cNvSpPr>
          <p:nvPr>
            <p:ph type="body" idx="1"/>
          </p:nvPr>
        </p:nvSpPr>
        <p:spPr>
          <a:xfrm>
            <a:off x="710248" y="4459526"/>
            <a:ext cx="5681980" cy="4224814"/>
          </a:xfrm>
          <a:prstGeom prst="rect">
            <a:avLst/>
          </a:prstGeom>
          <a:noFill/>
          <a:ln>
            <a:noFill/>
          </a:ln>
        </p:spPr>
        <p:txBody>
          <a:bodyPr spcFirstLastPara="1" wrap="square" lIns="94213" tIns="47094" rIns="94213" bIns="47094" anchor="t" anchorCtr="0">
            <a:noAutofit/>
          </a:bodyPr>
          <a:lstStyle/>
          <a:p>
            <a:pPr marL="0" indent="0"/>
            <a:r>
              <a:rPr lang="en-US" dirty="0"/>
              <a:t>Jacqui</a:t>
            </a:r>
            <a:endParaRPr dirty="0"/>
          </a:p>
          <a:p>
            <a:pPr marL="0" indent="0"/>
            <a:endParaRPr dirty="0"/>
          </a:p>
          <a:p>
            <a:pPr marL="0" indent="0">
              <a:lnSpc>
                <a:spcPct val="115000"/>
              </a:lnSpc>
              <a:spcBef>
                <a:spcPts val="412"/>
              </a:spcBef>
              <a:buClr>
                <a:schemeClr val="dk1"/>
              </a:buClr>
              <a:buSzPts val="1100"/>
            </a:pPr>
            <a:r>
              <a:rPr lang="en-US" dirty="0"/>
              <a:t>In order to answer this question, we used a process referred to as Concept Mapping</a:t>
            </a:r>
            <a:endParaRPr dirty="0"/>
          </a:p>
          <a:p>
            <a:pPr marL="0" indent="0">
              <a:lnSpc>
                <a:spcPct val="115000"/>
              </a:lnSpc>
              <a:spcBef>
                <a:spcPts val="412"/>
              </a:spcBef>
              <a:buClr>
                <a:schemeClr val="dk1"/>
              </a:buClr>
              <a:buSzPts val="1100"/>
            </a:pPr>
            <a:r>
              <a:rPr lang="en-US" dirty="0"/>
              <a:t>steps 1-3 reflect the Method; steps 4-6 are the </a:t>
            </a:r>
            <a:r>
              <a:rPr lang="en-US" dirty="0" err="1"/>
              <a:t>Anaylsis</a:t>
            </a:r>
            <a:r>
              <a:rPr lang="en-US" dirty="0"/>
              <a:t> and Results</a:t>
            </a:r>
            <a:endParaRPr dirty="0"/>
          </a:p>
          <a:p>
            <a:pPr marL="0" indent="0">
              <a:lnSpc>
                <a:spcPct val="115000"/>
              </a:lnSpc>
              <a:spcBef>
                <a:spcPts val="412"/>
              </a:spcBef>
              <a:buSzPts val="1100"/>
            </a:pPr>
            <a:r>
              <a:rPr lang="en-US" dirty="0"/>
              <a:t>Question - </a:t>
            </a:r>
            <a:r>
              <a:rPr lang="en-US" i="1" dirty="0"/>
              <a:t>What experiences have influenced your beliefs about how children learn in diverse classrooms?</a:t>
            </a:r>
            <a:endParaRPr i="1" dirty="0"/>
          </a:p>
          <a:p>
            <a:pPr marL="0" indent="0">
              <a:lnSpc>
                <a:spcPct val="115000"/>
              </a:lnSpc>
              <a:spcBef>
                <a:spcPts val="412"/>
              </a:spcBef>
              <a:buClr>
                <a:schemeClr val="dk1"/>
              </a:buClr>
              <a:buSzPts val="1100"/>
            </a:pPr>
            <a:r>
              <a:rPr lang="en-US" i="1" dirty="0"/>
              <a:t>Step 2 - transcribe interviews and a set of unique statements (79 for preservice and 96 for </a:t>
            </a:r>
            <a:r>
              <a:rPr lang="en-US" i="1" dirty="0" err="1"/>
              <a:t>inservice</a:t>
            </a:r>
            <a:r>
              <a:rPr lang="en-US" i="1" dirty="0"/>
              <a:t>)</a:t>
            </a:r>
            <a:endParaRPr i="1" dirty="0"/>
          </a:p>
          <a:p>
            <a:pPr marL="0" indent="0">
              <a:lnSpc>
                <a:spcPct val="115000"/>
              </a:lnSpc>
              <a:buClr>
                <a:schemeClr val="dk1"/>
              </a:buClr>
              <a:buSzPts val="1100"/>
            </a:pPr>
            <a:r>
              <a:rPr lang="en-US" dirty="0"/>
              <a:t>Step 3 – unique statements – as they group them together they are asked to provide the name of the category </a:t>
            </a:r>
            <a:endParaRPr dirty="0"/>
          </a:p>
          <a:p>
            <a:pPr marL="0" indent="0"/>
            <a:endParaRPr dirty="0"/>
          </a:p>
          <a:p>
            <a:pPr marL="0" indent="0"/>
            <a:r>
              <a:rPr lang="en-US" dirty="0"/>
              <a:t>Steps 4-6 will be explained as we discuss the analysis</a:t>
            </a:r>
            <a:endParaRPr dirty="0"/>
          </a:p>
        </p:txBody>
      </p:sp>
      <p:sp>
        <p:nvSpPr>
          <p:cNvPr id="164" name="Google Shape;164;p9:notes"/>
          <p:cNvSpPr txBox="1">
            <a:spLocks noGrp="1"/>
          </p:cNvSpPr>
          <p:nvPr>
            <p:ph type="sldNum" idx="12"/>
          </p:nvPr>
        </p:nvSpPr>
        <p:spPr>
          <a:xfrm>
            <a:off x="4023092" y="8917422"/>
            <a:ext cx="3077739" cy="469424"/>
          </a:xfrm>
          <a:prstGeom prst="rect">
            <a:avLst/>
          </a:prstGeom>
          <a:noFill/>
          <a:ln>
            <a:noFill/>
          </a:ln>
        </p:spPr>
        <p:txBody>
          <a:bodyPr spcFirstLastPara="1" wrap="square" lIns="94213" tIns="47094" rIns="94213" bIns="47094" anchor="b" anchorCtr="0">
            <a:noAutofit/>
          </a:bodyPr>
          <a:lstStyle/>
          <a:p>
            <a:pPr algn="r"/>
            <a:fld id="{00000000-1234-1234-1234-123412341234}" type="slidenum">
              <a:rPr lang="en-US"/>
              <a:pPr algn="r"/>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#4: Interview Questions</a:t>
            </a:r>
          </a:p>
          <a:p>
            <a:endParaRPr lang="en-US" dirty="0"/>
          </a:p>
          <a:p>
            <a:r>
              <a:rPr lang="en-US" b="1" dirty="0"/>
              <a:t>Speake</a:t>
            </a:r>
            <a:r>
              <a:rPr lang="en-US" dirty="0"/>
              <a:t>r: Grace</a:t>
            </a:r>
          </a:p>
          <a:p>
            <a:endParaRPr lang="en-US" dirty="0"/>
          </a:p>
          <a:p>
            <a:r>
              <a:rPr lang="en-US" b="1" dirty="0"/>
              <a:t>Clicks</a:t>
            </a:r>
            <a:r>
              <a:rPr lang="en-US" dirty="0"/>
              <a:t>: Three, to introduce each question</a:t>
            </a:r>
          </a:p>
          <a:p>
            <a:endParaRPr lang="en-US" dirty="0"/>
          </a:p>
          <a:p>
            <a:r>
              <a:rPr lang="en-US" b="1" dirty="0"/>
              <a:t>Points</a:t>
            </a:r>
            <a:r>
              <a:rPr lang="en-US" dirty="0"/>
              <a:t>:</a:t>
            </a:r>
          </a:p>
          <a:p>
            <a:endParaRPr lang="en-US" dirty="0"/>
          </a:p>
          <a:p>
            <a:pPr marL="176679" indent="-176679">
              <a:buFont typeface="Arial" panose="020B0604020202020204" pitchFamily="34" charset="0"/>
              <a:buChar char="•"/>
            </a:pPr>
            <a:r>
              <a:rPr lang="en-US" dirty="0"/>
              <a:t>Exact wording of each question</a:t>
            </a:r>
          </a:p>
          <a:p>
            <a:pPr marL="176679" indent="-176679">
              <a:buFont typeface="Arial" panose="020B0604020202020204" pitchFamily="34" charset="0"/>
              <a:buChar char="•"/>
            </a:pPr>
            <a:endParaRPr lang="en-US" dirty="0"/>
          </a:p>
          <a:p>
            <a:r>
              <a:rPr lang="en-US" b="1" dirty="0"/>
              <a:t>Move</a:t>
            </a:r>
            <a:r>
              <a:rPr lang="en-US" dirty="0"/>
              <a:t> to Slide #5  </a:t>
            </a:r>
          </a:p>
          <a:p>
            <a:endParaRPr lang="en-US" dirty="0"/>
          </a:p>
        </p:txBody>
      </p:sp>
      <p:sp>
        <p:nvSpPr>
          <p:cNvPr id="4" name="Slide Number Placeholder 3"/>
          <p:cNvSpPr>
            <a:spLocks noGrp="1"/>
          </p:cNvSpPr>
          <p:nvPr>
            <p:ph type="sldNum" sz="quarter" idx="10"/>
          </p:nvPr>
        </p:nvSpPr>
        <p:spPr/>
        <p:txBody>
          <a:bodyPr/>
          <a:lstStyle/>
          <a:p>
            <a:fld id="{FADC7D68-8AC4-0440-B1C1-67A64591BBB7}" type="slidenum">
              <a:rPr lang="en-US" smtClean="0"/>
              <a:t>7</a:t>
            </a:fld>
            <a:endParaRPr lang="en-US"/>
          </a:p>
        </p:txBody>
      </p:sp>
    </p:spTree>
    <p:extLst>
      <p:ext uri="{BB962C8B-B14F-4D97-AF65-F5344CB8AC3E}">
        <p14:creationId xmlns:p14="http://schemas.microsoft.com/office/powerpoint/2010/main" val="34892902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DC7D68-8AC4-0440-B1C1-67A64591BBB7}" type="slidenum">
              <a:rPr lang="en-US" smtClean="0"/>
              <a:t>8</a:t>
            </a:fld>
            <a:endParaRPr lang="en-US"/>
          </a:p>
        </p:txBody>
      </p:sp>
    </p:spTree>
    <p:extLst>
      <p:ext uri="{BB962C8B-B14F-4D97-AF65-F5344CB8AC3E}">
        <p14:creationId xmlns:p14="http://schemas.microsoft.com/office/powerpoint/2010/main" val="39826437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11:notes"/>
          <p:cNvSpPr>
            <a:spLocks noGrp="1" noRot="1" noChangeAspect="1"/>
          </p:cNvSpPr>
          <p:nvPr>
            <p:ph type="sldImg" idx="2"/>
          </p:nvPr>
        </p:nvSpPr>
        <p:spPr>
          <a:xfrm>
            <a:off x="1438275" y="1173163"/>
            <a:ext cx="4225925" cy="3168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9" name="Google Shape;199;p11:notes"/>
          <p:cNvSpPr txBox="1">
            <a:spLocks noGrp="1"/>
          </p:cNvSpPr>
          <p:nvPr>
            <p:ph type="body" idx="1"/>
          </p:nvPr>
        </p:nvSpPr>
        <p:spPr>
          <a:xfrm>
            <a:off x="710248" y="4459526"/>
            <a:ext cx="5681980" cy="4224814"/>
          </a:xfrm>
          <a:prstGeom prst="rect">
            <a:avLst/>
          </a:prstGeom>
          <a:noFill/>
          <a:ln>
            <a:noFill/>
          </a:ln>
        </p:spPr>
        <p:txBody>
          <a:bodyPr spcFirstLastPara="1" wrap="square" lIns="94213" tIns="47094" rIns="94213" bIns="47094" anchor="t" anchorCtr="0">
            <a:noAutofit/>
          </a:bodyPr>
          <a:lstStyle/>
          <a:p>
            <a:pPr marL="0" indent="0"/>
            <a:r>
              <a:rPr lang="en-US"/>
              <a:t>Jacqui </a:t>
            </a:r>
            <a:endParaRPr/>
          </a:p>
          <a:p>
            <a:pPr marL="0" indent="0"/>
            <a:endParaRPr/>
          </a:p>
          <a:p>
            <a:pPr marL="471145" indent="0">
              <a:lnSpc>
                <a:spcPct val="115000"/>
              </a:lnSpc>
              <a:buClr>
                <a:schemeClr val="dk1"/>
              </a:buClr>
              <a:buSzPts val="1100"/>
            </a:pPr>
            <a:r>
              <a:rPr lang="en-US" i="1"/>
              <a:t>Statistical Analyses – multidimensional scaling -</a:t>
            </a:r>
            <a:r>
              <a:rPr lang="en-US"/>
              <a:t>is a means of visualizing the level of similarity of individual cases of a dataset.</a:t>
            </a:r>
            <a:endParaRPr/>
          </a:p>
          <a:p>
            <a:pPr marL="471145" indent="0">
              <a:lnSpc>
                <a:spcPct val="115000"/>
              </a:lnSpc>
              <a:buClr>
                <a:schemeClr val="dk1"/>
              </a:buClr>
              <a:buSzPts val="1100"/>
            </a:pPr>
            <a:r>
              <a:rPr lang="en-US" i="1"/>
              <a:t>and hierarchical cluster analysis - </a:t>
            </a:r>
            <a:r>
              <a:rPr lang="en-US"/>
              <a:t>is an algorithm that groups similar objects into groups called </a:t>
            </a:r>
            <a:r>
              <a:rPr lang="en-US" b="1"/>
              <a:t>clusters</a:t>
            </a:r>
            <a:r>
              <a:rPr lang="en-US"/>
              <a:t>. The endpoint is a set of </a:t>
            </a:r>
            <a:r>
              <a:rPr lang="en-US" b="1"/>
              <a:t>clusters</a:t>
            </a:r>
            <a:r>
              <a:rPr lang="en-US"/>
              <a:t>, where each </a:t>
            </a:r>
            <a:r>
              <a:rPr lang="en-US" b="1"/>
              <a:t>cluster</a:t>
            </a:r>
            <a:r>
              <a:rPr lang="en-US"/>
              <a:t> is distinct from each other </a:t>
            </a:r>
            <a:r>
              <a:rPr lang="en-US" b="1"/>
              <a:t>cluster</a:t>
            </a:r>
            <a:r>
              <a:rPr lang="en-US"/>
              <a:t>, and the objects within each </a:t>
            </a:r>
            <a:r>
              <a:rPr lang="en-US" b="1"/>
              <a:t>cluster</a:t>
            </a:r>
            <a:r>
              <a:rPr lang="en-US"/>
              <a:t> are broadly similar to each other.</a:t>
            </a:r>
            <a:endParaRPr/>
          </a:p>
          <a:p>
            <a:pPr marL="471145" indent="0">
              <a:lnSpc>
                <a:spcPct val="115000"/>
              </a:lnSpc>
              <a:buClr>
                <a:schemeClr val="dk1"/>
              </a:buClr>
              <a:buSzPts val="1100"/>
            </a:pPr>
            <a:r>
              <a:rPr lang="en-US" i="1"/>
              <a:t>5&amp;6 are interconnected and require the expertise of the researcher to determine how many clusters, what they are called. </a:t>
            </a:r>
            <a:r>
              <a:rPr lang="en-US"/>
              <a:t>This part of the process requires researcher judgement in looking at the statements and their bridging values (0-1 – closer to 0 means that most people sorted them in the cluster)</a:t>
            </a:r>
            <a:endParaRPr/>
          </a:p>
          <a:p>
            <a:pPr marL="471145" indent="0">
              <a:lnSpc>
                <a:spcPct val="115000"/>
              </a:lnSpc>
              <a:buClr>
                <a:schemeClr val="dk1"/>
              </a:buClr>
              <a:buSzPts val="1100"/>
            </a:pPr>
            <a:r>
              <a:rPr lang="en-US" i="1"/>
              <a:t> </a:t>
            </a:r>
            <a:endParaRPr i="1"/>
          </a:p>
          <a:p>
            <a:pPr marL="471145" indent="0">
              <a:lnSpc>
                <a:spcPct val="115000"/>
              </a:lnSpc>
              <a:buClr>
                <a:schemeClr val="dk1"/>
              </a:buClr>
              <a:buSzPts val="1100"/>
            </a:pPr>
            <a:r>
              <a:rPr lang="en-US" i="1"/>
              <a:t>I will pass it over to Jessica who will provide an indepth look at the results</a:t>
            </a:r>
            <a:endParaRPr i="1"/>
          </a:p>
          <a:p>
            <a:pPr marL="0" indent="0"/>
            <a:endParaRPr/>
          </a:p>
        </p:txBody>
      </p:sp>
      <p:sp>
        <p:nvSpPr>
          <p:cNvPr id="200" name="Google Shape;200;p11:notes"/>
          <p:cNvSpPr txBox="1">
            <a:spLocks noGrp="1"/>
          </p:cNvSpPr>
          <p:nvPr>
            <p:ph type="sldNum" idx="12"/>
          </p:nvPr>
        </p:nvSpPr>
        <p:spPr>
          <a:xfrm>
            <a:off x="4023092" y="8917422"/>
            <a:ext cx="3077739" cy="469424"/>
          </a:xfrm>
          <a:prstGeom prst="rect">
            <a:avLst/>
          </a:prstGeom>
          <a:noFill/>
          <a:ln>
            <a:noFill/>
          </a:ln>
        </p:spPr>
        <p:txBody>
          <a:bodyPr spcFirstLastPara="1" wrap="square" lIns="94213" tIns="47094" rIns="94213" bIns="47094" anchor="b" anchorCtr="0">
            <a:noAutofit/>
          </a:bodyPr>
          <a:lstStyle/>
          <a:p>
            <a:pPr algn="r"/>
            <a:fld id="{00000000-1234-1234-1234-123412341234}" type="slidenum">
              <a:rPr lang="en-US"/>
              <a:pPr algn="r"/>
              <a:t>10</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2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3C1B71"/>
              </a:buClr>
              <a:buSzPts val="1800"/>
              <a:buNone/>
              <a:defRPr/>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14325" algn="l">
              <a:spcBef>
                <a:spcPts val="0"/>
              </a:spcBef>
              <a:spcAft>
                <a:spcPts val="0"/>
              </a:spcAft>
              <a:buClr>
                <a:srgbClr val="807F83"/>
              </a:buClr>
              <a:buSzPts val="1350"/>
              <a:buChar char="•"/>
              <a:defRPr/>
            </a:lvl1pPr>
            <a:lvl2pPr marL="914400" lvl="1" indent="-342900" algn="l">
              <a:spcBef>
                <a:spcPts val="2400"/>
              </a:spcBef>
              <a:spcAft>
                <a:spcPts val="0"/>
              </a:spcAft>
              <a:buClr>
                <a:srgbClr val="807F83"/>
              </a:buClr>
              <a:buSzPts val="1800"/>
              <a:buChar char="–"/>
              <a:defRPr/>
            </a:lvl2pPr>
            <a:lvl3pPr marL="1371600" lvl="2" indent="-342900" algn="l">
              <a:spcBef>
                <a:spcPts val="360"/>
              </a:spcBef>
              <a:spcAft>
                <a:spcPts val="0"/>
              </a:spcAft>
              <a:buClr>
                <a:srgbClr val="807F83"/>
              </a:buClr>
              <a:buSzPts val="1800"/>
              <a:buChar char="•"/>
              <a:defRPr/>
            </a:lvl3pPr>
            <a:lvl4pPr marL="1828800" lvl="3" indent="-342900" algn="l">
              <a:spcBef>
                <a:spcPts val="360"/>
              </a:spcBef>
              <a:spcAft>
                <a:spcPts val="0"/>
              </a:spcAft>
              <a:buClr>
                <a:srgbClr val="807F83"/>
              </a:buClr>
              <a:buSzPts val="1800"/>
              <a:buChar char="–"/>
              <a:defRPr/>
            </a:lvl4pPr>
            <a:lvl5pPr marL="2286000" lvl="4" indent="-342900" algn="l">
              <a:spcBef>
                <a:spcPts val="360"/>
              </a:spcBef>
              <a:spcAft>
                <a:spcPts val="0"/>
              </a:spcAft>
              <a:buClr>
                <a:srgbClr val="807F83"/>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8" name="Google Shape;18;p2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33"/>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3C1B71"/>
              </a:buClr>
              <a:buSzPts val="1800"/>
              <a:buNone/>
              <a:defRPr/>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33"/>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14325" algn="l">
              <a:spcBef>
                <a:spcPts val="0"/>
              </a:spcBef>
              <a:spcAft>
                <a:spcPts val="0"/>
              </a:spcAft>
              <a:buClr>
                <a:srgbClr val="807F83"/>
              </a:buClr>
              <a:buSzPts val="1350"/>
              <a:buChar char="•"/>
              <a:defRPr/>
            </a:lvl1pPr>
            <a:lvl2pPr marL="914400" lvl="1" indent="-342900" algn="l">
              <a:spcBef>
                <a:spcPts val="2400"/>
              </a:spcBef>
              <a:spcAft>
                <a:spcPts val="0"/>
              </a:spcAft>
              <a:buClr>
                <a:srgbClr val="807F83"/>
              </a:buClr>
              <a:buSzPts val="1800"/>
              <a:buChar char="–"/>
              <a:defRPr/>
            </a:lvl2pPr>
            <a:lvl3pPr marL="1371600" lvl="2" indent="-342900" algn="l">
              <a:spcBef>
                <a:spcPts val="360"/>
              </a:spcBef>
              <a:spcAft>
                <a:spcPts val="0"/>
              </a:spcAft>
              <a:buClr>
                <a:srgbClr val="807F83"/>
              </a:buClr>
              <a:buSzPts val="1800"/>
              <a:buChar char="•"/>
              <a:defRPr/>
            </a:lvl3pPr>
            <a:lvl4pPr marL="1828800" lvl="3" indent="-342900" algn="l">
              <a:spcBef>
                <a:spcPts val="360"/>
              </a:spcBef>
              <a:spcAft>
                <a:spcPts val="0"/>
              </a:spcAft>
              <a:buClr>
                <a:srgbClr val="807F83"/>
              </a:buClr>
              <a:buSzPts val="1800"/>
              <a:buChar char="–"/>
              <a:defRPr/>
            </a:lvl4pPr>
            <a:lvl5pPr marL="2286000" lvl="4" indent="-342900" algn="l">
              <a:spcBef>
                <a:spcPts val="360"/>
              </a:spcBef>
              <a:spcAft>
                <a:spcPts val="0"/>
              </a:spcAft>
              <a:buClr>
                <a:srgbClr val="807F83"/>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3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3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3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8"/>
        <p:cNvGrpSpPr/>
        <p:nvPr/>
      </p:nvGrpSpPr>
      <p:grpSpPr>
        <a:xfrm>
          <a:off x="0" y="0"/>
          <a:ext cx="0" cy="0"/>
          <a:chOff x="0" y="0"/>
          <a:chExt cx="0" cy="0"/>
        </a:xfrm>
      </p:grpSpPr>
      <p:sp>
        <p:nvSpPr>
          <p:cNvPr id="29" name="Google Shape;29;p2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3C1B71"/>
              </a:buClr>
              <a:buSzPts val="1800"/>
              <a:buNone/>
              <a:defRPr/>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2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2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2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3"/>
        <p:cNvGrpSpPr/>
        <p:nvPr/>
      </p:nvGrpSpPr>
      <p:grpSpPr>
        <a:xfrm>
          <a:off x="0" y="0"/>
          <a:ext cx="0" cy="0"/>
          <a:chOff x="0" y="0"/>
          <a:chExt cx="0" cy="0"/>
        </a:xfrm>
      </p:grpSpPr>
      <p:sp>
        <p:nvSpPr>
          <p:cNvPr id="34" name="Google Shape;34;p26"/>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3C1B71"/>
              </a:buClr>
              <a:buSzPts val="1800"/>
              <a:buNone/>
              <a:defRPr/>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26"/>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0"/>
              </a:spcBef>
              <a:spcAft>
                <a:spcPts val="0"/>
              </a:spcAft>
              <a:buClr>
                <a:srgbClr val="888888"/>
              </a:buClr>
              <a:buSzPts val="2100"/>
              <a:buNone/>
              <a:defRPr>
                <a:solidFill>
                  <a:srgbClr val="888888"/>
                </a:solidFill>
              </a:defRPr>
            </a:lvl1pPr>
            <a:lvl2pPr lvl="1" algn="ctr">
              <a:spcBef>
                <a:spcPts val="240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36" name="Google Shape;36;p2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2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2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9"/>
        <p:cNvGrpSpPr/>
        <p:nvPr/>
      </p:nvGrpSpPr>
      <p:grpSpPr>
        <a:xfrm>
          <a:off x="0" y="0"/>
          <a:ext cx="0" cy="0"/>
          <a:chOff x="0" y="0"/>
          <a:chExt cx="0" cy="0"/>
        </a:xfrm>
      </p:grpSpPr>
      <p:sp>
        <p:nvSpPr>
          <p:cNvPr id="40" name="Google Shape;40;p27"/>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3C1B71"/>
              </a:buClr>
              <a:buSzPts val="4000"/>
              <a:buFont typeface="Arial"/>
              <a:buNone/>
              <a:defRPr sz="4000" b="1" cap="none"/>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27"/>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0"/>
              </a:spcBef>
              <a:spcAft>
                <a:spcPts val="0"/>
              </a:spcAft>
              <a:buClr>
                <a:srgbClr val="888888"/>
              </a:buClr>
              <a:buSzPts val="1500"/>
              <a:buNone/>
              <a:defRPr sz="2000">
                <a:solidFill>
                  <a:srgbClr val="888888"/>
                </a:solidFill>
              </a:defRPr>
            </a:lvl1pPr>
            <a:lvl2pPr marL="914400" lvl="1" indent="-228600" algn="l">
              <a:spcBef>
                <a:spcPts val="240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42" name="Google Shape;42;p2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2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2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5"/>
        <p:cNvGrpSpPr/>
        <p:nvPr/>
      </p:nvGrpSpPr>
      <p:grpSpPr>
        <a:xfrm>
          <a:off x="0" y="0"/>
          <a:ext cx="0" cy="0"/>
          <a:chOff x="0" y="0"/>
          <a:chExt cx="0" cy="0"/>
        </a:xfrm>
      </p:grpSpPr>
      <p:sp>
        <p:nvSpPr>
          <p:cNvPr id="46" name="Google Shape;46;p2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3C1B71"/>
              </a:buClr>
              <a:buSzPts val="1800"/>
              <a:buNone/>
              <a:defRPr/>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28"/>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361950" algn="l">
              <a:spcBef>
                <a:spcPts val="0"/>
              </a:spcBef>
              <a:spcAft>
                <a:spcPts val="0"/>
              </a:spcAft>
              <a:buClr>
                <a:srgbClr val="807F83"/>
              </a:buClr>
              <a:buSzPts val="2100"/>
              <a:buChar char="•"/>
              <a:defRPr sz="2800"/>
            </a:lvl1pPr>
            <a:lvl2pPr marL="914400" lvl="1" indent="-381000" algn="l">
              <a:spcBef>
                <a:spcPts val="2400"/>
              </a:spcBef>
              <a:spcAft>
                <a:spcPts val="0"/>
              </a:spcAft>
              <a:buClr>
                <a:srgbClr val="807F83"/>
              </a:buClr>
              <a:buSzPts val="2400"/>
              <a:buChar char="–"/>
              <a:defRPr sz="2400"/>
            </a:lvl2pPr>
            <a:lvl3pPr marL="1371600" lvl="2" indent="-355600" algn="l">
              <a:spcBef>
                <a:spcPts val="400"/>
              </a:spcBef>
              <a:spcAft>
                <a:spcPts val="0"/>
              </a:spcAft>
              <a:buClr>
                <a:srgbClr val="807F83"/>
              </a:buClr>
              <a:buSzPts val="2000"/>
              <a:buChar char="•"/>
              <a:defRPr sz="2000"/>
            </a:lvl3pPr>
            <a:lvl4pPr marL="1828800" lvl="3" indent="-342900" algn="l">
              <a:spcBef>
                <a:spcPts val="360"/>
              </a:spcBef>
              <a:spcAft>
                <a:spcPts val="0"/>
              </a:spcAft>
              <a:buClr>
                <a:srgbClr val="807F83"/>
              </a:buClr>
              <a:buSzPts val="1800"/>
              <a:buChar char="–"/>
              <a:defRPr sz="1800"/>
            </a:lvl4pPr>
            <a:lvl5pPr marL="2286000" lvl="4" indent="-342900" algn="l">
              <a:spcBef>
                <a:spcPts val="360"/>
              </a:spcBef>
              <a:spcAft>
                <a:spcPts val="0"/>
              </a:spcAft>
              <a:buClr>
                <a:srgbClr val="807F83"/>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8" name="Google Shape;48;p28"/>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361950" algn="l">
              <a:spcBef>
                <a:spcPts val="0"/>
              </a:spcBef>
              <a:spcAft>
                <a:spcPts val="0"/>
              </a:spcAft>
              <a:buClr>
                <a:srgbClr val="807F83"/>
              </a:buClr>
              <a:buSzPts val="2100"/>
              <a:buChar char="•"/>
              <a:defRPr sz="2800"/>
            </a:lvl1pPr>
            <a:lvl2pPr marL="914400" lvl="1" indent="-381000" algn="l">
              <a:spcBef>
                <a:spcPts val="2400"/>
              </a:spcBef>
              <a:spcAft>
                <a:spcPts val="0"/>
              </a:spcAft>
              <a:buClr>
                <a:srgbClr val="807F83"/>
              </a:buClr>
              <a:buSzPts val="2400"/>
              <a:buChar char="–"/>
              <a:defRPr sz="2400"/>
            </a:lvl2pPr>
            <a:lvl3pPr marL="1371600" lvl="2" indent="-355600" algn="l">
              <a:spcBef>
                <a:spcPts val="400"/>
              </a:spcBef>
              <a:spcAft>
                <a:spcPts val="0"/>
              </a:spcAft>
              <a:buClr>
                <a:srgbClr val="807F83"/>
              </a:buClr>
              <a:buSzPts val="2000"/>
              <a:buChar char="•"/>
              <a:defRPr sz="2000"/>
            </a:lvl3pPr>
            <a:lvl4pPr marL="1828800" lvl="3" indent="-342900" algn="l">
              <a:spcBef>
                <a:spcPts val="360"/>
              </a:spcBef>
              <a:spcAft>
                <a:spcPts val="0"/>
              </a:spcAft>
              <a:buClr>
                <a:srgbClr val="807F83"/>
              </a:buClr>
              <a:buSzPts val="1800"/>
              <a:buChar char="–"/>
              <a:defRPr sz="1800"/>
            </a:lvl4pPr>
            <a:lvl5pPr marL="2286000" lvl="4" indent="-342900" algn="l">
              <a:spcBef>
                <a:spcPts val="360"/>
              </a:spcBef>
              <a:spcAft>
                <a:spcPts val="0"/>
              </a:spcAft>
              <a:buClr>
                <a:srgbClr val="807F83"/>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9" name="Google Shape;49;p2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2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2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2"/>
        <p:cNvGrpSpPr/>
        <p:nvPr/>
      </p:nvGrpSpPr>
      <p:grpSpPr>
        <a:xfrm>
          <a:off x="0" y="0"/>
          <a:ext cx="0" cy="0"/>
          <a:chOff x="0" y="0"/>
          <a:chExt cx="0" cy="0"/>
        </a:xfrm>
      </p:grpSpPr>
      <p:sp>
        <p:nvSpPr>
          <p:cNvPr id="53" name="Google Shape;53;p2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3C1B71"/>
              </a:buClr>
              <a:buSzPts val="5000"/>
              <a:buFont typeface="Arial"/>
              <a:buNone/>
              <a:defRPr/>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4" name="Google Shape;54;p29"/>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0"/>
              </a:spcBef>
              <a:spcAft>
                <a:spcPts val="0"/>
              </a:spcAft>
              <a:buClr>
                <a:srgbClr val="807F83"/>
              </a:buClr>
              <a:buSzPts val="1800"/>
              <a:buNone/>
              <a:defRPr sz="2400" b="1"/>
            </a:lvl1pPr>
            <a:lvl2pPr marL="914400" lvl="1" indent="-228600" algn="l">
              <a:spcBef>
                <a:spcPts val="2400"/>
              </a:spcBef>
              <a:spcAft>
                <a:spcPts val="0"/>
              </a:spcAft>
              <a:buClr>
                <a:srgbClr val="807F83"/>
              </a:buClr>
              <a:buSzPts val="2000"/>
              <a:buNone/>
              <a:defRPr sz="2000" b="1"/>
            </a:lvl2pPr>
            <a:lvl3pPr marL="1371600" lvl="2" indent="-228600" algn="l">
              <a:spcBef>
                <a:spcPts val="360"/>
              </a:spcBef>
              <a:spcAft>
                <a:spcPts val="0"/>
              </a:spcAft>
              <a:buClr>
                <a:srgbClr val="807F83"/>
              </a:buClr>
              <a:buSzPts val="1800"/>
              <a:buNone/>
              <a:defRPr sz="1800" b="1"/>
            </a:lvl3pPr>
            <a:lvl4pPr marL="1828800" lvl="3" indent="-228600" algn="l">
              <a:spcBef>
                <a:spcPts val="320"/>
              </a:spcBef>
              <a:spcAft>
                <a:spcPts val="0"/>
              </a:spcAft>
              <a:buClr>
                <a:srgbClr val="807F83"/>
              </a:buClr>
              <a:buSzPts val="1600"/>
              <a:buNone/>
              <a:defRPr sz="1600" b="1"/>
            </a:lvl4pPr>
            <a:lvl5pPr marL="2286000" lvl="4" indent="-228600" algn="l">
              <a:spcBef>
                <a:spcPts val="320"/>
              </a:spcBef>
              <a:spcAft>
                <a:spcPts val="0"/>
              </a:spcAft>
              <a:buClr>
                <a:srgbClr val="807F83"/>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5" name="Google Shape;55;p29"/>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42900" algn="l">
              <a:spcBef>
                <a:spcPts val="0"/>
              </a:spcBef>
              <a:spcAft>
                <a:spcPts val="0"/>
              </a:spcAft>
              <a:buClr>
                <a:srgbClr val="807F83"/>
              </a:buClr>
              <a:buSzPts val="1800"/>
              <a:buChar char="•"/>
              <a:defRPr sz="2400"/>
            </a:lvl1pPr>
            <a:lvl2pPr marL="914400" lvl="1" indent="-355600" algn="l">
              <a:spcBef>
                <a:spcPts val="2400"/>
              </a:spcBef>
              <a:spcAft>
                <a:spcPts val="0"/>
              </a:spcAft>
              <a:buClr>
                <a:srgbClr val="807F83"/>
              </a:buClr>
              <a:buSzPts val="2000"/>
              <a:buChar char="–"/>
              <a:defRPr sz="2000"/>
            </a:lvl2pPr>
            <a:lvl3pPr marL="1371600" lvl="2" indent="-342900" algn="l">
              <a:spcBef>
                <a:spcPts val="360"/>
              </a:spcBef>
              <a:spcAft>
                <a:spcPts val="0"/>
              </a:spcAft>
              <a:buClr>
                <a:srgbClr val="807F83"/>
              </a:buClr>
              <a:buSzPts val="1800"/>
              <a:buChar char="•"/>
              <a:defRPr sz="1800"/>
            </a:lvl3pPr>
            <a:lvl4pPr marL="1828800" lvl="3" indent="-330200" algn="l">
              <a:spcBef>
                <a:spcPts val="320"/>
              </a:spcBef>
              <a:spcAft>
                <a:spcPts val="0"/>
              </a:spcAft>
              <a:buClr>
                <a:srgbClr val="807F83"/>
              </a:buClr>
              <a:buSzPts val="1600"/>
              <a:buChar char="–"/>
              <a:defRPr sz="1600"/>
            </a:lvl4pPr>
            <a:lvl5pPr marL="2286000" lvl="4" indent="-330200" algn="l">
              <a:spcBef>
                <a:spcPts val="320"/>
              </a:spcBef>
              <a:spcAft>
                <a:spcPts val="0"/>
              </a:spcAft>
              <a:buClr>
                <a:srgbClr val="807F83"/>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6" name="Google Shape;56;p29"/>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0"/>
              </a:spcBef>
              <a:spcAft>
                <a:spcPts val="0"/>
              </a:spcAft>
              <a:buClr>
                <a:srgbClr val="807F83"/>
              </a:buClr>
              <a:buSzPts val="1800"/>
              <a:buNone/>
              <a:defRPr sz="2400" b="1"/>
            </a:lvl1pPr>
            <a:lvl2pPr marL="914400" lvl="1" indent="-228600" algn="l">
              <a:spcBef>
                <a:spcPts val="2400"/>
              </a:spcBef>
              <a:spcAft>
                <a:spcPts val="0"/>
              </a:spcAft>
              <a:buClr>
                <a:srgbClr val="807F83"/>
              </a:buClr>
              <a:buSzPts val="2000"/>
              <a:buNone/>
              <a:defRPr sz="2000" b="1"/>
            </a:lvl2pPr>
            <a:lvl3pPr marL="1371600" lvl="2" indent="-228600" algn="l">
              <a:spcBef>
                <a:spcPts val="360"/>
              </a:spcBef>
              <a:spcAft>
                <a:spcPts val="0"/>
              </a:spcAft>
              <a:buClr>
                <a:srgbClr val="807F83"/>
              </a:buClr>
              <a:buSzPts val="1800"/>
              <a:buNone/>
              <a:defRPr sz="1800" b="1"/>
            </a:lvl3pPr>
            <a:lvl4pPr marL="1828800" lvl="3" indent="-228600" algn="l">
              <a:spcBef>
                <a:spcPts val="320"/>
              </a:spcBef>
              <a:spcAft>
                <a:spcPts val="0"/>
              </a:spcAft>
              <a:buClr>
                <a:srgbClr val="807F83"/>
              </a:buClr>
              <a:buSzPts val="1600"/>
              <a:buNone/>
              <a:defRPr sz="1600" b="1"/>
            </a:lvl4pPr>
            <a:lvl5pPr marL="2286000" lvl="4" indent="-228600" algn="l">
              <a:spcBef>
                <a:spcPts val="320"/>
              </a:spcBef>
              <a:spcAft>
                <a:spcPts val="0"/>
              </a:spcAft>
              <a:buClr>
                <a:srgbClr val="807F83"/>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7" name="Google Shape;57;p29"/>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42900" algn="l">
              <a:spcBef>
                <a:spcPts val="0"/>
              </a:spcBef>
              <a:spcAft>
                <a:spcPts val="0"/>
              </a:spcAft>
              <a:buClr>
                <a:srgbClr val="807F83"/>
              </a:buClr>
              <a:buSzPts val="1800"/>
              <a:buChar char="•"/>
              <a:defRPr sz="2400"/>
            </a:lvl1pPr>
            <a:lvl2pPr marL="914400" lvl="1" indent="-355600" algn="l">
              <a:spcBef>
                <a:spcPts val="2400"/>
              </a:spcBef>
              <a:spcAft>
                <a:spcPts val="0"/>
              </a:spcAft>
              <a:buClr>
                <a:srgbClr val="807F83"/>
              </a:buClr>
              <a:buSzPts val="2000"/>
              <a:buChar char="–"/>
              <a:defRPr sz="2000"/>
            </a:lvl2pPr>
            <a:lvl3pPr marL="1371600" lvl="2" indent="-342900" algn="l">
              <a:spcBef>
                <a:spcPts val="360"/>
              </a:spcBef>
              <a:spcAft>
                <a:spcPts val="0"/>
              </a:spcAft>
              <a:buClr>
                <a:srgbClr val="807F83"/>
              </a:buClr>
              <a:buSzPts val="1800"/>
              <a:buChar char="•"/>
              <a:defRPr sz="1800"/>
            </a:lvl3pPr>
            <a:lvl4pPr marL="1828800" lvl="3" indent="-330200" algn="l">
              <a:spcBef>
                <a:spcPts val="320"/>
              </a:spcBef>
              <a:spcAft>
                <a:spcPts val="0"/>
              </a:spcAft>
              <a:buClr>
                <a:srgbClr val="807F83"/>
              </a:buClr>
              <a:buSzPts val="1600"/>
              <a:buChar char="–"/>
              <a:defRPr sz="1600"/>
            </a:lvl4pPr>
            <a:lvl5pPr marL="2286000" lvl="4" indent="-330200" algn="l">
              <a:spcBef>
                <a:spcPts val="320"/>
              </a:spcBef>
              <a:spcAft>
                <a:spcPts val="0"/>
              </a:spcAft>
              <a:buClr>
                <a:srgbClr val="807F83"/>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8" name="Google Shape;58;p2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2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1"/>
        <p:cNvGrpSpPr/>
        <p:nvPr/>
      </p:nvGrpSpPr>
      <p:grpSpPr>
        <a:xfrm>
          <a:off x="0" y="0"/>
          <a:ext cx="0" cy="0"/>
          <a:chOff x="0" y="0"/>
          <a:chExt cx="0" cy="0"/>
        </a:xfrm>
      </p:grpSpPr>
      <p:sp>
        <p:nvSpPr>
          <p:cNvPr id="62" name="Google Shape;62;p3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3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3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31"/>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3C1B71"/>
              </a:buClr>
              <a:buSzPts val="2000"/>
              <a:buFont typeface="Arial"/>
              <a:buNone/>
              <a:defRPr sz="2000" b="1"/>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31"/>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381000" algn="l">
              <a:spcBef>
                <a:spcPts val="0"/>
              </a:spcBef>
              <a:spcAft>
                <a:spcPts val="0"/>
              </a:spcAft>
              <a:buClr>
                <a:srgbClr val="807F83"/>
              </a:buClr>
              <a:buSzPts val="2400"/>
              <a:buChar char="•"/>
              <a:defRPr sz="3200"/>
            </a:lvl1pPr>
            <a:lvl2pPr marL="914400" lvl="1" indent="-406400" algn="l">
              <a:spcBef>
                <a:spcPts val="2400"/>
              </a:spcBef>
              <a:spcAft>
                <a:spcPts val="0"/>
              </a:spcAft>
              <a:buClr>
                <a:srgbClr val="807F83"/>
              </a:buClr>
              <a:buSzPts val="2800"/>
              <a:buChar char="–"/>
              <a:defRPr sz="2800"/>
            </a:lvl2pPr>
            <a:lvl3pPr marL="1371600" lvl="2" indent="-381000" algn="l">
              <a:spcBef>
                <a:spcPts val="480"/>
              </a:spcBef>
              <a:spcAft>
                <a:spcPts val="0"/>
              </a:spcAft>
              <a:buClr>
                <a:srgbClr val="807F83"/>
              </a:buClr>
              <a:buSzPts val="2400"/>
              <a:buChar char="•"/>
              <a:defRPr sz="2400"/>
            </a:lvl3pPr>
            <a:lvl4pPr marL="1828800" lvl="3" indent="-355600" algn="l">
              <a:spcBef>
                <a:spcPts val="400"/>
              </a:spcBef>
              <a:spcAft>
                <a:spcPts val="0"/>
              </a:spcAft>
              <a:buClr>
                <a:srgbClr val="807F83"/>
              </a:buClr>
              <a:buSzPts val="2000"/>
              <a:buChar char="–"/>
              <a:defRPr sz="2000"/>
            </a:lvl4pPr>
            <a:lvl5pPr marL="2286000" lvl="4" indent="-355600" algn="l">
              <a:spcBef>
                <a:spcPts val="400"/>
              </a:spcBef>
              <a:spcAft>
                <a:spcPts val="0"/>
              </a:spcAft>
              <a:buClr>
                <a:srgbClr val="807F83"/>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8" name="Google Shape;68;p31"/>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0"/>
              </a:spcBef>
              <a:spcAft>
                <a:spcPts val="0"/>
              </a:spcAft>
              <a:buClr>
                <a:srgbClr val="807F83"/>
              </a:buClr>
              <a:buSzPts val="1050"/>
              <a:buNone/>
              <a:defRPr sz="1400"/>
            </a:lvl1pPr>
            <a:lvl2pPr marL="914400" lvl="1" indent="-228600" algn="l">
              <a:spcBef>
                <a:spcPts val="2400"/>
              </a:spcBef>
              <a:spcAft>
                <a:spcPts val="0"/>
              </a:spcAft>
              <a:buClr>
                <a:srgbClr val="807F83"/>
              </a:buClr>
              <a:buSzPts val="1200"/>
              <a:buNone/>
              <a:defRPr sz="1200"/>
            </a:lvl2pPr>
            <a:lvl3pPr marL="1371600" lvl="2" indent="-228600" algn="l">
              <a:spcBef>
                <a:spcPts val="200"/>
              </a:spcBef>
              <a:spcAft>
                <a:spcPts val="0"/>
              </a:spcAft>
              <a:buClr>
                <a:srgbClr val="807F83"/>
              </a:buClr>
              <a:buSzPts val="1000"/>
              <a:buNone/>
              <a:defRPr sz="1000"/>
            </a:lvl3pPr>
            <a:lvl4pPr marL="1828800" lvl="3" indent="-228600" algn="l">
              <a:spcBef>
                <a:spcPts val="180"/>
              </a:spcBef>
              <a:spcAft>
                <a:spcPts val="0"/>
              </a:spcAft>
              <a:buClr>
                <a:srgbClr val="807F83"/>
              </a:buClr>
              <a:buSzPts val="900"/>
              <a:buNone/>
              <a:defRPr sz="900"/>
            </a:lvl4pPr>
            <a:lvl5pPr marL="2286000" lvl="4" indent="-228600" algn="l">
              <a:spcBef>
                <a:spcPts val="180"/>
              </a:spcBef>
              <a:spcAft>
                <a:spcPts val="0"/>
              </a:spcAft>
              <a:buClr>
                <a:srgbClr val="807F83"/>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3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3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3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3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3C1B71"/>
              </a:buClr>
              <a:buSzPts val="1800"/>
              <a:buNone/>
              <a:defRPr/>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32"/>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14325" algn="l">
              <a:spcBef>
                <a:spcPts val="0"/>
              </a:spcBef>
              <a:spcAft>
                <a:spcPts val="0"/>
              </a:spcAft>
              <a:buClr>
                <a:srgbClr val="807F83"/>
              </a:buClr>
              <a:buSzPts val="1350"/>
              <a:buChar char="•"/>
              <a:defRPr/>
            </a:lvl1pPr>
            <a:lvl2pPr marL="914400" lvl="1" indent="-342900" algn="l">
              <a:spcBef>
                <a:spcPts val="2400"/>
              </a:spcBef>
              <a:spcAft>
                <a:spcPts val="0"/>
              </a:spcAft>
              <a:buClr>
                <a:srgbClr val="807F83"/>
              </a:buClr>
              <a:buSzPts val="1800"/>
              <a:buChar char="–"/>
              <a:defRPr/>
            </a:lvl2pPr>
            <a:lvl3pPr marL="1371600" lvl="2" indent="-342900" algn="l">
              <a:spcBef>
                <a:spcPts val="360"/>
              </a:spcBef>
              <a:spcAft>
                <a:spcPts val="0"/>
              </a:spcAft>
              <a:buClr>
                <a:srgbClr val="807F83"/>
              </a:buClr>
              <a:buSzPts val="1800"/>
              <a:buChar char="•"/>
              <a:defRPr/>
            </a:lvl3pPr>
            <a:lvl4pPr marL="1828800" lvl="3" indent="-342900" algn="l">
              <a:spcBef>
                <a:spcPts val="360"/>
              </a:spcBef>
              <a:spcAft>
                <a:spcPts val="0"/>
              </a:spcAft>
              <a:buClr>
                <a:srgbClr val="807F83"/>
              </a:buClr>
              <a:buSzPts val="1800"/>
              <a:buChar char="–"/>
              <a:defRPr/>
            </a:lvl4pPr>
            <a:lvl5pPr marL="2286000" lvl="4" indent="-342900" algn="l">
              <a:spcBef>
                <a:spcPts val="360"/>
              </a:spcBef>
              <a:spcAft>
                <a:spcPts val="0"/>
              </a:spcAft>
              <a:buClr>
                <a:srgbClr val="807F83"/>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3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3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3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2">
            <a:alphaModFix/>
          </a:blip>
          <a:stretch>
            <a:fillRect/>
          </a:stretch>
        </a:blipFill>
        <a:effectLst/>
      </p:bgPr>
    </p:bg>
    <p:spTree>
      <p:nvGrpSpPr>
        <p:cNvPr id="1" name="Shape 9"/>
        <p:cNvGrpSpPr/>
        <p:nvPr/>
      </p:nvGrpSpPr>
      <p:grpSpPr>
        <a:xfrm>
          <a:off x="0" y="0"/>
          <a:ext cx="0" cy="0"/>
          <a:chOff x="0" y="0"/>
          <a:chExt cx="0" cy="0"/>
        </a:xfrm>
      </p:grpSpPr>
      <p:sp>
        <p:nvSpPr>
          <p:cNvPr id="10" name="Google Shape;10;p2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l" rtl="0">
              <a:spcBef>
                <a:spcPts val="0"/>
              </a:spcBef>
              <a:spcAft>
                <a:spcPts val="0"/>
              </a:spcAft>
              <a:buClr>
                <a:srgbClr val="3C1B71"/>
              </a:buClr>
              <a:buSzPts val="5000"/>
              <a:buFont typeface="Arial"/>
              <a:buNone/>
              <a:defRPr sz="5000" b="1" i="0" u="none" strike="noStrike" cap="none">
                <a:solidFill>
                  <a:srgbClr val="3C1B71"/>
                </a:solidFill>
                <a:latin typeface="Arial"/>
                <a:ea typeface="Arial"/>
                <a:cs typeface="Arial"/>
                <a:sym typeface="Arial"/>
              </a:defRPr>
            </a:lvl1pPr>
            <a:lvl2pPr lvl="1">
              <a:spcBef>
                <a:spcPts val="120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2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361950" algn="l" rtl="0">
              <a:spcBef>
                <a:spcPts val="0"/>
              </a:spcBef>
              <a:spcAft>
                <a:spcPts val="0"/>
              </a:spcAft>
              <a:buClr>
                <a:srgbClr val="807F83"/>
              </a:buClr>
              <a:buSzPts val="2100"/>
              <a:buFont typeface="Arial"/>
              <a:buChar char="•"/>
              <a:defRPr sz="2800" b="0" i="0" u="none" strike="noStrike" cap="none">
                <a:solidFill>
                  <a:srgbClr val="807F83"/>
                </a:solidFill>
                <a:latin typeface="Arial"/>
                <a:ea typeface="Arial"/>
                <a:cs typeface="Arial"/>
                <a:sym typeface="Arial"/>
              </a:defRPr>
            </a:lvl1pPr>
            <a:lvl2pPr marL="914400" marR="0" lvl="1" indent="-406400" algn="l" rtl="0">
              <a:spcBef>
                <a:spcPts val="2400"/>
              </a:spcBef>
              <a:spcAft>
                <a:spcPts val="0"/>
              </a:spcAft>
              <a:buClr>
                <a:srgbClr val="807F83"/>
              </a:buClr>
              <a:buSzPts val="2800"/>
              <a:buFont typeface="Arial"/>
              <a:buChar char="–"/>
              <a:defRPr sz="2800" b="0" i="0" u="none" strike="noStrike" cap="none">
                <a:solidFill>
                  <a:srgbClr val="807F83"/>
                </a:solidFill>
                <a:latin typeface="Arial"/>
                <a:ea typeface="Arial"/>
                <a:cs typeface="Arial"/>
                <a:sym typeface="Arial"/>
              </a:defRPr>
            </a:lvl2pPr>
            <a:lvl3pPr marL="1371600" marR="0" lvl="2" indent="-381000" algn="l" rtl="0">
              <a:spcBef>
                <a:spcPts val="480"/>
              </a:spcBef>
              <a:spcAft>
                <a:spcPts val="0"/>
              </a:spcAft>
              <a:buClr>
                <a:srgbClr val="807F83"/>
              </a:buClr>
              <a:buSzPts val="2400"/>
              <a:buFont typeface="Arial"/>
              <a:buChar char="•"/>
              <a:defRPr sz="2400" b="0" i="0" u="none" strike="noStrike" cap="none">
                <a:solidFill>
                  <a:srgbClr val="807F83"/>
                </a:solidFill>
                <a:latin typeface="Arial"/>
                <a:ea typeface="Arial"/>
                <a:cs typeface="Arial"/>
                <a:sym typeface="Arial"/>
              </a:defRPr>
            </a:lvl3pPr>
            <a:lvl4pPr marL="1828800" marR="0" lvl="3" indent="-355600" algn="l" rtl="0">
              <a:spcBef>
                <a:spcPts val="400"/>
              </a:spcBef>
              <a:spcAft>
                <a:spcPts val="0"/>
              </a:spcAft>
              <a:buClr>
                <a:srgbClr val="807F83"/>
              </a:buClr>
              <a:buSzPts val="2000"/>
              <a:buFont typeface="Arial"/>
              <a:buChar char="–"/>
              <a:defRPr sz="2000" b="0" i="0" u="none" strike="noStrike" cap="none">
                <a:solidFill>
                  <a:srgbClr val="807F83"/>
                </a:solidFill>
                <a:latin typeface="Arial"/>
                <a:ea typeface="Arial"/>
                <a:cs typeface="Arial"/>
                <a:sym typeface="Arial"/>
              </a:defRPr>
            </a:lvl4pPr>
            <a:lvl5pPr marL="2286000" marR="0" lvl="4" indent="-355600" algn="l" rtl="0">
              <a:spcBef>
                <a:spcPts val="400"/>
              </a:spcBef>
              <a:spcAft>
                <a:spcPts val="0"/>
              </a:spcAft>
              <a:buClr>
                <a:srgbClr val="807F83"/>
              </a:buClr>
              <a:buSzPts val="2000"/>
              <a:buFont typeface="Arial"/>
              <a:buChar char="»"/>
              <a:defRPr sz="2000" b="0" i="0" u="none" strike="noStrike" cap="none">
                <a:solidFill>
                  <a:srgbClr val="807F83"/>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2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2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2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mailto:jspecht@uwo.ca"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8"/>
        <p:cNvGrpSpPr/>
        <p:nvPr/>
      </p:nvGrpSpPr>
      <p:grpSpPr>
        <a:xfrm>
          <a:off x="0" y="0"/>
          <a:ext cx="0" cy="0"/>
          <a:chOff x="0" y="0"/>
          <a:chExt cx="0" cy="0"/>
        </a:xfrm>
      </p:grpSpPr>
      <p:sp>
        <p:nvSpPr>
          <p:cNvPr id="89" name="Google Shape;89;p1"/>
          <p:cNvSpPr txBox="1"/>
          <p:nvPr/>
        </p:nvSpPr>
        <p:spPr>
          <a:xfrm>
            <a:off x="270361" y="573851"/>
            <a:ext cx="8005704" cy="3286629"/>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None/>
            </a:pPr>
            <a:r>
              <a:rPr lang="en-US" sz="4000" b="0" i="0" u="none" strike="noStrike" cap="none" dirty="0">
                <a:solidFill>
                  <a:schemeClr val="accent4">
                    <a:lumMod val="75000"/>
                  </a:schemeClr>
                </a:solidFill>
                <a:latin typeface="Calibri"/>
                <a:ea typeface="Calibri"/>
                <a:cs typeface="Calibri"/>
                <a:sym typeface="Calibri"/>
              </a:rPr>
              <a:t>The Development of Inclusive Practice in Beginning Teachers</a:t>
            </a:r>
            <a:br>
              <a:rPr lang="en-US" sz="1800" b="0" i="0" u="none" strike="noStrike" cap="none" dirty="0">
                <a:solidFill>
                  <a:schemeClr val="accent4">
                    <a:lumMod val="75000"/>
                  </a:schemeClr>
                </a:solidFill>
                <a:latin typeface="Calibri"/>
                <a:ea typeface="Calibri"/>
                <a:cs typeface="Calibri"/>
                <a:sym typeface="Calibri"/>
              </a:rPr>
            </a:br>
            <a:endParaRPr lang="en-US" sz="1800" b="0" i="0" u="none" strike="noStrike" cap="none" dirty="0">
              <a:solidFill>
                <a:schemeClr val="accent4">
                  <a:lumMod val="75000"/>
                </a:schemeClr>
              </a:solidFill>
              <a:latin typeface="Calibri"/>
              <a:ea typeface="Calibri"/>
              <a:cs typeface="Calibri"/>
              <a:sym typeface="Calibri"/>
            </a:endParaRPr>
          </a:p>
          <a:p>
            <a:pPr marL="0" marR="0" lvl="0" indent="0" algn="l" rtl="0">
              <a:lnSpc>
                <a:spcPct val="107000"/>
              </a:lnSpc>
              <a:spcBef>
                <a:spcPts val="0"/>
              </a:spcBef>
              <a:spcAft>
                <a:spcPts val="0"/>
              </a:spcAft>
              <a:buNone/>
            </a:pPr>
            <a:r>
              <a:rPr lang="en-US" sz="2400" b="0" i="0" u="none" strike="noStrike" cap="none" dirty="0">
                <a:solidFill>
                  <a:schemeClr val="dk1"/>
                </a:solidFill>
                <a:latin typeface="Calibri"/>
                <a:ea typeface="Calibri"/>
                <a:cs typeface="Calibri"/>
                <a:sym typeface="Calibri"/>
              </a:rPr>
              <a:t> Jacqueline Specht</a:t>
            </a:r>
          </a:p>
          <a:p>
            <a:pPr marL="0" marR="0" lvl="0" indent="0" algn="l" rtl="0">
              <a:lnSpc>
                <a:spcPct val="107000"/>
              </a:lnSpc>
              <a:spcBef>
                <a:spcPts val="0"/>
              </a:spcBef>
              <a:spcAft>
                <a:spcPts val="0"/>
              </a:spcAft>
              <a:buNone/>
            </a:pPr>
            <a:endParaRPr lang="en-US" sz="2400" dirty="0">
              <a:solidFill>
                <a:schemeClr val="dk1"/>
              </a:solidFill>
              <a:latin typeface="Calibri"/>
              <a:ea typeface="Calibri"/>
              <a:cs typeface="Calibri"/>
              <a:sym typeface="Calibri"/>
            </a:endParaRPr>
          </a:p>
          <a:p>
            <a:pPr marL="0" marR="0" lvl="0" indent="0" algn="l" rtl="0">
              <a:lnSpc>
                <a:spcPct val="107000"/>
              </a:lnSpc>
              <a:spcBef>
                <a:spcPts val="0"/>
              </a:spcBef>
              <a:spcAft>
                <a:spcPts val="0"/>
              </a:spcAft>
              <a:buNone/>
            </a:pPr>
            <a:r>
              <a:rPr lang="en-US" sz="2400" b="0" i="0" u="none" strike="noStrike" cap="none" dirty="0">
                <a:solidFill>
                  <a:schemeClr val="dk1"/>
                </a:solidFill>
                <a:latin typeface="Calibri"/>
                <a:ea typeface="Calibri"/>
                <a:cs typeface="Calibri"/>
                <a:sym typeface="Calibri"/>
              </a:rPr>
              <a:t>Presented at Faculty of Education </a:t>
            </a:r>
          </a:p>
          <a:p>
            <a:pPr marL="0" marR="0" lvl="0" indent="0" algn="l" rtl="0">
              <a:lnSpc>
                <a:spcPct val="107000"/>
              </a:lnSpc>
              <a:spcBef>
                <a:spcPts val="0"/>
              </a:spcBef>
              <a:spcAft>
                <a:spcPts val="0"/>
              </a:spcAft>
              <a:buNone/>
            </a:pPr>
            <a:r>
              <a:rPr lang="en-US" sz="2400" b="0" i="0" u="none" strike="noStrike" cap="none" dirty="0">
                <a:solidFill>
                  <a:schemeClr val="dk1"/>
                </a:solidFill>
                <a:latin typeface="Calibri"/>
                <a:ea typeface="Calibri"/>
                <a:cs typeface="Calibri"/>
                <a:sym typeface="Calibri"/>
              </a:rPr>
              <a:t>Seminar Series</a:t>
            </a:r>
            <a:endParaRPr sz="2400" b="0" i="0" u="none" strike="noStrike" cap="none" dirty="0">
              <a:solidFill>
                <a:schemeClr val="dk1"/>
              </a:solidFill>
              <a:latin typeface="Calibri"/>
              <a:ea typeface="Calibri"/>
              <a:cs typeface="Calibri"/>
              <a:sym typeface="Calibri"/>
            </a:endParaRPr>
          </a:p>
        </p:txBody>
      </p:sp>
      <p:pic>
        <p:nvPicPr>
          <p:cNvPr id="91" name="Google Shape;91;p1"/>
          <p:cNvPicPr preferRelativeResize="0"/>
          <p:nvPr/>
        </p:nvPicPr>
        <p:blipFill rotWithShape="1">
          <a:blip r:embed="rId4">
            <a:alphaModFix/>
          </a:blip>
          <a:srcRect/>
          <a:stretch/>
        </p:blipFill>
        <p:spPr>
          <a:xfrm>
            <a:off x="2006082" y="5594935"/>
            <a:ext cx="4534261" cy="429525"/>
          </a:xfrm>
          <a:prstGeom prst="rect">
            <a:avLst/>
          </a:prstGeom>
          <a:noFill/>
          <a:ln>
            <a:noFill/>
          </a:ln>
        </p:spPr>
      </p:pic>
      <p:pic>
        <p:nvPicPr>
          <p:cNvPr id="92" name="Google Shape;92;p1"/>
          <p:cNvPicPr preferRelativeResize="0"/>
          <p:nvPr/>
        </p:nvPicPr>
        <p:blipFill rotWithShape="1">
          <a:blip r:embed="rId5">
            <a:alphaModFix/>
          </a:blip>
          <a:srcRect/>
          <a:stretch/>
        </p:blipFill>
        <p:spPr>
          <a:xfrm>
            <a:off x="5017994" y="2742250"/>
            <a:ext cx="3745466" cy="262570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11"/>
          <p:cNvSpPr txBox="1">
            <a:spLocks noGrp="1"/>
          </p:cNvSpPr>
          <p:nvPr>
            <p:ph type="title"/>
          </p:nvPr>
        </p:nvSpPr>
        <p:spPr>
          <a:xfrm>
            <a:off x="822960" y="1072203"/>
            <a:ext cx="7543800" cy="1088068"/>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7030A0"/>
              </a:buClr>
              <a:buSzPts val="5000"/>
              <a:buFont typeface="Arial"/>
              <a:buNone/>
            </a:pPr>
            <a:r>
              <a:rPr lang="en-US" dirty="0">
                <a:solidFill>
                  <a:schemeClr val="accent4">
                    <a:lumMod val="75000"/>
                  </a:schemeClr>
                </a:solidFill>
              </a:rPr>
              <a:t>Analysis (steps 4-6)</a:t>
            </a:r>
            <a:endParaRPr dirty="0">
              <a:solidFill>
                <a:schemeClr val="accent4">
                  <a:lumMod val="75000"/>
                </a:schemeClr>
              </a:solidFill>
            </a:endParaRPr>
          </a:p>
        </p:txBody>
      </p:sp>
      <p:grpSp>
        <p:nvGrpSpPr>
          <p:cNvPr id="203" name="Google Shape;203;p11"/>
          <p:cNvGrpSpPr/>
          <p:nvPr/>
        </p:nvGrpSpPr>
        <p:grpSpPr>
          <a:xfrm>
            <a:off x="1159872" y="2431351"/>
            <a:ext cx="6869499" cy="2839128"/>
            <a:chOff x="337150" y="215"/>
            <a:chExt cx="6869499" cy="2839128"/>
          </a:xfrm>
        </p:grpSpPr>
        <p:sp>
          <p:nvSpPr>
            <p:cNvPr id="204" name="Google Shape;204;p11"/>
            <p:cNvSpPr/>
            <p:nvPr/>
          </p:nvSpPr>
          <p:spPr>
            <a:xfrm>
              <a:off x="2320754" y="550117"/>
              <a:ext cx="426043" cy="91440"/>
            </a:xfrm>
            <a:custGeom>
              <a:avLst/>
              <a:gdLst/>
              <a:ahLst/>
              <a:cxnLst/>
              <a:rect l="l" t="t" r="r" b="b"/>
              <a:pathLst>
                <a:path w="120000" h="120000" extrusionOk="0">
                  <a:moveTo>
                    <a:pt x="0" y="60000"/>
                  </a:moveTo>
                  <a:lnTo>
                    <a:pt x="120000" y="60000"/>
                  </a:lnTo>
                </a:path>
              </a:pathLst>
            </a:custGeom>
            <a:noFill/>
            <a:ln w="9525" cap="flat" cmpd="sng">
              <a:solidFill>
                <a:srgbClr val="BF504D"/>
              </a:solidFill>
              <a:prstDash val="solid"/>
              <a:round/>
              <a:headEnd type="none" w="sm" len="sm"/>
              <a:tailEnd type="stealth" w="med" len="med"/>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1"/>
            <p:cNvSpPr txBox="1"/>
            <p:nvPr/>
          </p:nvSpPr>
          <p:spPr>
            <a:xfrm>
              <a:off x="2522360" y="593553"/>
              <a:ext cx="22832" cy="4566"/>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Calibri"/>
                <a:buNone/>
              </a:pPr>
              <a:endParaRPr sz="500" b="0" i="0" u="none" strike="noStrike" cap="none">
                <a:solidFill>
                  <a:schemeClr val="dk1"/>
                </a:solidFill>
                <a:latin typeface="Calibri"/>
                <a:ea typeface="Calibri"/>
                <a:cs typeface="Calibri"/>
                <a:sym typeface="Calibri"/>
              </a:endParaRPr>
            </a:p>
          </p:txBody>
        </p:sp>
        <p:sp>
          <p:nvSpPr>
            <p:cNvPr id="206" name="Google Shape;206;p11"/>
            <p:cNvSpPr/>
            <p:nvPr/>
          </p:nvSpPr>
          <p:spPr>
            <a:xfrm>
              <a:off x="337150" y="215"/>
              <a:ext cx="1985404" cy="1191242"/>
            </a:xfrm>
            <a:prstGeom prst="rect">
              <a:avLst/>
            </a:prstGeom>
            <a:solidFill>
              <a:srgbClr val="BF504D">
                <a:alpha val="24705"/>
              </a:srgbClr>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1"/>
            <p:cNvSpPr txBox="1"/>
            <p:nvPr/>
          </p:nvSpPr>
          <p:spPr>
            <a:xfrm>
              <a:off x="337150" y="215"/>
              <a:ext cx="1985404" cy="1191242"/>
            </a:xfrm>
            <a:prstGeom prst="rect">
              <a:avLst/>
            </a:prstGeom>
            <a:noFill/>
            <a:ln>
              <a:noFill/>
            </a:ln>
          </p:spPr>
          <p:txBody>
            <a:bodyPr spcFirstLastPara="1" wrap="square" lIns="97275" tIns="102100" rIns="97275" bIns="102100" anchor="ctr" anchorCtr="0">
              <a:noAutofit/>
            </a:bodyPr>
            <a:lstStyle/>
            <a:p>
              <a:pPr marL="0" marR="0" lvl="0" indent="0" algn="ctr" rtl="0">
                <a:lnSpc>
                  <a:spcPct val="90000"/>
                </a:lnSpc>
                <a:spcBef>
                  <a:spcPts val="0"/>
                </a:spcBef>
                <a:spcAft>
                  <a:spcPts val="0"/>
                </a:spcAft>
                <a:buClr>
                  <a:schemeClr val="lt1"/>
                </a:buClr>
                <a:buSzPts val="1700"/>
                <a:buFont typeface="Calibri"/>
                <a:buNone/>
              </a:pPr>
              <a:r>
                <a:rPr lang="en-US" sz="1700" b="1" i="0" u="none" strike="noStrike" cap="none">
                  <a:solidFill>
                    <a:schemeClr val="lt1"/>
                  </a:solidFill>
                  <a:latin typeface="Calibri"/>
                  <a:ea typeface="Calibri"/>
                  <a:cs typeface="Calibri"/>
                  <a:sym typeface="Calibri"/>
                </a:rPr>
                <a:t>Step 1</a:t>
              </a:r>
              <a:endParaRPr sz="1700" b="0" i="0" u="none" strike="noStrike" cap="none">
                <a:solidFill>
                  <a:schemeClr val="lt1"/>
                </a:solidFill>
                <a:latin typeface="Calibri"/>
                <a:ea typeface="Calibri"/>
                <a:cs typeface="Calibri"/>
                <a:sym typeface="Calibri"/>
              </a:endParaRPr>
            </a:p>
          </p:txBody>
        </p:sp>
        <p:sp>
          <p:nvSpPr>
            <p:cNvPr id="208" name="Google Shape;208;p11"/>
            <p:cNvSpPr/>
            <p:nvPr/>
          </p:nvSpPr>
          <p:spPr>
            <a:xfrm>
              <a:off x="4762802" y="550117"/>
              <a:ext cx="426043" cy="91440"/>
            </a:xfrm>
            <a:custGeom>
              <a:avLst/>
              <a:gdLst/>
              <a:ahLst/>
              <a:cxnLst/>
              <a:rect l="l" t="t" r="r" b="b"/>
              <a:pathLst>
                <a:path w="120000" h="120000" extrusionOk="0">
                  <a:moveTo>
                    <a:pt x="0" y="60000"/>
                  </a:moveTo>
                  <a:lnTo>
                    <a:pt x="120000" y="60000"/>
                  </a:lnTo>
                </a:path>
              </a:pathLst>
            </a:custGeom>
            <a:noFill/>
            <a:ln w="9525" cap="flat" cmpd="sng">
              <a:solidFill>
                <a:schemeClr val="accent3"/>
              </a:solidFill>
              <a:prstDash val="solid"/>
              <a:round/>
              <a:headEnd type="none" w="sm" len="sm"/>
              <a:tailEnd type="stealth" w="med" len="med"/>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11"/>
            <p:cNvSpPr txBox="1"/>
            <p:nvPr/>
          </p:nvSpPr>
          <p:spPr>
            <a:xfrm>
              <a:off x="4964407" y="593553"/>
              <a:ext cx="22832" cy="4566"/>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Calibri"/>
                <a:buNone/>
              </a:pPr>
              <a:endParaRPr sz="500" b="0" i="0" u="none" strike="noStrike" cap="none">
                <a:solidFill>
                  <a:schemeClr val="dk1"/>
                </a:solidFill>
                <a:latin typeface="Calibri"/>
                <a:ea typeface="Calibri"/>
                <a:cs typeface="Calibri"/>
                <a:sym typeface="Calibri"/>
              </a:endParaRPr>
            </a:p>
          </p:txBody>
        </p:sp>
        <p:sp>
          <p:nvSpPr>
            <p:cNvPr id="210" name="Google Shape;210;p11"/>
            <p:cNvSpPr/>
            <p:nvPr/>
          </p:nvSpPr>
          <p:spPr>
            <a:xfrm>
              <a:off x="2779197" y="215"/>
              <a:ext cx="1985404" cy="1191242"/>
            </a:xfrm>
            <a:prstGeom prst="rect">
              <a:avLst/>
            </a:prstGeom>
            <a:solidFill>
              <a:schemeClr val="accent3">
                <a:alpha val="24705"/>
              </a:schemeClr>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11"/>
            <p:cNvSpPr txBox="1"/>
            <p:nvPr/>
          </p:nvSpPr>
          <p:spPr>
            <a:xfrm>
              <a:off x="2779197" y="215"/>
              <a:ext cx="1985404" cy="1191242"/>
            </a:xfrm>
            <a:prstGeom prst="rect">
              <a:avLst/>
            </a:prstGeom>
            <a:noFill/>
            <a:ln>
              <a:noFill/>
            </a:ln>
          </p:spPr>
          <p:txBody>
            <a:bodyPr spcFirstLastPara="1" wrap="square" lIns="97275" tIns="102100" rIns="97275" bIns="102100" anchor="ctr" anchorCtr="0">
              <a:noAutofit/>
            </a:bodyPr>
            <a:lstStyle/>
            <a:p>
              <a:pPr marL="0" marR="0" lvl="0" indent="0" algn="ctr" rtl="0">
                <a:lnSpc>
                  <a:spcPct val="90000"/>
                </a:lnSpc>
                <a:spcBef>
                  <a:spcPts val="0"/>
                </a:spcBef>
                <a:spcAft>
                  <a:spcPts val="0"/>
                </a:spcAft>
                <a:buClr>
                  <a:schemeClr val="lt1"/>
                </a:buClr>
                <a:buSzPts val="1700"/>
                <a:buFont typeface="Calibri"/>
                <a:buNone/>
              </a:pPr>
              <a:r>
                <a:rPr lang="en-US" sz="1700" b="1" i="0" u="none" strike="noStrike" cap="none">
                  <a:solidFill>
                    <a:schemeClr val="lt1"/>
                  </a:solidFill>
                  <a:latin typeface="Calibri"/>
                  <a:ea typeface="Calibri"/>
                  <a:cs typeface="Calibri"/>
                  <a:sym typeface="Calibri"/>
                </a:rPr>
                <a:t>Step 2</a:t>
              </a:r>
              <a:endParaRPr sz="1700" b="0" i="0" u="none" strike="noStrike" cap="none">
                <a:solidFill>
                  <a:schemeClr val="lt1"/>
                </a:solidFill>
                <a:latin typeface="Calibri"/>
                <a:ea typeface="Calibri"/>
                <a:cs typeface="Calibri"/>
                <a:sym typeface="Calibri"/>
              </a:endParaRPr>
            </a:p>
          </p:txBody>
        </p:sp>
        <p:sp>
          <p:nvSpPr>
            <p:cNvPr id="212" name="Google Shape;212;p11"/>
            <p:cNvSpPr/>
            <p:nvPr/>
          </p:nvSpPr>
          <p:spPr>
            <a:xfrm>
              <a:off x="1329852" y="1189658"/>
              <a:ext cx="4884094" cy="426043"/>
            </a:xfrm>
            <a:custGeom>
              <a:avLst/>
              <a:gdLst/>
              <a:ahLst/>
              <a:cxnLst/>
              <a:rect l="l" t="t" r="r" b="b"/>
              <a:pathLst>
                <a:path w="120000" h="120000" extrusionOk="0">
                  <a:moveTo>
                    <a:pt x="120000" y="0"/>
                  </a:moveTo>
                  <a:lnTo>
                    <a:pt x="120000" y="64816"/>
                  </a:lnTo>
                  <a:lnTo>
                    <a:pt x="0" y="64816"/>
                  </a:lnTo>
                  <a:lnTo>
                    <a:pt x="0" y="120000"/>
                  </a:lnTo>
                </a:path>
              </a:pathLst>
            </a:custGeom>
            <a:noFill/>
            <a:ln w="9525" cap="flat" cmpd="sng">
              <a:solidFill>
                <a:schemeClr val="accent4"/>
              </a:solidFill>
              <a:prstDash val="solid"/>
              <a:round/>
              <a:headEnd type="none" w="sm" len="sm"/>
              <a:tailEnd type="stealth" w="med" len="med"/>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11"/>
            <p:cNvSpPr txBox="1"/>
            <p:nvPr/>
          </p:nvSpPr>
          <p:spPr>
            <a:xfrm>
              <a:off x="3649265" y="1400396"/>
              <a:ext cx="245269" cy="4566"/>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Calibri"/>
                <a:buNone/>
              </a:pPr>
              <a:endParaRPr sz="500" b="0" i="0" u="none" strike="noStrike" cap="none">
                <a:solidFill>
                  <a:schemeClr val="dk1"/>
                </a:solidFill>
                <a:latin typeface="Calibri"/>
                <a:ea typeface="Calibri"/>
                <a:cs typeface="Calibri"/>
                <a:sym typeface="Calibri"/>
              </a:endParaRPr>
            </a:p>
          </p:txBody>
        </p:sp>
        <p:sp>
          <p:nvSpPr>
            <p:cNvPr id="214" name="Google Shape;214;p11"/>
            <p:cNvSpPr/>
            <p:nvPr/>
          </p:nvSpPr>
          <p:spPr>
            <a:xfrm>
              <a:off x="5221245" y="215"/>
              <a:ext cx="1985404" cy="1191242"/>
            </a:xfrm>
            <a:prstGeom prst="rect">
              <a:avLst/>
            </a:prstGeom>
            <a:solidFill>
              <a:schemeClr val="accent4">
                <a:alpha val="24705"/>
              </a:schemeClr>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11"/>
            <p:cNvSpPr txBox="1"/>
            <p:nvPr/>
          </p:nvSpPr>
          <p:spPr>
            <a:xfrm>
              <a:off x="5221245" y="215"/>
              <a:ext cx="1985404" cy="1191242"/>
            </a:xfrm>
            <a:prstGeom prst="rect">
              <a:avLst/>
            </a:prstGeom>
            <a:noFill/>
            <a:ln>
              <a:noFill/>
            </a:ln>
          </p:spPr>
          <p:txBody>
            <a:bodyPr spcFirstLastPara="1" wrap="square" lIns="97275" tIns="102100" rIns="97275" bIns="102100" anchor="ctr" anchorCtr="0">
              <a:noAutofit/>
            </a:bodyPr>
            <a:lstStyle/>
            <a:p>
              <a:pPr marL="0" marR="0" lvl="0" indent="0" algn="ctr" rtl="0">
                <a:lnSpc>
                  <a:spcPct val="90000"/>
                </a:lnSpc>
                <a:spcBef>
                  <a:spcPts val="0"/>
                </a:spcBef>
                <a:spcAft>
                  <a:spcPts val="0"/>
                </a:spcAft>
                <a:buClr>
                  <a:schemeClr val="lt1"/>
                </a:buClr>
                <a:buSzPts val="1700"/>
                <a:buFont typeface="Calibri"/>
                <a:buNone/>
              </a:pPr>
              <a:r>
                <a:rPr lang="en-US" sz="1700" b="1" i="0" u="none" strike="noStrike" cap="none">
                  <a:solidFill>
                    <a:schemeClr val="lt1"/>
                  </a:solidFill>
                  <a:latin typeface="Calibri"/>
                  <a:ea typeface="Calibri"/>
                  <a:cs typeface="Calibri"/>
                  <a:sym typeface="Calibri"/>
                </a:rPr>
                <a:t>Step 3</a:t>
              </a:r>
              <a:endParaRPr sz="1700" b="0" i="0" u="none" strike="noStrike" cap="none">
                <a:solidFill>
                  <a:schemeClr val="lt1"/>
                </a:solidFill>
                <a:latin typeface="Calibri"/>
                <a:ea typeface="Calibri"/>
                <a:cs typeface="Calibri"/>
                <a:sym typeface="Calibri"/>
              </a:endParaRPr>
            </a:p>
          </p:txBody>
        </p:sp>
        <p:sp>
          <p:nvSpPr>
            <p:cNvPr id="216" name="Google Shape;216;p11"/>
            <p:cNvSpPr/>
            <p:nvPr/>
          </p:nvSpPr>
          <p:spPr>
            <a:xfrm>
              <a:off x="2320754" y="2198002"/>
              <a:ext cx="426043" cy="91440"/>
            </a:xfrm>
            <a:custGeom>
              <a:avLst/>
              <a:gdLst/>
              <a:ahLst/>
              <a:cxnLst/>
              <a:rect l="l" t="t" r="r" b="b"/>
              <a:pathLst>
                <a:path w="120000" h="120000" extrusionOk="0">
                  <a:moveTo>
                    <a:pt x="0" y="60000"/>
                  </a:moveTo>
                  <a:lnTo>
                    <a:pt x="120000" y="60000"/>
                  </a:lnTo>
                </a:path>
              </a:pathLst>
            </a:custGeom>
            <a:noFill/>
            <a:ln w="9525" cap="flat" cmpd="sng">
              <a:solidFill>
                <a:srgbClr val="49ACC5"/>
              </a:solidFill>
              <a:prstDash val="solid"/>
              <a:round/>
              <a:headEnd type="none" w="sm" len="sm"/>
              <a:tailEnd type="stealth" w="med" len="med"/>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11"/>
            <p:cNvSpPr txBox="1"/>
            <p:nvPr/>
          </p:nvSpPr>
          <p:spPr>
            <a:xfrm>
              <a:off x="2522360" y="2241439"/>
              <a:ext cx="22832" cy="4566"/>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Calibri"/>
                <a:buNone/>
              </a:pPr>
              <a:endParaRPr sz="500" b="0" i="0" u="none" strike="noStrike" cap="none">
                <a:solidFill>
                  <a:schemeClr val="dk1"/>
                </a:solidFill>
                <a:latin typeface="Calibri"/>
                <a:ea typeface="Calibri"/>
                <a:cs typeface="Calibri"/>
                <a:sym typeface="Calibri"/>
              </a:endParaRPr>
            </a:p>
          </p:txBody>
        </p:sp>
        <p:sp>
          <p:nvSpPr>
            <p:cNvPr id="218" name="Google Shape;218;p11"/>
            <p:cNvSpPr/>
            <p:nvPr/>
          </p:nvSpPr>
          <p:spPr>
            <a:xfrm>
              <a:off x="337150" y="1648101"/>
              <a:ext cx="1985404" cy="1191242"/>
            </a:xfrm>
            <a:prstGeom prst="rect">
              <a:avLst/>
            </a:prstGeom>
            <a:solidFill>
              <a:srgbClr val="49ACC5"/>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11"/>
            <p:cNvSpPr txBox="1"/>
            <p:nvPr/>
          </p:nvSpPr>
          <p:spPr>
            <a:xfrm>
              <a:off x="337150" y="1648101"/>
              <a:ext cx="1985404" cy="1191242"/>
            </a:xfrm>
            <a:prstGeom prst="rect">
              <a:avLst/>
            </a:prstGeom>
            <a:noFill/>
            <a:ln>
              <a:noFill/>
            </a:ln>
          </p:spPr>
          <p:txBody>
            <a:bodyPr spcFirstLastPara="1" wrap="square" lIns="97275" tIns="102100" rIns="97275" bIns="102100" anchor="ctr" anchorCtr="0">
              <a:noAutofit/>
            </a:bodyPr>
            <a:lstStyle/>
            <a:p>
              <a:pPr marL="0" marR="0" lvl="0" indent="0" algn="ctr" rtl="0">
                <a:lnSpc>
                  <a:spcPct val="90000"/>
                </a:lnSpc>
                <a:spcBef>
                  <a:spcPts val="0"/>
                </a:spcBef>
                <a:spcAft>
                  <a:spcPts val="0"/>
                </a:spcAft>
                <a:buClr>
                  <a:schemeClr val="lt1"/>
                </a:buClr>
                <a:buSzPts val="1700"/>
                <a:buFont typeface="Calibri"/>
                <a:buNone/>
              </a:pPr>
              <a:r>
                <a:rPr lang="en-US" sz="1700" b="1" i="0" u="none" strike="noStrike" cap="none">
                  <a:solidFill>
                    <a:schemeClr val="lt1"/>
                  </a:solidFill>
                  <a:latin typeface="Calibri"/>
                  <a:ea typeface="Calibri"/>
                  <a:cs typeface="Calibri"/>
                  <a:sym typeface="Calibri"/>
                </a:rPr>
                <a:t>Step 4: </a:t>
              </a:r>
              <a:r>
                <a:rPr lang="en-US" sz="1700" b="0" i="0" u="none" strike="noStrike" cap="none">
                  <a:solidFill>
                    <a:schemeClr val="lt1"/>
                  </a:solidFill>
                  <a:latin typeface="Calibri"/>
                  <a:ea typeface="Calibri"/>
                  <a:cs typeface="Calibri"/>
                  <a:sym typeface="Calibri"/>
                </a:rPr>
                <a:t>Apply statistical analyses to generate concepts </a:t>
              </a:r>
              <a:endParaRPr/>
            </a:p>
          </p:txBody>
        </p:sp>
        <p:sp>
          <p:nvSpPr>
            <p:cNvPr id="220" name="Google Shape;220;p11"/>
            <p:cNvSpPr/>
            <p:nvPr/>
          </p:nvSpPr>
          <p:spPr>
            <a:xfrm>
              <a:off x="4762802" y="2198002"/>
              <a:ext cx="426043" cy="91440"/>
            </a:xfrm>
            <a:custGeom>
              <a:avLst/>
              <a:gdLst/>
              <a:ahLst/>
              <a:cxnLst/>
              <a:rect l="l" t="t" r="r" b="b"/>
              <a:pathLst>
                <a:path w="120000" h="120000" extrusionOk="0">
                  <a:moveTo>
                    <a:pt x="0" y="60000"/>
                  </a:moveTo>
                  <a:lnTo>
                    <a:pt x="120000" y="60000"/>
                  </a:lnTo>
                </a:path>
              </a:pathLst>
            </a:custGeom>
            <a:noFill/>
            <a:ln w="9525" cap="flat" cmpd="sng">
              <a:solidFill>
                <a:srgbClr val="F79543"/>
              </a:solidFill>
              <a:prstDash val="solid"/>
              <a:round/>
              <a:headEnd type="none" w="sm" len="sm"/>
              <a:tailEnd type="stealth" w="med" len="med"/>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11"/>
            <p:cNvSpPr txBox="1"/>
            <p:nvPr/>
          </p:nvSpPr>
          <p:spPr>
            <a:xfrm>
              <a:off x="4964407" y="2241439"/>
              <a:ext cx="22832" cy="4566"/>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Calibri"/>
                <a:buNone/>
              </a:pPr>
              <a:endParaRPr sz="500" b="0" i="0" u="none" strike="noStrike" cap="none">
                <a:solidFill>
                  <a:schemeClr val="dk1"/>
                </a:solidFill>
                <a:latin typeface="Calibri"/>
                <a:ea typeface="Calibri"/>
                <a:cs typeface="Calibri"/>
                <a:sym typeface="Calibri"/>
              </a:endParaRPr>
            </a:p>
          </p:txBody>
        </p:sp>
        <p:sp>
          <p:nvSpPr>
            <p:cNvPr id="222" name="Google Shape;222;p11"/>
            <p:cNvSpPr/>
            <p:nvPr/>
          </p:nvSpPr>
          <p:spPr>
            <a:xfrm>
              <a:off x="2779197" y="1648101"/>
              <a:ext cx="1985404" cy="1191242"/>
            </a:xfrm>
            <a:prstGeom prst="rect">
              <a:avLst/>
            </a:prstGeom>
            <a:solidFill>
              <a:srgbClr val="F79543"/>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11"/>
            <p:cNvSpPr txBox="1"/>
            <p:nvPr/>
          </p:nvSpPr>
          <p:spPr>
            <a:xfrm>
              <a:off x="2779197" y="1648101"/>
              <a:ext cx="1985404" cy="1191242"/>
            </a:xfrm>
            <a:prstGeom prst="rect">
              <a:avLst/>
            </a:prstGeom>
            <a:noFill/>
            <a:ln>
              <a:noFill/>
            </a:ln>
          </p:spPr>
          <p:txBody>
            <a:bodyPr spcFirstLastPara="1" wrap="square" lIns="97275" tIns="102100" rIns="97275" bIns="102100" anchor="ctr" anchorCtr="0">
              <a:noAutofit/>
            </a:bodyPr>
            <a:lstStyle/>
            <a:p>
              <a:pPr marL="0" marR="0" lvl="0" indent="0" algn="ctr" rtl="0">
                <a:lnSpc>
                  <a:spcPct val="90000"/>
                </a:lnSpc>
                <a:spcBef>
                  <a:spcPts val="0"/>
                </a:spcBef>
                <a:spcAft>
                  <a:spcPts val="0"/>
                </a:spcAft>
                <a:buClr>
                  <a:schemeClr val="lt1"/>
                </a:buClr>
                <a:buSzPts val="1700"/>
                <a:buFont typeface="Calibri"/>
                <a:buNone/>
              </a:pPr>
              <a:r>
                <a:rPr lang="en-US" sz="1700" b="1" i="0" u="none" strike="noStrike" cap="none">
                  <a:solidFill>
                    <a:schemeClr val="lt1"/>
                  </a:solidFill>
                  <a:latin typeface="Calibri"/>
                  <a:ea typeface="Calibri"/>
                  <a:cs typeface="Calibri"/>
                  <a:sym typeface="Calibri"/>
                </a:rPr>
                <a:t>Step 5:</a:t>
              </a:r>
              <a:r>
                <a:rPr lang="en-US" sz="1700" b="0" i="0" u="none" strike="noStrike" cap="none">
                  <a:solidFill>
                    <a:schemeClr val="lt1"/>
                  </a:solidFill>
                  <a:latin typeface="Calibri"/>
                  <a:ea typeface="Calibri"/>
                  <a:cs typeface="Calibri"/>
                  <a:sym typeface="Calibri"/>
                </a:rPr>
                <a:t> Label the concepts</a:t>
              </a:r>
              <a:endParaRPr/>
            </a:p>
          </p:txBody>
        </p:sp>
        <p:sp>
          <p:nvSpPr>
            <p:cNvPr id="224" name="Google Shape;224;p11"/>
            <p:cNvSpPr/>
            <p:nvPr/>
          </p:nvSpPr>
          <p:spPr>
            <a:xfrm>
              <a:off x="5221245" y="1648101"/>
              <a:ext cx="1985404" cy="1191242"/>
            </a:xfrm>
            <a:prstGeom prst="rect">
              <a:avLst/>
            </a:prstGeom>
            <a:solidFill>
              <a:srgbClr val="BF504D"/>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11"/>
            <p:cNvSpPr txBox="1"/>
            <p:nvPr/>
          </p:nvSpPr>
          <p:spPr>
            <a:xfrm>
              <a:off x="5221245" y="1648101"/>
              <a:ext cx="1985404" cy="1191242"/>
            </a:xfrm>
            <a:prstGeom prst="rect">
              <a:avLst/>
            </a:prstGeom>
            <a:noFill/>
            <a:ln>
              <a:noFill/>
            </a:ln>
          </p:spPr>
          <p:txBody>
            <a:bodyPr spcFirstLastPara="1" wrap="square" lIns="97275" tIns="102100" rIns="97275" bIns="102100" anchor="ctr" anchorCtr="0">
              <a:noAutofit/>
            </a:bodyPr>
            <a:lstStyle/>
            <a:p>
              <a:pPr marL="0" marR="0" lvl="0" indent="0" algn="ctr" rtl="0">
                <a:lnSpc>
                  <a:spcPct val="90000"/>
                </a:lnSpc>
                <a:spcBef>
                  <a:spcPts val="0"/>
                </a:spcBef>
                <a:spcAft>
                  <a:spcPts val="0"/>
                </a:spcAft>
                <a:buClr>
                  <a:schemeClr val="lt1"/>
                </a:buClr>
                <a:buSzPts val="1700"/>
                <a:buFont typeface="Calibri"/>
                <a:buNone/>
              </a:pPr>
              <a:r>
                <a:rPr lang="en-US" sz="1700" b="1" i="0" u="none" strike="noStrike" cap="none">
                  <a:solidFill>
                    <a:schemeClr val="lt1"/>
                  </a:solidFill>
                  <a:latin typeface="Calibri"/>
                  <a:ea typeface="Calibri"/>
                  <a:cs typeface="Calibri"/>
                  <a:sym typeface="Calibri"/>
                </a:rPr>
                <a:t>Step 6</a:t>
              </a:r>
              <a:r>
                <a:rPr lang="en-US" sz="1700" b="0" i="0" u="none" strike="noStrike" cap="none">
                  <a:solidFill>
                    <a:schemeClr val="lt1"/>
                  </a:solidFill>
                  <a:latin typeface="Calibri"/>
                  <a:ea typeface="Calibri"/>
                  <a:cs typeface="Calibri"/>
                  <a:sym typeface="Calibri"/>
                </a:rPr>
                <a:t>: Create computer generated concept map</a:t>
              </a:r>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itle"/>
          <p:cNvSpPr>
            <a:spLocks noGrp="1"/>
          </p:cNvSpPr>
          <p:nvPr>
            <p:ph type="title"/>
          </p:nvPr>
        </p:nvSpPr>
        <p:spPr>
          <a:xfrm>
            <a:off x="457200" y="274320"/>
            <a:ext cx="8229600" cy="1431036"/>
          </a:xfrm>
        </p:spPr>
        <p:txBody>
          <a:bodyPr/>
          <a:lstStyle/>
          <a:p>
            <a:r>
              <a:rPr lang="en-US" sz="4400" dirty="0">
                <a:solidFill>
                  <a:schemeClr val="accent4">
                    <a:lumMod val="75000"/>
                  </a:schemeClr>
                </a:solidFill>
              </a:rPr>
              <a:t>Cluster Map – Beliefs </a:t>
            </a:r>
            <a:r>
              <a:rPr lang="en-US" sz="2800" dirty="0">
                <a:solidFill>
                  <a:schemeClr val="accent4">
                    <a:lumMod val="75000"/>
                  </a:schemeClr>
                </a:solidFill>
              </a:rPr>
              <a:t>(79 statements)</a:t>
            </a:r>
            <a:br>
              <a:rPr lang="en-US" sz="4400" dirty="0"/>
            </a:br>
            <a:r>
              <a:rPr lang="en-US" sz="1800" dirty="0"/>
              <a:t>Each of the 4 clusters contained 16-27 statements with an average bridging value between 0.21 and 0.54, which was a very good representation of the data.</a:t>
            </a:r>
            <a:br>
              <a:rPr lang="en-US" sz="1800" dirty="0"/>
            </a:br>
            <a:endParaRPr lang="en-US" sz="1800" dirty="0"/>
          </a:p>
        </p:txBody>
      </p:sp>
      <p:grpSp>
        <p:nvGrpSpPr>
          <p:cNvPr id="6" name="Points"/>
          <p:cNvGrpSpPr/>
          <p:nvPr/>
        </p:nvGrpSpPr>
        <p:grpSpPr>
          <a:xfrm>
            <a:off x="0" y="0"/>
            <a:ext cx="7315200" cy="5651500"/>
            <a:chOff x="0" y="0"/>
            <a:chExt cx="7315200" cy="5651500"/>
          </a:xfrm>
        </p:grpSpPr>
        <p:sp>
          <p:nvSpPr>
            <p:cNvPr id="1000" name="diagram_36399_cluster_1"/>
            <p:cNvSpPr/>
            <p:nvPr/>
          </p:nvSpPr>
          <p:spPr>
            <a:xfrm>
              <a:off x="0" y="0"/>
              <a:ext cx="7315200" cy="4114800"/>
            </a:xfrm>
            <a:custGeom>
              <a:avLst/>
              <a:gdLst/>
              <a:ahLst/>
              <a:cxnLst/>
              <a:rect l="l" t="t" r="r" b="b"/>
              <a:pathLst>
                <a:path w="7315200" h="4114800">
                  <a:moveTo>
                    <a:pt x="2061972" y="4160520"/>
                  </a:moveTo>
                  <a:lnTo>
                    <a:pt x="2272284" y="3817620"/>
                  </a:lnTo>
                  <a:lnTo>
                    <a:pt x="3346704" y="3168396"/>
                  </a:lnTo>
                  <a:lnTo>
                    <a:pt x="3218688" y="5010912"/>
                  </a:lnTo>
                  <a:lnTo>
                    <a:pt x="2852928" y="4992624"/>
                  </a:lnTo>
                  <a:lnTo>
                    <a:pt x="2263140" y="4855464"/>
                  </a:lnTo>
                  <a:close/>
                </a:path>
              </a:pathLst>
            </a:custGeom>
            <a:solidFill>
              <a:srgbClr val="FFFFCC"/>
            </a:solidFill>
            <a:ln w="12700">
              <a:solidFill>
                <a:srgbClr val="99999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01" name="diagram_36399_cluster_2"/>
            <p:cNvSpPr/>
            <p:nvPr/>
          </p:nvSpPr>
          <p:spPr>
            <a:xfrm>
              <a:off x="0" y="0"/>
              <a:ext cx="7315200" cy="4114800"/>
            </a:xfrm>
            <a:custGeom>
              <a:avLst/>
              <a:gdLst/>
              <a:ahLst/>
              <a:cxnLst/>
              <a:rect l="l" t="t" r="r" b="b"/>
              <a:pathLst>
                <a:path w="7315200" h="4114800">
                  <a:moveTo>
                    <a:pt x="3575304" y="2464308"/>
                  </a:moveTo>
                  <a:lnTo>
                    <a:pt x="4069080" y="2194560"/>
                  </a:lnTo>
                  <a:lnTo>
                    <a:pt x="5184648" y="2542032"/>
                  </a:lnTo>
                  <a:lnTo>
                    <a:pt x="5230368" y="2592324"/>
                  </a:lnTo>
                  <a:lnTo>
                    <a:pt x="4192524" y="3035808"/>
                  </a:lnTo>
                  <a:lnTo>
                    <a:pt x="3799332" y="2880360"/>
                  </a:lnTo>
                  <a:lnTo>
                    <a:pt x="3593592" y="2587752"/>
                  </a:lnTo>
                  <a:close/>
                </a:path>
              </a:pathLst>
            </a:custGeom>
            <a:solidFill>
              <a:srgbClr val="FFFFCC"/>
            </a:solidFill>
            <a:ln w="12700">
              <a:solidFill>
                <a:srgbClr val="99999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dirty="0"/>
            </a:p>
          </p:txBody>
        </p:sp>
        <p:sp>
          <p:nvSpPr>
            <p:cNvPr id="1002" name="diagram_36399_cluster_3"/>
            <p:cNvSpPr/>
            <p:nvPr/>
          </p:nvSpPr>
          <p:spPr>
            <a:xfrm>
              <a:off x="0" y="0"/>
              <a:ext cx="7315200" cy="4114800"/>
            </a:xfrm>
            <a:custGeom>
              <a:avLst/>
              <a:gdLst/>
              <a:ahLst/>
              <a:cxnLst/>
              <a:rect l="l" t="t" r="r" b="b"/>
              <a:pathLst>
                <a:path w="7315200" h="4114800">
                  <a:moveTo>
                    <a:pt x="5015484" y="5317236"/>
                  </a:moveTo>
                  <a:lnTo>
                    <a:pt x="5111496" y="4315968"/>
                  </a:lnTo>
                  <a:lnTo>
                    <a:pt x="6592824" y="4887468"/>
                  </a:lnTo>
                  <a:lnTo>
                    <a:pt x="6387084" y="5376672"/>
                  </a:lnTo>
                  <a:lnTo>
                    <a:pt x="6318504" y="5490972"/>
                  </a:lnTo>
                  <a:lnTo>
                    <a:pt x="5856732" y="5623560"/>
                  </a:lnTo>
                  <a:lnTo>
                    <a:pt x="5088636" y="5463540"/>
                  </a:lnTo>
                  <a:close/>
                </a:path>
              </a:pathLst>
            </a:custGeom>
            <a:solidFill>
              <a:srgbClr val="FFFFCC"/>
            </a:solidFill>
            <a:ln w="12700">
              <a:solidFill>
                <a:srgbClr val="99999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03" name="diagram_36399_cluster_4"/>
            <p:cNvSpPr/>
            <p:nvPr/>
          </p:nvSpPr>
          <p:spPr>
            <a:xfrm>
              <a:off x="0" y="0"/>
              <a:ext cx="7315200" cy="4114800"/>
            </a:xfrm>
            <a:custGeom>
              <a:avLst/>
              <a:gdLst/>
              <a:ahLst/>
              <a:cxnLst/>
              <a:rect l="l" t="t" r="r" b="b"/>
              <a:pathLst>
                <a:path w="7315200" h="4114800">
                  <a:moveTo>
                    <a:pt x="6121908" y="3977640"/>
                  </a:moveTo>
                  <a:lnTo>
                    <a:pt x="6739128" y="2980944"/>
                  </a:lnTo>
                  <a:lnTo>
                    <a:pt x="7205472" y="3031236"/>
                  </a:lnTo>
                  <a:lnTo>
                    <a:pt x="7191756" y="3127248"/>
                  </a:lnTo>
                  <a:lnTo>
                    <a:pt x="7013448" y="3840480"/>
                  </a:lnTo>
                  <a:lnTo>
                    <a:pt x="6716268" y="4119372"/>
                  </a:lnTo>
                  <a:lnTo>
                    <a:pt x="6524244" y="4096512"/>
                  </a:lnTo>
                  <a:close/>
                </a:path>
              </a:pathLst>
            </a:custGeom>
            <a:solidFill>
              <a:srgbClr val="FFFFCC"/>
            </a:solidFill>
            <a:ln w="12700">
              <a:solidFill>
                <a:srgbClr val="99999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04" name="diagram_36399_cluster_1_point_280283"/>
            <p:cNvSpPr/>
            <p:nvPr/>
          </p:nvSpPr>
          <p:spPr>
            <a:xfrm>
              <a:off x="2295144" y="399135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5" name="diagram_36399_cluster_1_point_280284"/>
            <p:cNvSpPr/>
            <p:nvPr/>
          </p:nvSpPr>
          <p:spPr>
            <a:xfrm>
              <a:off x="2039112" y="413766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6" name="diagram_36399_cluster_1_point_280286"/>
            <p:cNvSpPr/>
            <p:nvPr/>
          </p:nvSpPr>
          <p:spPr>
            <a:xfrm>
              <a:off x="2971800" y="478231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7" name="diagram_36399_cluster_1_point_280290"/>
            <p:cNvSpPr/>
            <p:nvPr/>
          </p:nvSpPr>
          <p:spPr>
            <a:xfrm>
              <a:off x="2308860" y="433882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8" name="diagram_36399_cluster_1_point_280291"/>
            <p:cNvSpPr/>
            <p:nvPr/>
          </p:nvSpPr>
          <p:spPr>
            <a:xfrm>
              <a:off x="2318004" y="437540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9" name="diagram_36399_cluster_1_point_280296"/>
            <p:cNvSpPr/>
            <p:nvPr/>
          </p:nvSpPr>
          <p:spPr>
            <a:xfrm>
              <a:off x="2830068" y="496976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0" name="diagram_36399_cluster_1_point_280297"/>
            <p:cNvSpPr/>
            <p:nvPr/>
          </p:nvSpPr>
          <p:spPr>
            <a:xfrm>
              <a:off x="2350008" y="452170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1" name="diagram_36399_cluster_1_point_280306"/>
            <p:cNvSpPr/>
            <p:nvPr/>
          </p:nvSpPr>
          <p:spPr>
            <a:xfrm>
              <a:off x="3195828" y="498805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2" name="diagram_36399_cluster_1_point_280318"/>
            <p:cNvSpPr/>
            <p:nvPr/>
          </p:nvSpPr>
          <p:spPr>
            <a:xfrm>
              <a:off x="2272284" y="429768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3" name="diagram_36399_cluster_1_point_280328"/>
            <p:cNvSpPr/>
            <p:nvPr/>
          </p:nvSpPr>
          <p:spPr>
            <a:xfrm>
              <a:off x="2496312" y="436168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4" name="diagram_36399_cluster_1_point_280341"/>
            <p:cNvSpPr/>
            <p:nvPr/>
          </p:nvSpPr>
          <p:spPr>
            <a:xfrm>
              <a:off x="3323844" y="314553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5" name="diagram_36399_cluster_1_point_280350"/>
            <p:cNvSpPr/>
            <p:nvPr/>
          </p:nvSpPr>
          <p:spPr>
            <a:xfrm>
              <a:off x="3168396" y="389991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6" name="diagram_36399_cluster_1_point_280351"/>
            <p:cNvSpPr/>
            <p:nvPr/>
          </p:nvSpPr>
          <p:spPr>
            <a:xfrm>
              <a:off x="2272284" y="429768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7" name="diagram_36399_cluster_1_point_280354"/>
            <p:cNvSpPr/>
            <p:nvPr/>
          </p:nvSpPr>
          <p:spPr>
            <a:xfrm>
              <a:off x="2510028" y="392734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8" name="diagram_36399_cluster_1_point_280356"/>
            <p:cNvSpPr/>
            <p:nvPr/>
          </p:nvSpPr>
          <p:spPr>
            <a:xfrm>
              <a:off x="2249424" y="379476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9" name="diagram_36399_cluster_1_point_280359"/>
            <p:cNvSpPr/>
            <p:nvPr/>
          </p:nvSpPr>
          <p:spPr>
            <a:xfrm>
              <a:off x="2240280" y="483260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0" name="diagram_36399_cluster_2_point_280292"/>
            <p:cNvSpPr/>
            <p:nvPr/>
          </p:nvSpPr>
          <p:spPr>
            <a:xfrm>
              <a:off x="4416552" y="235000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1" name="diagram_36399_cluster_2_point_280293"/>
            <p:cNvSpPr/>
            <p:nvPr/>
          </p:nvSpPr>
          <p:spPr>
            <a:xfrm>
              <a:off x="4375404" y="277063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2" name="diagram_36399_cluster_2_point_280298"/>
            <p:cNvSpPr/>
            <p:nvPr/>
          </p:nvSpPr>
          <p:spPr>
            <a:xfrm>
              <a:off x="3982212" y="265176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3" name="diagram_36399_cluster_2_point_280299"/>
            <p:cNvSpPr/>
            <p:nvPr/>
          </p:nvSpPr>
          <p:spPr>
            <a:xfrm>
              <a:off x="3867912" y="233172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4" name="diagram_36399_cluster_2_point_280300"/>
            <p:cNvSpPr/>
            <p:nvPr/>
          </p:nvSpPr>
          <p:spPr>
            <a:xfrm>
              <a:off x="4645152" y="245059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5" name="diagram_36399_cluster_2_point_280301"/>
            <p:cNvSpPr/>
            <p:nvPr/>
          </p:nvSpPr>
          <p:spPr>
            <a:xfrm>
              <a:off x="5161788" y="251917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6" name="diagram_36399_cluster_2_point_280310"/>
            <p:cNvSpPr/>
            <p:nvPr/>
          </p:nvSpPr>
          <p:spPr>
            <a:xfrm>
              <a:off x="4325112" y="238658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7" name="diagram_36399_cluster_2_point_280314"/>
            <p:cNvSpPr/>
            <p:nvPr/>
          </p:nvSpPr>
          <p:spPr>
            <a:xfrm>
              <a:off x="3913632" y="230886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8" name="diagram_36399_cluster_2_point_280315"/>
            <p:cNvSpPr/>
            <p:nvPr/>
          </p:nvSpPr>
          <p:spPr>
            <a:xfrm>
              <a:off x="4037076" y="269290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9" name="diagram_36399_cluster_2_point_280326"/>
            <p:cNvSpPr/>
            <p:nvPr/>
          </p:nvSpPr>
          <p:spPr>
            <a:xfrm>
              <a:off x="4169664" y="301294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0" name="diagram_36399_cluster_2_point_280327"/>
            <p:cNvSpPr/>
            <p:nvPr/>
          </p:nvSpPr>
          <p:spPr>
            <a:xfrm>
              <a:off x="4448556" y="242316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1" name="diagram_36399_cluster_2_point_280331"/>
            <p:cNvSpPr/>
            <p:nvPr/>
          </p:nvSpPr>
          <p:spPr>
            <a:xfrm>
              <a:off x="4046220" y="217170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2" name="diagram_36399_cluster_2_point_280332"/>
            <p:cNvSpPr/>
            <p:nvPr/>
          </p:nvSpPr>
          <p:spPr>
            <a:xfrm>
              <a:off x="4347972" y="237744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3" name="diagram_36399_cluster_2_point_280334"/>
            <p:cNvSpPr/>
            <p:nvPr/>
          </p:nvSpPr>
          <p:spPr>
            <a:xfrm>
              <a:off x="3776472" y="285750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4" name="diagram_36399_cluster_2_point_280335"/>
            <p:cNvSpPr/>
            <p:nvPr/>
          </p:nvSpPr>
          <p:spPr>
            <a:xfrm>
              <a:off x="4265676" y="240030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5" name="diagram_36399_cluster_2_point_280340"/>
            <p:cNvSpPr/>
            <p:nvPr/>
          </p:nvSpPr>
          <p:spPr>
            <a:xfrm>
              <a:off x="5207508" y="256946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6" name="diagram_36399_cluster_2_point_280342"/>
            <p:cNvSpPr/>
            <p:nvPr/>
          </p:nvSpPr>
          <p:spPr>
            <a:xfrm>
              <a:off x="4494276" y="239572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7" name="diagram_36399_cluster_2_point_280346"/>
            <p:cNvSpPr/>
            <p:nvPr/>
          </p:nvSpPr>
          <p:spPr>
            <a:xfrm>
              <a:off x="3570732" y="256489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8" name="diagram_36399_cluster_2_point_280352"/>
            <p:cNvSpPr/>
            <p:nvPr/>
          </p:nvSpPr>
          <p:spPr>
            <a:xfrm>
              <a:off x="3913632" y="230886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9" name="diagram_36399_cluster_2_point_280353"/>
            <p:cNvSpPr/>
            <p:nvPr/>
          </p:nvSpPr>
          <p:spPr>
            <a:xfrm>
              <a:off x="3552444" y="244144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0" name="diagram_36399_cluster_3_point_280285"/>
            <p:cNvSpPr/>
            <p:nvPr/>
          </p:nvSpPr>
          <p:spPr>
            <a:xfrm>
              <a:off x="5088636" y="429310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1" name="diagram_36399_cluster_3_point_280287"/>
            <p:cNvSpPr/>
            <p:nvPr/>
          </p:nvSpPr>
          <p:spPr>
            <a:xfrm>
              <a:off x="5184648" y="478231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2" name="diagram_36399_cluster_3_point_280288"/>
            <p:cNvSpPr/>
            <p:nvPr/>
          </p:nvSpPr>
          <p:spPr>
            <a:xfrm>
              <a:off x="5065776" y="544068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3" name="diagram_36399_cluster_3_point_280289"/>
            <p:cNvSpPr/>
            <p:nvPr/>
          </p:nvSpPr>
          <p:spPr>
            <a:xfrm>
              <a:off x="5788152" y="491032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4" name="diagram_36399_cluster_3_point_280294"/>
            <p:cNvSpPr/>
            <p:nvPr/>
          </p:nvSpPr>
          <p:spPr>
            <a:xfrm>
              <a:off x="6067044" y="482803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5" name="diagram_36399_cluster_3_point_280295"/>
            <p:cNvSpPr/>
            <p:nvPr/>
          </p:nvSpPr>
          <p:spPr>
            <a:xfrm>
              <a:off x="4992624" y="529437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6" name="diagram_36399_cluster_3_point_280304"/>
            <p:cNvSpPr/>
            <p:nvPr/>
          </p:nvSpPr>
          <p:spPr>
            <a:xfrm>
              <a:off x="5838444" y="538581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7" name="diagram_36399_cluster_3_point_280305"/>
            <p:cNvSpPr/>
            <p:nvPr/>
          </p:nvSpPr>
          <p:spPr>
            <a:xfrm>
              <a:off x="5961888" y="541782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8" name="diagram_36399_cluster_3_point_280309"/>
            <p:cNvSpPr/>
            <p:nvPr/>
          </p:nvSpPr>
          <p:spPr>
            <a:xfrm>
              <a:off x="5833872" y="560070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9" name="diagram_36399_cluster_3_point_280312"/>
            <p:cNvSpPr/>
            <p:nvPr/>
          </p:nvSpPr>
          <p:spPr>
            <a:xfrm>
              <a:off x="5349240" y="541324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0" name="diagram_36399_cluster_3_point_280313"/>
            <p:cNvSpPr/>
            <p:nvPr/>
          </p:nvSpPr>
          <p:spPr>
            <a:xfrm>
              <a:off x="6080760" y="543153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1" name="diagram_36399_cluster_3_point_280321"/>
            <p:cNvSpPr/>
            <p:nvPr/>
          </p:nvSpPr>
          <p:spPr>
            <a:xfrm>
              <a:off x="6222492" y="503377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2" name="diagram_36399_cluster_3_point_280323"/>
            <p:cNvSpPr/>
            <p:nvPr/>
          </p:nvSpPr>
          <p:spPr>
            <a:xfrm>
              <a:off x="5875020" y="556869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3" name="diagram_36399_cluster_3_point_280324"/>
            <p:cNvSpPr/>
            <p:nvPr/>
          </p:nvSpPr>
          <p:spPr>
            <a:xfrm>
              <a:off x="6569964" y="486460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4" name="diagram_36399_cluster_3_point_280325"/>
            <p:cNvSpPr/>
            <p:nvPr/>
          </p:nvSpPr>
          <p:spPr>
            <a:xfrm>
              <a:off x="6286500" y="488289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5" name="diagram_36399_cluster_3_point_280329"/>
            <p:cNvSpPr/>
            <p:nvPr/>
          </p:nvSpPr>
          <p:spPr>
            <a:xfrm>
              <a:off x="5367528" y="535381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6" name="diagram_36399_cluster_3_point_280330"/>
            <p:cNvSpPr/>
            <p:nvPr/>
          </p:nvSpPr>
          <p:spPr>
            <a:xfrm>
              <a:off x="5943600" y="555040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7" name="diagram_36399_cluster_3_point_280333"/>
            <p:cNvSpPr/>
            <p:nvPr/>
          </p:nvSpPr>
          <p:spPr>
            <a:xfrm>
              <a:off x="6268212" y="516178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8" name="diagram_36399_cluster_3_point_280344"/>
            <p:cNvSpPr/>
            <p:nvPr/>
          </p:nvSpPr>
          <p:spPr>
            <a:xfrm>
              <a:off x="5596128" y="545439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9" name="diagram_36399_cluster_3_point_280345"/>
            <p:cNvSpPr/>
            <p:nvPr/>
          </p:nvSpPr>
          <p:spPr>
            <a:xfrm>
              <a:off x="6099048" y="539496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0" name="diagram_36399_cluster_3_point_280347"/>
            <p:cNvSpPr/>
            <p:nvPr/>
          </p:nvSpPr>
          <p:spPr>
            <a:xfrm>
              <a:off x="5646420" y="531266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1" name="diagram_36399_cluster_3_point_280348"/>
            <p:cNvSpPr/>
            <p:nvPr/>
          </p:nvSpPr>
          <p:spPr>
            <a:xfrm>
              <a:off x="5618988" y="542696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2" name="diagram_36399_cluster_3_point_280355"/>
            <p:cNvSpPr/>
            <p:nvPr/>
          </p:nvSpPr>
          <p:spPr>
            <a:xfrm>
              <a:off x="6295644" y="546811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3" name="diagram_36399_cluster_3_point_280357"/>
            <p:cNvSpPr/>
            <p:nvPr/>
          </p:nvSpPr>
          <p:spPr>
            <a:xfrm>
              <a:off x="6364224" y="535381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4" name="diagram_36399_cluster_3_point_280358"/>
            <p:cNvSpPr/>
            <p:nvPr/>
          </p:nvSpPr>
          <p:spPr>
            <a:xfrm>
              <a:off x="6277356" y="516636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5" name="diagram_36399_cluster_3_point_280360"/>
            <p:cNvSpPr/>
            <p:nvPr/>
          </p:nvSpPr>
          <p:spPr>
            <a:xfrm>
              <a:off x="5312664" y="545439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6" name="diagram_36399_cluster_3_point_280361"/>
            <p:cNvSpPr/>
            <p:nvPr/>
          </p:nvSpPr>
          <p:spPr>
            <a:xfrm>
              <a:off x="5536692" y="552754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7" name="diagram_36399_cluster_4_point_280302"/>
            <p:cNvSpPr/>
            <p:nvPr/>
          </p:nvSpPr>
          <p:spPr>
            <a:xfrm>
              <a:off x="6688836" y="374446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8" name="diagram_36399_cluster_4_point_280303"/>
            <p:cNvSpPr/>
            <p:nvPr/>
          </p:nvSpPr>
          <p:spPr>
            <a:xfrm>
              <a:off x="7155180" y="311810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9" name="diagram_36399_cluster_4_point_280307"/>
            <p:cNvSpPr/>
            <p:nvPr/>
          </p:nvSpPr>
          <p:spPr>
            <a:xfrm>
              <a:off x="7027164" y="331012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0" name="diagram_36399_cluster_4_point_280308"/>
            <p:cNvSpPr/>
            <p:nvPr/>
          </p:nvSpPr>
          <p:spPr>
            <a:xfrm>
              <a:off x="7008876" y="325983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1" name="diagram_36399_cluster_4_point_280311"/>
            <p:cNvSpPr/>
            <p:nvPr/>
          </p:nvSpPr>
          <p:spPr>
            <a:xfrm>
              <a:off x="7168896" y="310438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2" name="diagram_36399_cluster_4_point_280316"/>
            <p:cNvSpPr/>
            <p:nvPr/>
          </p:nvSpPr>
          <p:spPr>
            <a:xfrm>
              <a:off x="6451092" y="391363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3" name="diagram_36399_cluster_4_point_280317"/>
            <p:cNvSpPr/>
            <p:nvPr/>
          </p:nvSpPr>
          <p:spPr>
            <a:xfrm>
              <a:off x="7182612" y="300837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4" name="diagram_36399_cluster_4_point_280319"/>
            <p:cNvSpPr/>
            <p:nvPr/>
          </p:nvSpPr>
          <p:spPr>
            <a:xfrm>
              <a:off x="6739128" y="343814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5" name="diagram_36399_cluster_4_point_280320"/>
            <p:cNvSpPr/>
            <p:nvPr/>
          </p:nvSpPr>
          <p:spPr>
            <a:xfrm>
              <a:off x="6743700" y="392277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6" name="diagram_36399_cluster_4_point_280322"/>
            <p:cNvSpPr/>
            <p:nvPr/>
          </p:nvSpPr>
          <p:spPr>
            <a:xfrm>
              <a:off x="6099048" y="395478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7" name="diagram_36399_cluster_4_point_280336"/>
            <p:cNvSpPr/>
            <p:nvPr/>
          </p:nvSpPr>
          <p:spPr>
            <a:xfrm>
              <a:off x="6611112" y="353415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8" name="diagram_36399_cluster_4_point_280337"/>
            <p:cNvSpPr/>
            <p:nvPr/>
          </p:nvSpPr>
          <p:spPr>
            <a:xfrm>
              <a:off x="6990588" y="381762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9" name="diagram_36399_cluster_4_point_280338"/>
            <p:cNvSpPr/>
            <p:nvPr/>
          </p:nvSpPr>
          <p:spPr>
            <a:xfrm>
              <a:off x="6693408" y="409651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0" name="diagram_36399_cluster_4_point_280339"/>
            <p:cNvSpPr/>
            <p:nvPr/>
          </p:nvSpPr>
          <p:spPr>
            <a:xfrm>
              <a:off x="6501384" y="407365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1" name="diagram_36399_cluster_4_point_280343"/>
            <p:cNvSpPr/>
            <p:nvPr/>
          </p:nvSpPr>
          <p:spPr>
            <a:xfrm>
              <a:off x="6716268" y="295808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2" name="diagram_36399_cluster_4_point_280349"/>
            <p:cNvSpPr/>
            <p:nvPr/>
          </p:nvSpPr>
          <p:spPr>
            <a:xfrm>
              <a:off x="6885432" y="315925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3" name="diagram_36399_cluster_1_number"/>
            <p:cNvSpPr txBox="1"/>
            <p:nvPr/>
          </p:nvSpPr>
          <p:spPr>
            <a:xfrm>
              <a:off x="2528316" y="4315968"/>
              <a:ext cx="0" cy="0"/>
            </a:xfrm>
            <a:prstGeom prst="rect">
              <a:avLst/>
            </a:prstGeom>
            <a:noFill/>
          </p:spPr>
          <p:txBody>
            <a:bodyPr wrap="none" rtlCol="0">
              <a:noAutofit/>
            </a:bodyPr>
            <a:lstStyle/>
            <a:p>
              <a:pPr algn="r"/>
              <a:r>
                <a:rPr lang="en-US" sz="1600" b="1" dirty="0">
                  <a:solidFill>
                    <a:srgbClr val="000000"/>
                  </a:solidFill>
                </a:rPr>
                <a:t>1. </a:t>
              </a:r>
              <a:endParaRPr lang="en-US" sz="1600" dirty="0"/>
            </a:p>
          </p:txBody>
        </p:sp>
        <p:sp>
          <p:nvSpPr>
            <p:cNvPr id="1084" name="diagram_36399_cluster_1_title"/>
            <p:cNvSpPr txBox="1"/>
            <p:nvPr/>
          </p:nvSpPr>
          <p:spPr>
            <a:xfrm>
              <a:off x="2574036" y="4315968"/>
              <a:ext cx="0" cy="0"/>
            </a:xfrm>
            <a:prstGeom prst="rect">
              <a:avLst/>
            </a:prstGeom>
            <a:noFill/>
          </p:spPr>
          <p:txBody>
            <a:bodyPr wrap="none" rtlCol="0">
              <a:noAutofit/>
            </a:bodyPr>
            <a:lstStyle/>
            <a:p>
              <a:r>
                <a:rPr lang="en-US" sz="1000" b="1" dirty="0">
                  <a:solidFill>
                    <a:srgbClr val="000000"/>
                  </a:solidFill>
                </a:rPr>
                <a:t> </a:t>
              </a:r>
              <a:r>
                <a:rPr lang="en-US" b="1" dirty="0">
                  <a:solidFill>
                    <a:srgbClr val="000000"/>
                  </a:solidFill>
                </a:rPr>
                <a:t>Personal Experience </a:t>
              </a:r>
            </a:p>
            <a:p>
              <a:r>
                <a:rPr lang="en-US" b="1" dirty="0">
                  <a:solidFill>
                    <a:srgbClr val="000000"/>
                  </a:solidFill>
                </a:rPr>
                <a:t>with Diversity</a:t>
              </a:r>
              <a:endParaRPr lang="en-US" dirty="0"/>
            </a:p>
          </p:txBody>
        </p:sp>
        <p:sp>
          <p:nvSpPr>
            <p:cNvPr id="1085" name="diagram_36399_cluster_2_number"/>
            <p:cNvSpPr txBox="1"/>
            <p:nvPr/>
          </p:nvSpPr>
          <p:spPr>
            <a:xfrm>
              <a:off x="4201668" y="2523744"/>
              <a:ext cx="0" cy="0"/>
            </a:xfrm>
            <a:prstGeom prst="rect">
              <a:avLst/>
            </a:prstGeom>
            <a:noFill/>
          </p:spPr>
          <p:txBody>
            <a:bodyPr wrap="none" rtlCol="0">
              <a:noAutofit/>
            </a:bodyPr>
            <a:lstStyle/>
            <a:p>
              <a:pPr algn="r"/>
              <a:r>
                <a:rPr lang="en-US" sz="1600" b="1">
                  <a:solidFill>
                    <a:srgbClr val="000000"/>
                  </a:solidFill>
                </a:rPr>
                <a:t>2</a:t>
              </a:r>
              <a:r>
                <a:rPr lang="en-US" sz="1000" b="1">
                  <a:solidFill>
                    <a:srgbClr val="000000"/>
                  </a:solidFill>
                </a:rPr>
                <a:t>. </a:t>
              </a:r>
              <a:endParaRPr lang="en-US" sz="1000" dirty="0"/>
            </a:p>
          </p:txBody>
        </p:sp>
        <p:sp>
          <p:nvSpPr>
            <p:cNvPr id="1086" name="diagram_36399_cluster_2_title"/>
            <p:cNvSpPr txBox="1"/>
            <p:nvPr/>
          </p:nvSpPr>
          <p:spPr>
            <a:xfrm>
              <a:off x="4247388" y="2523744"/>
              <a:ext cx="0" cy="0"/>
            </a:xfrm>
            <a:prstGeom prst="rect">
              <a:avLst/>
            </a:prstGeom>
            <a:noFill/>
          </p:spPr>
          <p:txBody>
            <a:bodyPr wrap="none" rtlCol="0">
              <a:noAutofit/>
            </a:bodyPr>
            <a:lstStyle/>
            <a:p>
              <a:r>
                <a:rPr lang="en-US" sz="1600" b="1">
                  <a:solidFill>
                    <a:srgbClr val="000000"/>
                  </a:solidFill>
                </a:rPr>
                <a:t> </a:t>
              </a:r>
              <a:r>
                <a:rPr lang="en-US" sz="2000" b="1">
                  <a:solidFill>
                    <a:srgbClr val="000000"/>
                  </a:solidFill>
                </a:rPr>
                <a:t>Education</a:t>
              </a:r>
              <a:endParaRPr lang="en-US" sz="2000" dirty="0"/>
            </a:p>
          </p:txBody>
        </p:sp>
        <p:sp>
          <p:nvSpPr>
            <p:cNvPr id="1087" name="diagram_36399_cluster_3_number"/>
            <p:cNvSpPr txBox="1"/>
            <p:nvPr/>
          </p:nvSpPr>
          <p:spPr>
            <a:xfrm>
              <a:off x="5774436" y="5271516"/>
              <a:ext cx="0" cy="0"/>
            </a:xfrm>
            <a:prstGeom prst="rect">
              <a:avLst/>
            </a:prstGeom>
            <a:noFill/>
          </p:spPr>
          <p:txBody>
            <a:bodyPr wrap="none" rtlCol="0">
              <a:noAutofit/>
            </a:bodyPr>
            <a:lstStyle/>
            <a:p>
              <a:pPr algn="r"/>
              <a:r>
                <a:rPr lang="en-US" sz="1600" b="1" dirty="0">
                  <a:solidFill>
                    <a:srgbClr val="000000"/>
                  </a:solidFill>
                </a:rPr>
                <a:t>3</a:t>
              </a:r>
              <a:r>
                <a:rPr lang="en-US" sz="1000" b="1" dirty="0">
                  <a:solidFill>
                    <a:srgbClr val="000000"/>
                  </a:solidFill>
                </a:rPr>
                <a:t>. </a:t>
              </a:r>
              <a:endParaRPr lang="en-US" sz="1000" dirty="0"/>
            </a:p>
          </p:txBody>
        </p:sp>
        <p:sp>
          <p:nvSpPr>
            <p:cNvPr id="1088" name="diagram_36399_cluster_3_title"/>
            <p:cNvSpPr txBox="1"/>
            <p:nvPr/>
          </p:nvSpPr>
          <p:spPr>
            <a:xfrm>
              <a:off x="5820156" y="5271516"/>
              <a:ext cx="0" cy="0"/>
            </a:xfrm>
            <a:prstGeom prst="rect">
              <a:avLst/>
            </a:prstGeom>
            <a:noFill/>
          </p:spPr>
          <p:txBody>
            <a:bodyPr wrap="none" rtlCol="0">
              <a:noAutofit/>
            </a:bodyPr>
            <a:lstStyle/>
            <a:p>
              <a:r>
                <a:rPr lang="en-US" sz="1600" b="1" dirty="0">
                  <a:solidFill>
                    <a:srgbClr val="000000"/>
                  </a:solidFill>
                </a:rPr>
                <a:t>Work Experiences</a:t>
              </a:r>
              <a:endParaRPr lang="en-US" sz="1600" dirty="0"/>
            </a:p>
          </p:txBody>
        </p:sp>
        <p:sp>
          <p:nvSpPr>
            <p:cNvPr id="1089" name="diagram_36399_cluster_4_number"/>
            <p:cNvSpPr txBox="1"/>
            <p:nvPr/>
          </p:nvSpPr>
          <p:spPr>
            <a:xfrm>
              <a:off x="6771132" y="3547872"/>
              <a:ext cx="0" cy="0"/>
            </a:xfrm>
            <a:prstGeom prst="rect">
              <a:avLst/>
            </a:prstGeom>
            <a:noFill/>
          </p:spPr>
          <p:txBody>
            <a:bodyPr wrap="none" rtlCol="0">
              <a:noAutofit/>
            </a:bodyPr>
            <a:lstStyle/>
            <a:p>
              <a:pPr algn="r"/>
              <a:r>
                <a:rPr lang="en-US" sz="1600" b="1" dirty="0">
                  <a:solidFill>
                    <a:srgbClr val="000000"/>
                  </a:solidFill>
                </a:rPr>
                <a:t>4</a:t>
              </a:r>
              <a:r>
                <a:rPr lang="en-US" sz="1000" b="1" dirty="0">
                  <a:solidFill>
                    <a:srgbClr val="000000"/>
                  </a:solidFill>
                </a:rPr>
                <a:t>. </a:t>
              </a:r>
              <a:endParaRPr lang="en-US" sz="1000" dirty="0"/>
            </a:p>
          </p:txBody>
        </p:sp>
        <p:sp>
          <p:nvSpPr>
            <p:cNvPr id="1090" name="diagram_36399_cluster_4_title"/>
            <p:cNvSpPr txBox="1"/>
            <p:nvPr/>
          </p:nvSpPr>
          <p:spPr>
            <a:xfrm>
              <a:off x="6816852" y="3547872"/>
              <a:ext cx="0" cy="0"/>
            </a:xfrm>
            <a:prstGeom prst="rect">
              <a:avLst/>
            </a:prstGeom>
            <a:noFill/>
          </p:spPr>
          <p:txBody>
            <a:bodyPr wrap="none" rtlCol="0">
              <a:noAutofit/>
            </a:bodyPr>
            <a:lstStyle/>
            <a:p>
              <a:r>
                <a:rPr lang="en-US" sz="1000" b="1" dirty="0">
                  <a:solidFill>
                    <a:srgbClr val="000000"/>
                  </a:solidFill>
                </a:rPr>
                <a:t> </a:t>
              </a:r>
              <a:r>
                <a:rPr lang="en-US" sz="1800" b="1" dirty="0">
                  <a:solidFill>
                    <a:srgbClr val="000000"/>
                  </a:solidFill>
                </a:rPr>
                <a:t>Practicum/</a:t>
              </a:r>
            </a:p>
            <a:p>
              <a:r>
                <a:rPr lang="en-US" sz="1800" b="1" dirty="0">
                  <a:solidFill>
                    <a:srgbClr val="000000"/>
                  </a:solidFill>
                </a:rPr>
                <a:t>Collaboration</a:t>
              </a:r>
            </a:p>
            <a:p>
              <a:endParaRPr lang="en-US" sz="2000" dirty="0"/>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3C1B71"/>
              </a:buClr>
              <a:buSzPts val="5000"/>
              <a:buFont typeface="Arial"/>
              <a:buNone/>
            </a:pPr>
            <a:r>
              <a:rPr lang="en-US" dirty="0">
                <a:solidFill>
                  <a:schemeClr val="accent4">
                    <a:lumMod val="75000"/>
                  </a:schemeClr>
                </a:solidFill>
              </a:rPr>
              <a:t>Experiences - Beliefs</a:t>
            </a:r>
            <a:endParaRPr dirty="0">
              <a:solidFill>
                <a:schemeClr val="accent4">
                  <a:lumMod val="75000"/>
                </a:schemeClr>
              </a:solidFill>
            </a:endParaRPr>
          </a:p>
        </p:txBody>
      </p:sp>
      <p:graphicFrame>
        <p:nvGraphicFramePr>
          <p:cNvPr id="255" name="Google Shape;255;p14"/>
          <p:cNvGraphicFramePr/>
          <p:nvPr>
            <p:extLst>
              <p:ext uri="{D42A27DB-BD31-4B8C-83A1-F6EECF244321}">
                <p14:modId xmlns:p14="http://schemas.microsoft.com/office/powerpoint/2010/main" val="2710186643"/>
              </p:ext>
            </p:extLst>
          </p:nvPr>
        </p:nvGraphicFramePr>
        <p:xfrm>
          <a:off x="235375" y="1785400"/>
          <a:ext cx="4014825" cy="3596408"/>
        </p:xfrm>
        <a:graphic>
          <a:graphicData uri="http://schemas.openxmlformats.org/drawingml/2006/table">
            <a:tbl>
              <a:tblPr>
                <a:noFill/>
                <a:tableStyleId>{501B5C08-76BB-41E3-9685-84E6673E95D0}</a:tableStyleId>
              </a:tblPr>
              <a:tblGrid>
                <a:gridCol w="4014825">
                  <a:extLst>
                    <a:ext uri="{9D8B030D-6E8A-4147-A177-3AD203B41FA5}">
                      <a16:colId xmlns:a16="http://schemas.microsoft.com/office/drawing/2014/main" val="20000"/>
                    </a:ext>
                  </a:extLst>
                </a:gridCol>
              </a:tblGrid>
              <a:tr h="449551">
                <a:tc>
                  <a:txBody>
                    <a:bodyPr/>
                    <a:lstStyle/>
                    <a:p>
                      <a:pPr marL="0" lvl="0" indent="0" algn="l" rtl="0">
                        <a:spcBef>
                          <a:spcPts val="0"/>
                        </a:spcBef>
                        <a:spcAft>
                          <a:spcPts val="0"/>
                        </a:spcAft>
                        <a:buNone/>
                      </a:pPr>
                      <a:r>
                        <a:rPr lang="en-US" b="1" dirty="0"/>
                        <a:t>Cluster 1: Personal Experience with Diversity</a:t>
                      </a:r>
                      <a:endParaRPr b="1" dirty="0"/>
                    </a:p>
                  </a:txBody>
                  <a:tcPr marL="91425" marR="91425" marT="91425" marB="91425"/>
                </a:tc>
                <a:extLst>
                  <a:ext uri="{0D108BD9-81ED-4DB2-BD59-A6C34878D82A}">
                    <a16:rowId xmlns:a16="http://schemas.microsoft.com/office/drawing/2014/main" val="10000"/>
                  </a:ext>
                </a:extLst>
              </a:tr>
              <a:tr h="449551">
                <a:tc>
                  <a:txBody>
                    <a:bodyPr/>
                    <a:lstStyle/>
                    <a:p>
                      <a:pPr marL="0" lvl="0" indent="0" algn="l" rtl="0">
                        <a:spcBef>
                          <a:spcPts val="0"/>
                        </a:spcBef>
                        <a:spcAft>
                          <a:spcPts val="0"/>
                        </a:spcAft>
                        <a:buNone/>
                      </a:pPr>
                      <a:r>
                        <a:rPr lang="en-US"/>
                        <a:t>I was identified as gifted in school.</a:t>
                      </a:r>
                      <a:endParaRPr/>
                    </a:p>
                  </a:txBody>
                  <a:tcPr marL="91425" marR="91425" marT="91425" marB="91425"/>
                </a:tc>
                <a:extLst>
                  <a:ext uri="{0D108BD9-81ED-4DB2-BD59-A6C34878D82A}">
                    <a16:rowId xmlns:a16="http://schemas.microsoft.com/office/drawing/2014/main" val="10001"/>
                  </a:ext>
                </a:extLst>
              </a:tr>
              <a:tr h="449551">
                <a:tc>
                  <a:txBody>
                    <a:bodyPr/>
                    <a:lstStyle/>
                    <a:p>
                      <a:pPr marL="0" lvl="0" indent="0" algn="l" rtl="0">
                        <a:spcBef>
                          <a:spcPts val="0"/>
                        </a:spcBef>
                        <a:spcAft>
                          <a:spcPts val="0"/>
                        </a:spcAft>
                        <a:buNone/>
                      </a:pPr>
                      <a:r>
                        <a:rPr lang="en-US"/>
                        <a:t>I have a learning disability.</a:t>
                      </a:r>
                      <a:endParaRPr/>
                    </a:p>
                  </a:txBody>
                  <a:tcPr marL="91425" marR="91425" marT="91425" marB="91425"/>
                </a:tc>
                <a:extLst>
                  <a:ext uri="{0D108BD9-81ED-4DB2-BD59-A6C34878D82A}">
                    <a16:rowId xmlns:a16="http://schemas.microsoft.com/office/drawing/2014/main" val="10002"/>
                  </a:ext>
                </a:extLst>
              </a:tr>
              <a:tr h="449551">
                <a:tc>
                  <a:txBody>
                    <a:bodyPr/>
                    <a:lstStyle/>
                    <a:p>
                      <a:pPr marL="0" lvl="0" indent="0" algn="l" rtl="0">
                        <a:spcBef>
                          <a:spcPts val="0"/>
                        </a:spcBef>
                        <a:spcAft>
                          <a:spcPts val="0"/>
                        </a:spcAft>
                        <a:buNone/>
                      </a:pPr>
                      <a:r>
                        <a:rPr lang="en-US"/>
                        <a:t>My own learning style.</a:t>
                      </a:r>
                      <a:endParaRPr/>
                    </a:p>
                  </a:txBody>
                  <a:tcPr marL="91425" marR="91425" marT="91425" marB="91425"/>
                </a:tc>
                <a:extLst>
                  <a:ext uri="{0D108BD9-81ED-4DB2-BD59-A6C34878D82A}">
                    <a16:rowId xmlns:a16="http://schemas.microsoft.com/office/drawing/2014/main" val="10003"/>
                  </a:ext>
                </a:extLst>
              </a:tr>
              <a:tr h="449551">
                <a:tc>
                  <a:txBody>
                    <a:bodyPr/>
                    <a:lstStyle/>
                    <a:p>
                      <a:pPr marL="0" lvl="0" indent="0" algn="l" rtl="0">
                        <a:spcBef>
                          <a:spcPts val="0"/>
                        </a:spcBef>
                        <a:spcAft>
                          <a:spcPts val="0"/>
                        </a:spcAft>
                        <a:buNone/>
                      </a:pPr>
                      <a:r>
                        <a:rPr lang="en-US" b="1"/>
                        <a:t>Cluster 2: Education</a:t>
                      </a:r>
                      <a:endParaRPr b="1"/>
                    </a:p>
                  </a:txBody>
                  <a:tcPr marL="91425" marR="91425" marT="91425" marB="91425"/>
                </a:tc>
                <a:extLst>
                  <a:ext uri="{0D108BD9-81ED-4DB2-BD59-A6C34878D82A}">
                    <a16:rowId xmlns:a16="http://schemas.microsoft.com/office/drawing/2014/main" val="10004"/>
                  </a:ext>
                </a:extLst>
              </a:tr>
              <a:tr h="449551">
                <a:tc>
                  <a:txBody>
                    <a:bodyPr/>
                    <a:lstStyle/>
                    <a:p>
                      <a:pPr marL="0" lvl="0" indent="0" algn="l" rtl="0">
                        <a:spcBef>
                          <a:spcPts val="0"/>
                        </a:spcBef>
                        <a:spcAft>
                          <a:spcPts val="0"/>
                        </a:spcAft>
                        <a:buNone/>
                      </a:pPr>
                      <a:r>
                        <a:rPr lang="en-US"/>
                        <a:t>Courses in Philosophy that I have taken.</a:t>
                      </a:r>
                      <a:endParaRPr/>
                    </a:p>
                  </a:txBody>
                  <a:tcPr marL="91425" marR="91425" marT="91425" marB="91425"/>
                </a:tc>
                <a:extLst>
                  <a:ext uri="{0D108BD9-81ED-4DB2-BD59-A6C34878D82A}">
                    <a16:rowId xmlns:a16="http://schemas.microsoft.com/office/drawing/2014/main" val="10005"/>
                  </a:ext>
                </a:extLst>
              </a:tr>
              <a:tr h="449551">
                <a:tc>
                  <a:txBody>
                    <a:bodyPr/>
                    <a:lstStyle/>
                    <a:p>
                      <a:pPr marL="0" lvl="0" indent="0" algn="l" rtl="0">
                        <a:spcBef>
                          <a:spcPts val="0"/>
                        </a:spcBef>
                        <a:spcAft>
                          <a:spcPts val="0"/>
                        </a:spcAft>
                        <a:buNone/>
                      </a:pPr>
                      <a:r>
                        <a:rPr lang="en-US"/>
                        <a:t>The Psychology courses that I have taken.</a:t>
                      </a:r>
                      <a:endParaRPr/>
                    </a:p>
                  </a:txBody>
                  <a:tcPr marL="91425" marR="91425" marT="91425" marB="91425"/>
                </a:tc>
                <a:extLst>
                  <a:ext uri="{0D108BD9-81ED-4DB2-BD59-A6C34878D82A}">
                    <a16:rowId xmlns:a16="http://schemas.microsoft.com/office/drawing/2014/main" val="10006"/>
                  </a:ext>
                </a:extLst>
              </a:tr>
              <a:tr h="449551">
                <a:tc>
                  <a:txBody>
                    <a:bodyPr/>
                    <a:lstStyle/>
                    <a:p>
                      <a:pPr marL="0" lvl="0" indent="0" algn="l" rtl="0">
                        <a:spcBef>
                          <a:spcPts val="0"/>
                        </a:spcBef>
                        <a:spcAft>
                          <a:spcPts val="0"/>
                        </a:spcAft>
                        <a:buNone/>
                      </a:pPr>
                      <a:r>
                        <a:rPr lang="en-US" dirty="0"/>
                        <a:t>The course work in my other degrees.</a:t>
                      </a:r>
                      <a:endParaRPr dirty="0"/>
                    </a:p>
                  </a:txBody>
                  <a:tcPr marL="91425" marR="91425" marT="91425" marB="91425"/>
                </a:tc>
                <a:extLst>
                  <a:ext uri="{0D108BD9-81ED-4DB2-BD59-A6C34878D82A}">
                    <a16:rowId xmlns:a16="http://schemas.microsoft.com/office/drawing/2014/main" val="10007"/>
                  </a:ext>
                </a:extLst>
              </a:tr>
            </a:tbl>
          </a:graphicData>
        </a:graphic>
      </p:graphicFrame>
      <p:graphicFrame>
        <p:nvGraphicFramePr>
          <p:cNvPr id="256" name="Google Shape;256;p14"/>
          <p:cNvGraphicFramePr/>
          <p:nvPr/>
        </p:nvGraphicFramePr>
        <p:xfrm>
          <a:off x="4422425" y="1785400"/>
          <a:ext cx="4412250" cy="4023140"/>
        </p:xfrm>
        <a:graphic>
          <a:graphicData uri="http://schemas.openxmlformats.org/drawingml/2006/table">
            <a:tbl>
              <a:tblPr>
                <a:noFill/>
                <a:tableStyleId>{501B5C08-76BB-41E3-9685-84E6673E95D0}</a:tableStyleId>
              </a:tblPr>
              <a:tblGrid>
                <a:gridCol w="4412250">
                  <a:extLst>
                    <a:ext uri="{9D8B030D-6E8A-4147-A177-3AD203B41FA5}">
                      <a16:colId xmlns:a16="http://schemas.microsoft.com/office/drawing/2014/main" val="20000"/>
                    </a:ext>
                  </a:extLst>
                </a:gridCol>
              </a:tblGrid>
              <a:tr h="396200">
                <a:tc>
                  <a:txBody>
                    <a:bodyPr/>
                    <a:lstStyle/>
                    <a:p>
                      <a:pPr marL="0" lvl="0" indent="0" algn="l" rtl="0">
                        <a:spcBef>
                          <a:spcPts val="0"/>
                        </a:spcBef>
                        <a:spcAft>
                          <a:spcPts val="0"/>
                        </a:spcAft>
                        <a:buNone/>
                      </a:pPr>
                      <a:r>
                        <a:rPr lang="en-US" b="1"/>
                        <a:t>Cluster 3: Work Experiences</a:t>
                      </a:r>
                      <a:endParaRPr b="1"/>
                    </a:p>
                  </a:txBody>
                  <a:tcPr marL="91425" marR="91425" marT="91425" marB="91425"/>
                </a:tc>
                <a:extLst>
                  <a:ext uri="{0D108BD9-81ED-4DB2-BD59-A6C34878D82A}">
                    <a16:rowId xmlns:a16="http://schemas.microsoft.com/office/drawing/2014/main" val="10000"/>
                  </a:ext>
                </a:extLst>
              </a:tr>
              <a:tr h="609575">
                <a:tc>
                  <a:txBody>
                    <a:bodyPr/>
                    <a:lstStyle/>
                    <a:p>
                      <a:pPr marL="0" lvl="0" indent="0" algn="l" rtl="0">
                        <a:spcBef>
                          <a:spcPts val="0"/>
                        </a:spcBef>
                        <a:spcAft>
                          <a:spcPts val="0"/>
                        </a:spcAft>
                        <a:buNone/>
                      </a:pPr>
                      <a:r>
                        <a:rPr lang="en-US"/>
                        <a:t>Teaching marine sciences to students who came on field trips.</a:t>
                      </a:r>
                      <a:endParaRPr/>
                    </a:p>
                  </a:txBody>
                  <a:tcPr marL="91425" marR="91425" marT="91425" marB="91425"/>
                </a:tc>
                <a:extLst>
                  <a:ext uri="{0D108BD9-81ED-4DB2-BD59-A6C34878D82A}">
                    <a16:rowId xmlns:a16="http://schemas.microsoft.com/office/drawing/2014/main" val="10001"/>
                  </a:ext>
                </a:extLst>
              </a:tr>
              <a:tr h="609575">
                <a:tc>
                  <a:txBody>
                    <a:bodyPr/>
                    <a:lstStyle/>
                    <a:p>
                      <a:pPr marL="0" lvl="0" indent="0" algn="l" rtl="0">
                        <a:spcBef>
                          <a:spcPts val="0"/>
                        </a:spcBef>
                        <a:spcAft>
                          <a:spcPts val="0"/>
                        </a:spcAft>
                        <a:buNone/>
                      </a:pPr>
                      <a:r>
                        <a:rPr lang="en-US"/>
                        <a:t>Work at the Ministry of Justice with young offenders.</a:t>
                      </a:r>
                      <a:endParaRPr/>
                    </a:p>
                  </a:txBody>
                  <a:tcPr marL="91425" marR="91425" marT="91425" marB="91425"/>
                </a:tc>
                <a:extLst>
                  <a:ext uri="{0D108BD9-81ED-4DB2-BD59-A6C34878D82A}">
                    <a16:rowId xmlns:a16="http://schemas.microsoft.com/office/drawing/2014/main" val="10002"/>
                  </a:ext>
                </a:extLst>
              </a:tr>
              <a:tr h="396200">
                <a:tc>
                  <a:txBody>
                    <a:bodyPr/>
                    <a:lstStyle/>
                    <a:p>
                      <a:pPr marL="0" lvl="0" indent="0" algn="l" rtl="0">
                        <a:spcBef>
                          <a:spcPts val="0"/>
                        </a:spcBef>
                        <a:spcAft>
                          <a:spcPts val="0"/>
                        </a:spcAft>
                        <a:buNone/>
                      </a:pPr>
                      <a:r>
                        <a:rPr lang="en-US"/>
                        <a:t>Working with a therapeutic riding program.</a:t>
                      </a:r>
                      <a:endParaRPr/>
                    </a:p>
                  </a:txBody>
                  <a:tcPr marL="91425" marR="91425" marT="91425" marB="91425"/>
                </a:tc>
                <a:extLst>
                  <a:ext uri="{0D108BD9-81ED-4DB2-BD59-A6C34878D82A}">
                    <a16:rowId xmlns:a16="http://schemas.microsoft.com/office/drawing/2014/main" val="10003"/>
                  </a:ext>
                </a:extLst>
              </a:tr>
              <a:tr h="396200">
                <a:tc>
                  <a:txBody>
                    <a:bodyPr/>
                    <a:lstStyle/>
                    <a:p>
                      <a:pPr marL="0" lvl="0" indent="0" algn="l" rtl="0">
                        <a:spcBef>
                          <a:spcPts val="0"/>
                        </a:spcBef>
                        <a:spcAft>
                          <a:spcPts val="0"/>
                        </a:spcAft>
                        <a:buNone/>
                      </a:pPr>
                      <a:r>
                        <a:rPr lang="en-US" b="1"/>
                        <a:t>Cluster 4: Practicum/Collaboration </a:t>
                      </a:r>
                      <a:endParaRPr b="1"/>
                    </a:p>
                  </a:txBody>
                  <a:tcPr marL="91425" marR="91425" marT="91425" marB="91425"/>
                </a:tc>
                <a:extLst>
                  <a:ext uri="{0D108BD9-81ED-4DB2-BD59-A6C34878D82A}">
                    <a16:rowId xmlns:a16="http://schemas.microsoft.com/office/drawing/2014/main" val="10004"/>
                  </a:ext>
                </a:extLst>
              </a:tr>
              <a:tr h="609575">
                <a:tc>
                  <a:txBody>
                    <a:bodyPr/>
                    <a:lstStyle/>
                    <a:p>
                      <a:pPr marL="0" lvl="0" indent="0" algn="l" rtl="0">
                        <a:spcBef>
                          <a:spcPts val="0"/>
                        </a:spcBef>
                        <a:spcAft>
                          <a:spcPts val="0"/>
                        </a:spcAft>
                        <a:buNone/>
                      </a:pPr>
                      <a:r>
                        <a:rPr lang="en-US"/>
                        <a:t>Conversations with my associate teacher on practicum.</a:t>
                      </a:r>
                      <a:endParaRPr/>
                    </a:p>
                  </a:txBody>
                  <a:tcPr marL="91425" marR="91425" marT="91425" marB="91425"/>
                </a:tc>
                <a:extLst>
                  <a:ext uri="{0D108BD9-81ED-4DB2-BD59-A6C34878D82A}">
                    <a16:rowId xmlns:a16="http://schemas.microsoft.com/office/drawing/2014/main" val="10005"/>
                  </a:ext>
                </a:extLst>
              </a:tr>
              <a:tr h="609575">
                <a:tc>
                  <a:txBody>
                    <a:bodyPr/>
                    <a:lstStyle/>
                    <a:p>
                      <a:pPr marL="0" lvl="0" indent="0" algn="l" rtl="0">
                        <a:spcBef>
                          <a:spcPts val="0"/>
                        </a:spcBef>
                        <a:spcAft>
                          <a:spcPts val="0"/>
                        </a:spcAft>
                        <a:buNone/>
                      </a:pPr>
                      <a:r>
                        <a:rPr lang="en-US"/>
                        <a:t>Talking with the principal during practicum experiences.</a:t>
                      </a:r>
                      <a:endParaRPr/>
                    </a:p>
                  </a:txBody>
                  <a:tcPr marL="91425" marR="91425" marT="91425" marB="91425"/>
                </a:tc>
                <a:extLst>
                  <a:ext uri="{0D108BD9-81ED-4DB2-BD59-A6C34878D82A}">
                    <a16:rowId xmlns:a16="http://schemas.microsoft.com/office/drawing/2014/main" val="10006"/>
                  </a:ext>
                </a:extLst>
              </a:tr>
              <a:tr h="396200">
                <a:tc>
                  <a:txBody>
                    <a:bodyPr/>
                    <a:lstStyle/>
                    <a:p>
                      <a:pPr marL="0" lvl="0" indent="0" algn="l" rtl="0">
                        <a:spcBef>
                          <a:spcPts val="0"/>
                        </a:spcBef>
                        <a:spcAft>
                          <a:spcPts val="0"/>
                        </a:spcAft>
                        <a:buNone/>
                      </a:pPr>
                      <a:r>
                        <a:rPr lang="en-US"/>
                        <a:t>Seeing inclusivity modelled during practicum.</a:t>
                      </a:r>
                      <a:endParaRPr/>
                    </a:p>
                  </a:txBody>
                  <a:tcPr marL="91425" marR="91425" marT="91425" marB="91425"/>
                </a:tc>
                <a:extLst>
                  <a:ext uri="{0D108BD9-81ED-4DB2-BD59-A6C34878D82A}">
                    <a16:rowId xmlns:a16="http://schemas.microsoft.com/office/drawing/2014/main" val="10007"/>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itle"/>
          <p:cNvSpPr>
            <a:spLocks noGrp="1"/>
          </p:cNvSpPr>
          <p:nvPr>
            <p:ph type="title"/>
          </p:nvPr>
        </p:nvSpPr>
        <p:spPr>
          <a:xfrm>
            <a:off x="519166" y="274320"/>
            <a:ext cx="8229600" cy="1526794"/>
          </a:xfrm>
        </p:spPr>
        <p:txBody>
          <a:bodyPr/>
          <a:lstStyle/>
          <a:p>
            <a:r>
              <a:rPr lang="en-US" sz="4400" dirty="0">
                <a:solidFill>
                  <a:schemeClr val="accent4">
                    <a:lumMod val="75000"/>
                  </a:schemeClr>
                </a:solidFill>
              </a:rPr>
              <a:t>Cluster Map – Efficacy </a:t>
            </a:r>
            <a:r>
              <a:rPr lang="en-US" sz="2400" dirty="0">
                <a:solidFill>
                  <a:schemeClr val="accent4">
                    <a:lumMod val="75000"/>
                  </a:schemeClr>
                </a:solidFill>
              </a:rPr>
              <a:t>(76 statements)</a:t>
            </a:r>
            <a:br>
              <a:rPr lang="en-US" sz="4400" dirty="0"/>
            </a:br>
            <a:r>
              <a:rPr lang="en-US" sz="1800" dirty="0"/>
              <a:t>Each of the 5 clusters contained 7 to 18 statements with an average bridging value between 0.19 and 0.65, which was a very good representation of the data.</a:t>
            </a:r>
            <a:br>
              <a:rPr lang="en-US" sz="1800" dirty="0"/>
            </a:br>
            <a:endParaRPr lang="en-US" sz="1800" dirty="0"/>
          </a:p>
        </p:txBody>
      </p:sp>
      <p:grpSp>
        <p:nvGrpSpPr>
          <p:cNvPr id="6" name="Points"/>
          <p:cNvGrpSpPr/>
          <p:nvPr/>
        </p:nvGrpSpPr>
        <p:grpSpPr>
          <a:xfrm>
            <a:off x="-111303" y="0"/>
            <a:ext cx="6211287" cy="5633212"/>
            <a:chOff x="-45719" y="0"/>
            <a:chExt cx="7360919" cy="5633212"/>
          </a:xfrm>
        </p:grpSpPr>
        <p:sp>
          <p:nvSpPr>
            <p:cNvPr id="1000" name="diagram_36788_cluster_1"/>
            <p:cNvSpPr/>
            <p:nvPr/>
          </p:nvSpPr>
          <p:spPr>
            <a:xfrm>
              <a:off x="0" y="0"/>
              <a:ext cx="7315200" cy="4114800"/>
            </a:xfrm>
            <a:custGeom>
              <a:avLst/>
              <a:gdLst/>
              <a:ahLst/>
              <a:cxnLst/>
              <a:rect l="l" t="t" r="r" b="b"/>
              <a:pathLst>
                <a:path w="7315200" h="4114800">
                  <a:moveTo>
                    <a:pt x="5408676" y="5097780"/>
                  </a:moveTo>
                  <a:lnTo>
                    <a:pt x="5559552" y="4599432"/>
                  </a:lnTo>
                  <a:lnTo>
                    <a:pt x="6336792" y="4914900"/>
                  </a:lnTo>
                  <a:lnTo>
                    <a:pt x="6044184" y="5166360"/>
                  </a:lnTo>
                  <a:lnTo>
                    <a:pt x="5600700" y="5161788"/>
                  </a:lnTo>
                  <a:close/>
                </a:path>
              </a:pathLst>
            </a:custGeom>
            <a:solidFill>
              <a:srgbClr val="FFFFCC"/>
            </a:solidFill>
            <a:ln w="12700">
              <a:solidFill>
                <a:srgbClr val="99999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1" name="diagram_36788_cluster_2"/>
            <p:cNvSpPr/>
            <p:nvPr/>
          </p:nvSpPr>
          <p:spPr>
            <a:xfrm>
              <a:off x="0" y="0"/>
              <a:ext cx="7315200" cy="4114800"/>
            </a:xfrm>
            <a:custGeom>
              <a:avLst/>
              <a:gdLst/>
              <a:ahLst/>
              <a:cxnLst/>
              <a:rect l="l" t="t" r="r" b="b"/>
              <a:pathLst>
                <a:path w="7315200" h="4114800">
                  <a:moveTo>
                    <a:pt x="3625596" y="5518404"/>
                  </a:moveTo>
                  <a:lnTo>
                    <a:pt x="4165092" y="5239512"/>
                  </a:lnTo>
                  <a:lnTo>
                    <a:pt x="4649724" y="5020056"/>
                  </a:lnTo>
                  <a:lnTo>
                    <a:pt x="4988052" y="4905756"/>
                  </a:lnTo>
                  <a:lnTo>
                    <a:pt x="4978908" y="5074920"/>
                  </a:lnTo>
                  <a:lnTo>
                    <a:pt x="4860036" y="5349240"/>
                  </a:lnTo>
                  <a:lnTo>
                    <a:pt x="4640580" y="5564124"/>
                  </a:lnTo>
                  <a:lnTo>
                    <a:pt x="4050792" y="5605272"/>
                  </a:lnTo>
                  <a:lnTo>
                    <a:pt x="3849624" y="5568696"/>
                  </a:lnTo>
                  <a:lnTo>
                    <a:pt x="3634740" y="5518404"/>
                  </a:lnTo>
                  <a:close/>
                </a:path>
              </a:pathLst>
            </a:custGeom>
            <a:solidFill>
              <a:srgbClr val="FFFFCC"/>
            </a:solidFill>
            <a:ln w="12700">
              <a:solidFill>
                <a:srgbClr val="99999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2" name="diagram_36788_cluster_3"/>
            <p:cNvSpPr/>
            <p:nvPr/>
          </p:nvSpPr>
          <p:spPr>
            <a:xfrm>
              <a:off x="0" y="0"/>
              <a:ext cx="7315200" cy="4114800"/>
            </a:xfrm>
            <a:custGeom>
              <a:avLst/>
              <a:gdLst/>
              <a:ahLst/>
              <a:cxnLst/>
              <a:rect l="l" t="t" r="r" b="b"/>
              <a:pathLst>
                <a:path w="7315200" h="4114800">
                  <a:moveTo>
                    <a:pt x="2052828" y="4155948"/>
                  </a:moveTo>
                  <a:lnTo>
                    <a:pt x="2916936" y="3374136"/>
                  </a:lnTo>
                  <a:lnTo>
                    <a:pt x="4768596" y="3557016"/>
                  </a:lnTo>
                  <a:lnTo>
                    <a:pt x="5422392" y="3758184"/>
                  </a:lnTo>
                  <a:lnTo>
                    <a:pt x="5468112" y="3918204"/>
                  </a:lnTo>
                  <a:lnTo>
                    <a:pt x="3209544" y="5134356"/>
                  </a:lnTo>
                  <a:lnTo>
                    <a:pt x="3003804" y="5180076"/>
                  </a:lnTo>
                  <a:lnTo>
                    <a:pt x="2290572" y="4466844"/>
                  </a:lnTo>
                  <a:close/>
                </a:path>
              </a:pathLst>
            </a:custGeom>
            <a:solidFill>
              <a:srgbClr val="FFFFCC"/>
            </a:solidFill>
            <a:ln w="12700">
              <a:solidFill>
                <a:srgbClr val="99999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3" name="diagram_36788_cluster_4"/>
            <p:cNvSpPr/>
            <p:nvPr/>
          </p:nvSpPr>
          <p:spPr>
            <a:xfrm>
              <a:off x="0" y="0"/>
              <a:ext cx="7315200" cy="4114800"/>
            </a:xfrm>
            <a:custGeom>
              <a:avLst/>
              <a:gdLst/>
              <a:ahLst/>
              <a:cxnLst/>
              <a:rect l="l" t="t" r="r" b="b"/>
              <a:pathLst>
                <a:path w="7315200" h="4114800">
                  <a:moveTo>
                    <a:pt x="5833872" y="3168396"/>
                  </a:moveTo>
                  <a:lnTo>
                    <a:pt x="6451092" y="3076956"/>
                  </a:lnTo>
                  <a:lnTo>
                    <a:pt x="7196328" y="3799332"/>
                  </a:lnTo>
                  <a:lnTo>
                    <a:pt x="7196328" y="4119372"/>
                  </a:lnTo>
                  <a:lnTo>
                    <a:pt x="7050024" y="4434840"/>
                  </a:lnTo>
                  <a:lnTo>
                    <a:pt x="6995160" y="4462272"/>
                  </a:lnTo>
                  <a:lnTo>
                    <a:pt x="6478524" y="4411980"/>
                  </a:lnTo>
                  <a:lnTo>
                    <a:pt x="5847588" y="3643884"/>
                  </a:lnTo>
                  <a:close/>
                </a:path>
              </a:pathLst>
            </a:custGeom>
            <a:solidFill>
              <a:srgbClr val="FFFFCC"/>
            </a:solidFill>
            <a:ln w="12700">
              <a:solidFill>
                <a:srgbClr val="99999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04" name="diagram_36788_cluster_5"/>
            <p:cNvSpPr/>
            <p:nvPr/>
          </p:nvSpPr>
          <p:spPr>
            <a:xfrm>
              <a:off x="-45719" y="22606"/>
              <a:ext cx="7315200" cy="4114800"/>
            </a:xfrm>
            <a:custGeom>
              <a:avLst/>
              <a:gdLst/>
              <a:ahLst/>
              <a:cxnLst/>
              <a:rect l="l" t="t" r="r" b="b"/>
              <a:pathLst>
                <a:path w="7315200" h="4114800">
                  <a:moveTo>
                    <a:pt x="2994660" y="2578608"/>
                  </a:moveTo>
                  <a:lnTo>
                    <a:pt x="3319272" y="2505456"/>
                  </a:lnTo>
                  <a:lnTo>
                    <a:pt x="4809744" y="2176272"/>
                  </a:lnTo>
                  <a:lnTo>
                    <a:pt x="4942332" y="2194560"/>
                  </a:lnTo>
                  <a:lnTo>
                    <a:pt x="5234940" y="2263140"/>
                  </a:lnTo>
                  <a:lnTo>
                    <a:pt x="5477256" y="2720340"/>
                  </a:lnTo>
                  <a:lnTo>
                    <a:pt x="4901184" y="2985516"/>
                  </a:lnTo>
                  <a:close/>
                </a:path>
              </a:pathLst>
            </a:custGeom>
            <a:solidFill>
              <a:srgbClr val="FFFFCC"/>
            </a:solidFill>
            <a:ln w="12700">
              <a:solidFill>
                <a:srgbClr val="99999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05" name="diagram_36788_cluster_1_point_283965"/>
            <p:cNvSpPr/>
            <p:nvPr/>
          </p:nvSpPr>
          <p:spPr>
            <a:xfrm>
              <a:off x="6313932" y="489204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6" name="diagram_36788_cluster_1_point_283970"/>
            <p:cNvSpPr/>
            <p:nvPr/>
          </p:nvSpPr>
          <p:spPr>
            <a:xfrm>
              <a:off x="5577840" y="513892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7" name="diagram_36788_cluster_1_point_283971"/>
            <p:cNvSpPr/>
            <p:nvPr/>
          </p:nvSpPr>
          <p:spPr>
            <a:xfrm>
              <a:off x="6021324" y="514350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8" name="diagram_36788_cluster_1_point_283972"/>
            <p:cNvSpPr/>
            <p:nvPr/>
          </p:nvSpPr>
          <p:spPr>
            <a:xfrm>
              <a:off x="5385816" y="507492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9" name="diagram_36788_cluster_1_point_283985"/>
            <p:cNvSpPr/>
            <p:nvPr/>
          </p:nvSpPr>
          <p:spPr>
            <a:xfrm>
              <a:off x="5536692" y="457657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0" name="diagram_36788_cluster_1_point_283986"/>
            <p:cNvSpPr/>
            <p:nvPr/>
          </p:nvSpPr>
          <p:spPr>
            <a:xfrm>
              <a:off x="5852160" y="508406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1" name="diagram_36788_cluster_1_point_284029"/>
            <p:cNvSpPr/>
            <p:nvPr/>
          </p:nvSpPr>
          <p:spPr>
            <a:xfrm>
              <a:off x="6112764" y="494233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2" name="diagram_36788_cluster_2_point_283976"/>
            <p:cNvSpPr/>
            <p:nvPr/>
          </p:nvSpPr>
          <p:spPr>
            <a:xfrm>
              <a:off x="3602736" y="549554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3" name="diagram_36788_cluster_2_point_283977"/>
            <p:cNvSpPr/>
            <p:nvPr/>
          </p:nvSpPr>
          <p:spPr>
            <a:xfrm>
              <a:off x="3611880" y="549554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4" name="diagram_36788_cluster_2_point_283980"/>
            <p:cNvSpPr/>
            <p:nvPr/>
          </p:nvSpPr>
          <p:spPr>
            <a:xfrm>
              <a:off x="4142232" y="521665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5" name="diagram_36788_cluster_2_point_283994"/>
            <p:cNvSpPr/>
            <p:nvPr/>
          </p:nvSpPr>
          <p:spPr>
            <a:xfrm>
              <a:off x="3790188" y="544982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6" name="diagram_36788_cluster_2_point_283995"/>
            <p:cNvSpPr/>
            <p:nvPr/>
          </p:nvSpPr>
          <p:spPr>
            <a:xfrm>
              <a:off x="4014216" y="557784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7" name="diagram_36788_cluster_2_point_284001"/>
            <p:cNvSpPr/>
            <p:nvPr/>
          </p:nvSpPr>
          <p:spPr>
            <a:xfrm>
              <a:off x="4617720" y="554126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8" name="diagram_36788_cluster_2_point_284004"/>
            <p:cNvSpPr/>
            <p:nvPr/>
          </p:nvSpPr>
          <p:spPr>
            <a:xfrm>
              <a:off x="4837176" y="532638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9" name="diagram_36788_cluster_2_point_284013"/>
            <p:cNvSpPr/>
            <p:nvPr/>
          </p:nvSpPr>
          <p:spPr>
            <a:xfrm>
              <a:off x="4027932" y="558241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0" name="diagram_36788_cluster_2_point_284015"/>
            <p:cNvSpPr/>
            <p:nvPr/>
          </p:nvSpPr>
          <p:spPr>
            <a:xfrm>
              <a:off x="4283964" y="545439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1" name="diagram_36788_cluster_2_point_284028"/>
            <p:cNvSpPr/>
            <p:nvPr/>
          </p:nvSpPr>
          <p:spPr>
            <a:xfrm>
              <a:off x="4956048" y="505206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2" name="diagram_36788_cluster_2_point_284031"/>
            <p:cNvSpPr/>
            <p:nvPr/>
          </p:nvSpPr>
          <p:spPr>
            <a:xfrm>
              <a:off x="3826764" y="554583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3" name="diagram_36788_cluster_2_point_284032"/>
            <p:cNvSpPr/>
            <p:nvPr/>
          </p:nvSpPr>
          <p:spPr>
            <a:xfrm>
              <a:off x="3927348" y="554126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4" name="diagram_36788_cluster_2_point_284035"/>
            <p:cNvSpPr/>
            <p:nvPr/>
          </p:nvSpPr>
          <p:spPr>
            <a:xfrm>
              <a:off x="4965192" y="488289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5" name="diagram_36788_cluster_2_point_284036"/>
            <p:cNvSpPr/>
            <p:nvPr/>
          </p:nvSpPr>
          <p:spPr>
            <a:xfrm>
              <a:off x="4626864" y="499719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6" name="diagram_36788_cluster_3_point_283968"/>
            <p:cNvSpPr/>
            <p:nvPr/>
          </p:nvSpPr>
          <p:spPr>
            <a:xfrm>
              <a:off x="3200400" y="457657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7" name="diagram_36788_cluster_3_point_283981"/>
            <p:cNvSpPr/>
            <p:nvPr/>
          </p:nvSpPr>
          <p:spPr>
            <a:xfrm>
              <a:off x="2267712" y="444398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8" name="diagram_36788_cluster_3_point_283982"/>
            <p:cNvSpPr/>
            <p:nvPr/>
          </p:nvSpPr>
          <p:spPr>
            <a:xfrm>
              <a:off x="2592324" y="466344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9" name="diagram_36788_cluster_3_point_283984"/>
            <p:cNvSpPr/>
            <p:nvPr/>
          </p:nvSpPr>
          <p:spPr>
            <a:xfrm>
              <a:off x="4439412" y="359359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0" name="diagram_36788_cluster_3_point_283987"/>
            <p:cNvSpPr/>
            <p:nvPr/>
          </p:nvSpPr>
          <p:spPr>
            <a:xfrm>
              <a:off x="3936492" y="387705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1" name="diagram_36788_cluster_3_point_283988"/>
            <p:cNvSpPr/>
            <p:nvPr/>
          </p:nvSpPr>
          <p:spPr>
            <a:xfrm>
              <a:off x="3406140" y="372618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2" name="diagram_36788_cluster_3_point_283989"/>
            <p:cNvSpPr/>
            <p:nvPr/>
          </p:nvSpPr>
          <p:spPr>
            <a:xfrm>
              <a:off x="3204972" y="371246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3" name="diagram_36788_cluster_3_point_283990"/>
            <p:cNvSpPr/>
            <p:nvPr/>
          </p:nvSpPr>
          <p:spPr>
            <a:xfrm>
              <a:off x="4997196" y="3931919"/>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4" name="diagram_36788_cluster_3_point_283993"/>
            <p:cNvSpPr/>
            <p:nvPr/>
          </p:nvSpPr>
          <p:spPr>
            <a:xfrm>
              <a:off x="3186684" y="511149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5" name="diagram_36788_cluster_3_point_283996"/>
            <p:cNvSpPr/>
            <p:nvPr/>
          </p:nvSpPr>
          <p:spPr>
            <a:xfrm>
              <a:off x="2894076" y="335127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6" name="diagram_36788_cluster_3_point_283998"/>
            <p:cNvSpPr/>
            <p:nvPr/>
          </p:nvSpPr>
          <p:spPr>
            <a:xfrm>
              <a:off x="4745736" y="353415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7" name="diagram_36788_cluster_3_point_284000"/>
            <p:cNvSpPr/>
            <p:nvPr/>
          </p:nvSpPr>
          <p:spPr>
            <a:xfrm>
              <a:off x="3872484" y="353872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8" name="diagram_36788_cluster_3_point_284002"/>
            <p:cNvSpPr/>
            <p:nvPr/>
          </p:nvSpPr>
          <p:spPr>
            <a:xfrm>
              <a:off x="2985516" y="391363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9" name="diagram_36788_cluster_3_point_284021"/>
            <p:cNvSpPr/>
            <p:nvPr/>
          </p:nvSpPr>
          <p:spPr>
            <a:xfrm>
              <a:off x="2980944" y="515721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0" name="diagram_36788_cluster_3_point_284022"/>
            <p:cNvSpPr/>
            <p:nvPr/>
          </p:nvSpPr>
          <p:spPr>
            <a:xfrm>
              <a:off x="4041648" y="416052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1" name="diagram_36788_cluster_3_point_284030"/>
            <p:cNvSpPr/>
            <p:nvPr/>
          </p:nvSpPr>
          <p:spPr>
            <a:xfrm>
              <a:off x="2029968" y="413308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2" name="diagram_36788_cluster_3_point_284033"/>
            <p:cNvSpPr/>
            <p:nvPr/>
          </p:nvSpPr>
          <p:spPr>
            <a:xfrm>
              <a:off x="5399532" y="373532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3" name="diagram_36788_cluster_3_point_284037"/>
            <p:cNvSpPr/>
            <p:nvPr/>
          </p:nvSpPr>
          <p:spPr>
            <a:xfrm>
              <a:off x="5445252" y="389534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4" name="diagram_36788_cluster_4_point_283966"/>
            <p:cNvSpPr/>
            <p:nvPr/>
          </p:nvSpPr>
          <p:spPr>
            <a:xfrm>
              <a:off x="7173468" y="377647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5" name="diagram_36788_cluster_4_point_283967"/>
            <p:cNvSpPr/>
            <p:nvPr/>
          </p:nvSpPr>
          <p:spPr>
            <a:xfrm>
              <a:off x="7173468" y="409651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6" name="diagram_36788_cluster_4_point_283969"/>
            <p:cNvSpPr/>
            <p:nvPr/>
          </p:nvSpPr>
          <p:spPr>
            <a:xfrm>
              <a:off x="7008876" y="402793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7" name="diagram_36788_cluster_4_point_283975"/>
            <p:cNvSpPr/>
            <p:nvPr/>
          </p:nvSpPr>
          <p:spPr>
            <a:xfrm>
              <a:off x="7063740" y="4005071"/>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8" name="diagram_36788_cluster_4_point_283978"/>
            <p:cNvSpPr/>
            <p:nvPr/>
          </p:nvSpPr>
          <p:spPr>
            <a:xfrm>
              <a:off x="6455664" y="438912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9" name="diagram_36788_cluster_4_point_283979"/>
            <p:cNvSpPr/>
            <p:nvPr/>
          </p:nvSpPr>
          <p:spPr>
            <a:xfrm>
              <a:off x="6972300" y="443941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0" name="diagram_36788_cluster_4_point_283991"/>
            <p:cNvSpPr/>
            <p:nvPr/>
          </p:nvSpPr>
          <p:spPr>
            <a:xfrm>
              <a:off x="7027164" y="441198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1" name="diagram_36788_cluster_4_point_283997"/>
            <p:cNvSpPr/>
            <p:nvPr/>
          </p:nvSpPr>
          <p:spPr>
            <a:xfrm>
              <a:off x="6364224" y="358444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2" name="diagram_36788_cluster_4_point_283999"/>
            <p:cNvSpPr/>
            <p:nvPr/>
          </p:nvSpPr>
          <p:spPr>
            <a:xfrm>
              <a:off x="6496812" y="373532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3" name="diagram_36788_cluster_4_point_284009"/>
            <p:cNvSpPr/>
            <p:nvPr/>
          </p:nvSpPr>
          <p:spPr>
            <a:xfrm>
              <a:off x="5824728" y="362102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4" name="diagram_36788_cluster_4_point_284019"/>
            <p:cNvSpPr/>
            <p:nvPr/>
          </p:nvSpPr>
          <p:spPr>
            <a:xfrm>
              <a:off x="6428232" y="305409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5" name="diagram_36788_cluster_4_point_284023"/>
            <p:cNvSpPr/>
            <p:nvPr/>
          </p:nvSpPr>
          <p:spPr>
            <a:xfrm>
              <a:off x="5811012" y="314553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6" name="diagram_36788_cluster_4_point_284024"/>
            <p:cNvSpPr/>
            <p:nvPr/>
          </p:nvSpPr>
          <p:spPr>
            <a:xfrm>
              <a:off x="6752844" y="365760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7" name="diagram_36788_cluster_4_point_284025"/>
            <p:cNvSpPr/>
            <p:nvPr/>
          </p:nvSpPr>
          <p:spPr>
            <a:xfrm>
              <a:off x="6967728" y="380390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8" name="diagram_36788_cluster_4_point_284026"/>
            <p:cNvSpPr/>
            <p:nvPr/>
          </p:nvSpPr>
          <p:spPr>
            <a:xfrm>
              <a:off x="6309360" y="341071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9" name="diagram_36788_cluster_4_point_284027"/>
            <p:cNvSpPr/>
            <p:nvPr/>
          </p:nvSpPr>
          <p:spPr>
            <a:xfrm>
              <a:off x="6263640" y="333756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0" name="diagram_36788_cluster_4_point_284034"/>
            <p:cNvSpPr/>
            <p:nvPr/>
          </p:nvSpPr>
          <p:spPr>
            <a:xfrm>
              <a:off x="6656832" y="382219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1" name="diagram_36788_cluster_4_point_284040"/>
            <p:cNvSpPr/>
            <p:nvPr/>
          </p:nvSpPr>
          <p:spPr>
            <a:xfrm>
              <a:off x="6121908" y="314553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2" name="diagram_36788_cluster_5_point_283973"/>
            <p:cNvSpPr/>
            <p:nvPr/>
          </p:nvSpPr>
          <p:spPr>
            <a:xfrm>
              <a:off x="4786884" y="215341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3" name="diagram_36788_cluster_5_point_283974"/>
            <p:cNvSpPr/>
            <p:nvPr/>
          </p:nvSpPr>
          <p:spPr>
            <a:xfrm>
              <a:off x="2971800" y="255574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4" name="diagram_36788_cluster_5_point_283983"/>
            <p:cNvSpPr/>
            <p:nvPr/>
          </p:nvSpPr>
          <p:spPr>
            <a:xfrm>
              <a:off x="4846320" y="230428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5" name="diagram_36788_cluster_5_point_283992"/>
            <p:cNvSpPr/>
            <p:nvPr/>
          </p:nvSpPr>
          <p:spPr>
            <a:xfrm>
              <a:off x="3296412" y="248259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6" name="diagram_36788_cluster_5_point_284003"/>
            <p:cNvSpPr/>
            <p:nvPr/>
          </p:nvSpPr>
          <p:spPr>
            <a:xfrm>
              <a:off x="4786884" y="215341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7" name="diagram_36788_cluster_5_point_284005"/>
            <p:cNvSpPr/>
            <p:nvPr/>
          </p:nvSpPr>
          <p:spPr>
            <a:xfrm>
              <a:off x="5212080" y="224028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8" name="diagram_36788_cluster_5_point_284006"/>
            <p:cNvSpPr/>
            <p:nvPr/>
          </p:nvSpPr>
          <p:spPr>
            <a:xfrm>
              <a:off x="4649724" y="223570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9" name="diagram_36788_cluster_5_point_284007"/>
            <p:cNvSpPr/>
            <p:nvPr/>
          </p:nvSpPr>
          <p:spPr>
            <a:xfrm>
              <a:off x="3369564" y="249174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0" name="diagram_36788_cluster_5_point_284008"/>
            <p:cNvSpPr/>
            <p:nvPr/>
          </p:nvSpPr>
          <p:spPr>
            <a:xfrm>
              <a:off x="4649724" y="223570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1" name="diagram_36788_cluster_5_point_284010"/>
            <p:cNvSpPr/>
            <p:nvPr/>
          </p:nvSpPr>
          <p:spPr>
            <a:xfrm>
              <a:off x="4649724" y="223570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2" name="diagram_36788_cluster_5_point_284011"/>
            <p:cNvSpPr/>
            <p:nvPr/>
          </p:nvSpPr>
          <p:spPr>
            <a:xfrm>
              <a:off x="4974336" y="219913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3" name="diagram_36788_cluster_5_point_284012"/>
            <p:cNvSpPr/>
            <p:nvPr/>
          </p:nvSpPr>
          <p:spPr>
            <a:xfrm>
              <a:off x="3762756" y="262890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4" name="diagram_36788_cluster_5_point_284014"/>
            <p:cNvSpPr/>
            <p:nvPr/>
          </p:nvSpPr>
          <p:spPr>
            <a:xfrm>
              <a:off x="3954780" y="237744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5" name="diagram_36788_cluster_5_point_284016"/>
            <p:cNvSpPr/>
            <p:nvPr/>
          </p:nvSpPr>
          <p:spPr>
            <a:xfrm>
              <a:off x="4919472" y="217170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6" name="diagram_36788_cluster_5_point_284017"/>
            <p:cNvSpPr/>
            <p:nvPr/>
          </p:nvSpPr>
          <p:spPr>
            <a:xfrm>
              <a:off x="4860036" y="253288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7" name="diagram_36788_cluster_5_point_284018"/>
            <p:cNvSpPr/>
            <p:nvPr/>
          </p:nvSpPr>
          <p:spPr>
            <a:xfrm>
              <a:off x="4878324" y="296265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8" name="diagram_36788_cluster_5_point_284020"/>
            <p:cNvSpPr/>
            <p:nvPr/>
          </p:nvSpPr>
          <p:spPr>
            <a:xfrm>
              <a:off x="4690872" y="278892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9" name="diagram_36788_cluster_5_point_284038"/>
            <p:cNvSpPr/>
            <p:nvPr/>
          </p:nvSpPr>
          <p:spPr>
            <a:xfrm>
              <a:off x="4379976" y="232257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0" name="diagram_36788_cluster_5_point_284039"/>
            <p:cNvSpPr/>
            <p:nvPr/>
          </p:nvSpPr>
          <p:spPr>
            <a:xfrm>
              <a:off x="5454396" y="269748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1" name="diagram_36788_cluster_1_number"/>
            <p:cNvSpPr txBox="1"/>
            <p:nvPr/>
          </p:nvSpPr>
          <p:spPr>
            <a:xfrm>
              <a:off x="5806440" y="5001768"/>
              <a:ext cx="0" cy="0"/>
            </a:xfrm>
            <a:prstGeom prst="rect">
              <a:avLst/>
            </a:prstGeom>
            <a:noFill/>
          </p:spPr>
          <p:txBody>
            <a:bodyPr wrap="none" rtlCol="0">
              <a:noAutofit/>
            </a:bodyPr>
            <a:lstStyle/>
            <a:p>
              <a:pPr algn="r"/>
              <a:r>
                <a:rPr lang="en-US" sz="1600" b="1" dirty="0">
                  <a:solidFill>
                    <a:srgbClr val="000000"/>
                  </a:solidFill>
                </a:rPr>
                <a:t>1. </a:t>
              </a:r>
              <a:endParaRPr lang="en-US" sz="1600" dirty="0"/>
            </a:p>
          </p:txBody>
        </p:sp>
        <p:sp>
          <p:nvSpPr>
            <p:cNvPr id="1082" name="diagram_36788_cluster_1_title"/>
            <p:cNvSpPr txBox="1"/>
            <p:nvPr/>
          </p:nvSpPr>
          <p:spPr>
            <a:xfrm>
              <a:off x="5852160" y="5001768"/>
              <a:ext cx="0" cy="0"/>
            </a:xfrm>
            <a:prstGeom prst="rect">
              <a:avLst/>
            </a:prstGeom>
            <a:noFill/>
          </p:spPr>
          <p:txBody>
            <a:bodyPr wrap="none" rtlCol="0">
              <a:noAutofit/>
            </a:bodyPr>
            <a:lstStyle/>
            <a:p>
              <a:r>
                <a:rPr lang="en-US" sz="1000" b="1" dirty="0">
                  <a:solidFill>
                    <a:srgbClr val="000000"/>
                  </a:solidFill>
                </a:rPr>
                <a:t> </a:t>
              </a:r>
              <a:r>
                <a:rPr lang="en-US" sz="1600" b="1" dirty="0">
                  <a:solidFill>
                    <a:srgbClr val="000000"/>
                  </a:solidFill>
                </a:rPr>
                <a:t>Applying knowledge to teaching</a:t>
              </a:r>
              <a:endParaRPr lang="en-US" sz="1600" dirty="0"/>
            </a:p>
          </p:txBody>
        </p:sp>
        <p:sp>
          <p:nvSpPr>
            <p:cNvPr id="1083" name="diagram_36788_cluster_2_number"/>
            <p:cNvSpPr txBox="1"/>
            <p:nvPr/>
          </p:nvSpPr>
          <p:spPr>
            <a:xfrm>
              <a:off x="4206240" y="5390388"/>
              <a:ext cx="0" cy="0"/>
            </a:xfrm>
            <a:prstGeom prst="rect">
              <a:avLst/>
            </a:prstGeom>
            <a:noFill/>
          </p:spPr>
          <p:txBody>
            <a:bodyPr wrap="none" rtlCol="0">
              <a:noAutofit/>
            </a:bodyPr>
            <a:lstStyle/>
            <a:p>
              <a:pPr algn="r"/>
              <a:r>
                <a:rPr lang="en-US" sz="1600" b="1" dirty="0">
                  <a:solidFill>
                    <a:srgbClr val="000000"/>
                  </a:solidFill>
                </a:rPr>
                <a:t>2</a:t>
              </a:r>
              <a:r>
                <a:rPr lang="en-US" sz="1000" b="1" dirty="0">
                  <a:solidFill>
                    <a:srgbClr val="000000"/>
                  </a:solidFill>
                </a:rPr>
                <a:t>. </a:t>
              </a:r>
              <a:endParaRPr lang="en-US" sz="1000" dirty="0"/>
            </a:p>
          </p:txBody>
        </p:sp>
        <p:sp>
          <p:nvSpPr>
            <p:cNvPr id="1084" name="diagram_36788_cluster_2_title"/>
            <p:cNvSpPr txBox="1"/>
            <p:nvPr/>
          </p:nvSpPr>
          <p:spPr>
            <a:xfrm>
              <a:off x="4251960" y="5390388"/>
              <a:ext cx="0" cy="0"/>
            </a:xfrm>
            <a:prstGeom prst="rect">
              <a:avLst/>
            </a:prstGeom>
            <a:noFill/>
          </p:spPr>
          <p:txBody>
            <a:bodyPr wrap="none" rtlCol="0">
              <a:noAutofit/>
            </a:bodyPr>
            <a:lstStyle/>
            <a:p>
              <a:r>
                <a:rPr lang="en-US" sz="1000" b="1" dirty="0">
                  <a:solidFill>
                    <a:srgbClr val="000000"/>
                  </a:solidFill>
                </a:rPr>
                <a:t> </a:t>
              </a:r>
              <a:r>
                <a:rPr lang="en-US" sz="1600" b="1" dirty="0">
                  <a:solidFill>
                    <a:srgbClr val="000000"/>
                  </a:solidFill>
                </a:rPr>
                <a:t> Experiences with </a:t>
              </a:r>
              <a:r>
                <a:rPr lang="en-US" sz="1600" b="1" dirty="0"/>
                <a:t>Diversity</a:t>
              </a:r>
              <a:endParaRPr lang="en-US" sz="1600" dirty="0"/>
            </a:p>
          </p:txBody>
        </p:sp>
        <p:sp>
          <p:nvSpPr>
            <p:cNvPr id="1085" name="diagram_36788_cluster_3_number"/>
            <p:cNvSpPr txBox="1"/>
            <p:nvPr/>
          </p:nvSpPr>
          <p:spPr>
            <a:xfrm>
              <a:off x="3621024" y="4082796"/>
              <a:ext cx="0" cy="0"/>
            </a:xfrm>
            <a:prstGeom prst="rect">
              <a:avLst/>
            </a:prstGeom>
            <a:noFill/>
          </p:spPr>
          <p:txBody>
            <a:bodyPr wrap="none" rtlCol="0">
              <a:noAutofit/>
            </a:bodyPr>
            <a:lstStyle/>
            <a:p>
              <a:pPr algn="r"/>
              <a:r>
                <a:rPr lang="en-US" sz="1600" b="1" dirty="0">
                  <a:solidFill>
                    <a:srgbClr val="000000"/>
                  </a:solidFill>
                </a:rPr>
                <a:t>3. </a:t>
              </a:r>
              <a:endParaRPr lang="en-US" sz="1600" dirty="0"/>
            </a:p>
          </p:txBody>
        </p:sp>
        <p:sp>
          <p:nvSpPr>
            <p:cNvPr id="1086" name="diagram_36788_cluster_3_title"/>
            <p:cNvSpPr txBox="1"/>
            <p:nvPr/>
          </p:nvSpPr>
          <p:spPr>
            <a:xfrm>
              <a:off x="3666744" y="4082796"/>
              <a:ext cx="0" cy="0"/>
            </a:xfrm>
            <a:prstGeom prst="rect">
              <a:avLst/>
            </a:prstGeom>
            <a:noFill/>
          </p:spPr>
          <p:txBody>
            <a:bodyPr wrap="none" rtlCol="0">
              <a:noAutofit/>
            </a:bodyPr>
            <a:lstStyle/>
            <a:p>
              <a:r>
                <a:rPr lang="en-US" sz="1600" b="1" dirty="0">
                  <a:solidFill>
                    <a:srgbClr val="000000"/>
                  </a:solidFill>
                </a:rPr>
                <a:t> Community Support</a:t>
              </a:r>
            </a:p>
          </p:txBody>
        </p:sp>
        <p:sp>
          <p:nvSpPr>
            <p:cNvPr id="1087" name="diagram_36788_cluster_4_number"/>
            <p:cNvSpPr txBox="1"/>
            <p:nvPr/>
          </p:nvSpPr>
          <p:spPr>
            <a:xfrm>
              <a:off x="6579108" y="3771900"/>
              <a:ext cx="0" cy="0"/>
            </a:xfrm>
            <a:prstGeom prst="rect">
              <a:avLst/>
            </a:prstGeom>
            <a:noFill/>
          </p:spPr>
          <p:txBody>
            <a:bodyPr wrap="none" rtlCol="0">
              <a:noAutofit/>
            </a:bodyPr>
            <a:lstStyle/>
            <a:p>
              <a:pPr algn="r"/>
              <a:r>
                <a:rPr lang="en-US" sz="1600" b="1" dirty="0">
                  <a:solidFill>
                    <a:srgbClr val="000000"/>
                  </a:solidFill>
                </a:rPr>
                <a:t>4. </a:t>
              </a:r>
              <a:endParaRPr lang="en-US" sz="1600" dirty="0"/>
            </a:p>
          </p:txBody>
        </p:sp>
        <p:sp>
          <p:nvSpPr>
            <p:cNvPr id="1088" name="diagram_36788_cluster_4_title"/>
            <p:cNvSpPr txBox="1"/>
            <p:nvPr/>
          </p:nvSpPr>
          <p:spPr>
            <a:xfrm>
              <a:off x="6624828" y="3771900"/>
              <a:ext cx="393700" cy="82804"/>
            </a:xfrm>
            <a:prstGeom prst="rect">
              <a:avLst/>
            </a:prstGeom>
            <a:noFill/>
          </p:spPr>
          <p:txBody>
            <a:bodyPr wrap="none" rtlCol="0">
              <a:noAutofit/>
            </a:bodyPr>
            <a:lstStyle/>
            <a:p>
              <a:r>
                <a:rPr lang="en-US" sz="1000" b="1" dirty="0">
                  <a:solidFill>
                    <a:srgbClr val="000000"/>
                  </a:solidFill>
                </a:rPr>
                <a:t> </a:t>
              </a:r>
              <a:r>
                <a:rPr lang="en-US" sz="1600" b="1" dirty="0">
                  <a:solidFill>
                    <a:srgbClr val="000000"/>
                  </a:solidFill>
                </a:rPr>
                <a:t>Collaborating with Colleagues</a:t>
              </a:r>
              <a:endParaRPr lang="en-US" sz="1600" dirty="0"/>
            </a:p>
          </p:txBody>
        </p:sp>
        <p:sp>
          <p:nvSpPr>
            <p:cNvPr id="1089" name="diagram_36788_cluster_5_number"/>
            <p:cNvSpPr txBox="1"/>
            <p:nvPr/>
          </p:nvSpPr>
          <p:spPr>
            <a:xfrm>
              <a:off x="4457700" y="2432304"/>
              <a:ext cx="0" cy="0"/>
            </a:xfrm>
            <a:prstGeom prst="rect">
              <a:avLst/>
            </a:prstGeom>
            <a:noFill/>
          </p:spPr>
          <p:txBody>
            <a:bodyPr wrap="none" rtlCol="0">
              <a:noAutofit/>
            </a:bodyPr>
            <a:lstStyle/>
            <a:p>
              <a:pPr algn="r"/>
              <a:r>
                <a:rPr lang="en-US" sz="1600" b="1" dirty="0">
                  <a:solidFill>
                    <a:srgbClr val="000000"/>
                  </a:solidFill>
                </a:rPr>
                <a:t>5. </a:t>
              </a:r>
              <a:endParaRPr lang="en-US" sz="1600" dirty="0"/>
            </a:p>
          </p:txBody>
        </p:sp>
        <p:sp>
          <p:nvSpPr>
            <p:cNvPr id="1090" name="diagram_36788_cluster_5_title"/>
            <p:cNvSpPr txBox="1"/>
            <p:nvPr/>
          </p:nvSpPr>
          <p:spPr>
            <a:xfrm>
              <a:off x="4503420" y="2432304"/>
              <a:ext cx="0" cy="0"/>
            </a:xfrm>
            <a:prstGeom prst="rect">
              <a:avLst/>
            </a:prstGeom>
            <a:noFill/>
          </p:spPr>
          <p:txBody>
            <a:bodyPr wrap="none" rtlCol="0">
              <a:noAutofit/>
            </a:bodyPr>
            <a:lstStyle/>
            <a:p>
              <a:r>
                <a:rPr lang="en-US" sz="1600" b="1" dirty="0">
                  <a:solidFill>
                    <a:srgbClr val="000000"/>
                  </a:solidFill>
                </a:rPr>
                <a:t> Professional Development Opportunities</a:t>
              </a:r>
              <a:endParaRPr lang="en-US" sz="1600" dirty="0"/>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ge3903979cf_0_0"/>
          <p:cNvSpPr txBox="1">
            <a:spLocks noGrp="1"/>
          </p:cNvSpPr>
          <p:nvPr>
            <p:ph type="title"/>
          </p:nvPr>
        </p:nvSpPr>
        <p:spPr>
          <a:xfrm>
            <a:off x="457200" y="-12"/>
            <a:ext cx="8229600" cy="11430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3C1B71"/>
              </a:buClr>
              <a:buSzPts val="5000"/>
              <a:buFont typeface="Arial"/>
              <a:buNone/>
            </a:pPr>
            <a:r>
              <a:rPr lang="en-US" dirty="0">
                <a:solidFill>
                  <a:schemeClr val="accent4">
                    <a:lumMod val="75000"/>
                  </a:schemeClr>
                </a:solidFill>
              </a:rPr>
              <a:t>Experiences - Efficacy</a:t>
            </a:r>
            <a:endParaRPr dirty="0">
              <a:solidFill>
                <a:schemeClr val="accent4">
                  <a:lumMod val="75000"/>
                </a:schemeClr>
              </a:solidFill>
            </a:endParaRPr>
          </a:p>
        </p:txBody>
      </p:sp>
      <p:graphicFrame>
        <p:nvGraphicFramePr>
          <p:cNvPr id="303" name="Google Shape;303;ge3903979cf_0_0"/>
          <p:cNvGraphicFramePr/>
          <p:nvPr>
            <p:extLst>
              <p:ext uri="{D42A27DB-BD31-4B8C-83A1-F6EECF244321}">
                <p14:modId xmlns:p14="http://schemas.microsoft.com/office/powerpoint/2010/main" val="329393440"/>
              </p:ext>
            </p:extLst>
          </p:nvPr>
        </p:nvGraphicFramePr>
        <p:xfrm>
          <a:off x="364067" y="1310763"/>
          <a:ext cx="3947608" cy="4197848"/>
        </p:xfrm>
        <a:graphic>
          <a:graphicData uri="http://schemas.openxmlformats.org/drawingml/2006/table">
            <a:tbl>
              <a:tblPr>
                <a:noFill/>
                <a:tableStyleId>{501B5C08-76BB-41E3-9685-84E6673E95D0}</a:tableStyleId>
              </a:tblPr>
              <a:tblGrid>
                <a:gridCol w="3947608">
                  <a:extLst>
                    <a:ext uri="{9D8B030D-6E8A-4147-A177-3AD203B41FA5}">
                      <a16:colId xmlns:a16="http://schemas.microsoft.com/office/drawing/2014/main" val="20000"/>
                    </a:ext>
                  </a:extLst>
                </a:gridCol>
              </a:tblGrid>
              <a:tr h="433760">
                <a:tc>
                  <a:txBody>
                    <a:bodyPr/>
                    <a:lstStyle/>
                    <a:p>
                      <a:pPr marL="0" lvl="0" indent="0" algn="l" rtl="0">
                        <a:spcBef>
                          <a:spcPts val="0"/>
                        </a:spcBef>
                        <a:spcAft>
                          <a:spcPts val="0"/>
                        </a:spcAft>
                        <a:buNone/>
                      </a:pPr>
                      <a:r>
                        <a:rPr lang="en-US" b="1" dirty="0"/>
                        <a:t>Cluster 1: Applying Knowledge to Teaching</a:t>
                      </a:r>
                      <a:endParaRPr b="1" dirty="0"/>
                    </a:p>
                  </a:txBody>
                  <a:tcPr marL="91425" marR="91425" marT="91425" marB="91425">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0"/>
                  </a:ext>
                </a:extLst>
              </a:tr>
              <a:tr h="450439">
                <a:tc>
                  <a:txBody>
                    <a:bodyPr/>
                    <a:lstStyle/>
                    <a:p>
                      <a:pPr marL="0" lvl="0" indent="0" algn="l" rtl="0">
                        <a:spcBef>
                          <a:spcPts val="0"/>
                        </a:spcBef>
                        <a:spcAft>
                          <a:spcPts val="0"/>
                        </a:spcAft>
                        <a:buNone/>
                      </a:pPr>
                      <a:r>
                        <a:rPr lang="en-CA" sz="1400" b="0" i="0" u="none" strike="noStrike" cap="none" dirty="0">
                          <a:solidFill>
                            <a:srgbClr val="000000"/>
                          </a:solidFill>
                          <a:effectLst/>
                          <a:latin typeface="Arial"/>
                          <a:ea typeface="Arial"/>
                          <a:cs typeface="Arial"/>
                          <a:sym typeface="Arial"/>
                        </a:rPr>
                        <a:t>Getting to know students and their interests</a:t>
                      </a:r>
                      <a:endParaRPr dirty="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r h="661838">
                <a:tc>
                  <a:txBody>
                    <a:bodyPr/>
                    <a:lstStyle/>
                    <a:p>
                      <a:pPr marL="0" lvl="0" indent="0" algn="l" rtl="0">
                        <a:spcBef>
                          <a:spcPts val="0"/>
                        </a:spcBef>
                        <a:spcAft>
                          <a:spcPts val="0"/>
                        </a:spcAft>
                        <a:buNone/>
                      </a:pPr>
                      <a:r>
                        <a:rPr lang="en-CA" sz="1400" b="0" i="0" u="none" strike="noStrike" cap="none" dirty="0">
                          <a:solidFill>
                            <a:srgbClr val="000000"/>
                          </a:solidFill>
                          <a:effectLst/>
                          <a:latin typeface="Arial"/>
                          <a:ea typeface="Arial"/>
                          <a:cs typeface="Arial"/>
                          <a:sym typeface="Arial"/>
                        </a:rPr>
                        <a:t>Taking the application of the theoretical background and seeing it into practice</a:t>
                      </a:r>
                      <a:endParaRPr dirty="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2"/>
                  </a:ext>
                </a:extLst>
              </a:tr>
              <a:tr h="661838">
                <a:tc>
                  <a:txBody>
                    <a:bodyPr/>
                    <a:lstStyle/>
                    <a:p>
                      <a:pPr marL="0" lvl="0" indent="0" algn="l" rtl="0">
                        <a:spcBef>
                          <a:spcPts val="0"/>
                        </a:spcBef>
                        <a:spcAft>
                          <a:spcPts val="0"/>
                        </a:spcAft>
                        <a:buNone/>
                      </a:pPr>
                      <a:r>
                        <a:rPr lang="en-CA" sz="1400" b="0" i="0" u="none" strike="noStrike" cap="none" dirty="0">
                          <a:solidFill>
                            <a:srgbClr val="000000"/>
                          </a:solidFill>
                          <a:effectLst/>
                          <a:latin typeface="Arial"/>
                          <a:ea typeface="Arial"/>
                          <a:cs typeface="Arial"/>
                          <a:sym typeface="Arial"/>
                        </a:rPr>
                        <a:t>Range of placements with different financial and emotional needs</a:t>
                      </a:r>
                      <a:endParaRPr dirty="0"/>
                    </a:p>
                  </a:txBody>
                  <a:tcPr marL="91425" marR="91425" marT="91425" marB="91425">
                    <a:lnT w="9525" cap="flat" cmpd="sng">
                      <a:solidFill>
                        <a:srgbClr val="9E9E9E"/>
                      </a:solidFill>
                      <a:prstDash val="solid"/>
                      <a:round/>
                      <a:headEnd type="none" w="sm" len="sm"/>
                      <a:tailEnd type="none" w="sm" len="sm"/>
                    </a:lnT>
                  </a:tcPr>
                </a:tc>
                <a:extLst>
                  <a:ext uri="{0D108BD9-81ED-4DB2-BD59-A6C34878D82A}">
                    <a16:rowId xmlns:a16="http://schemas.microsoft.com/office/drawing/2014/main" val="10003"/>
                  </a:ext>
                </a:extLst>
              </a:tr>
              <a:tr h="547028">
                <a:tc>
                  <a:txBody>
                    <a:bodyPr/>
                    <a:lstStyle/>
                    <a:p>
                      <a:pPr marL="0" lvl="0" indent="0" algn="l" rtl="0">
                        <a:spcBef>
                          <a:spcPts val="0"/>
                        </a:spcBef>
                        <a:spcAft>
                          <a:spcPts val="0"/>
                        </a:spcAft>
                        <a:buNone/>
                      </a:pPr>
                      <a:r>
                        <a:rPr lang="en-US" b="1" dirty="0"/>
                        <a:t>Cluster 2: Experience with Diversity</a:t>
                      </a:r>
                      <a:endParaRPr b="1" dirty="0"/>
                    </a:p>
                  </a:txBody>
                  <a:tcPr marL="91425" marR="91425" marT="91425" marB="91425">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4"/>
                  </a:ext>
                </a:extLst>
              </a:tr>
              <a:tr h="588029">
                <a:tc>
                  <a:txBody>
                    <a:bodyPr/>
                    <a:lstStyle/>
                    <a:p>
                      <a:pPr marL="0" lvl="0" indent="0" algn="l" rtl="0">
                        <a:spcBef>
                          <a:spcPts val="0"/>
                        </a:spcBef>
                        <a:spcAft>
                          <a:spcPts val="0"/>
                        </a:spcAft>
                        <a:buNone/>
                      </a:pPr>
                      <a:r>
                        <a:rPr lang="en-CA" sz="1400" b="0" i="0" u="none" strike="noStrike" cap="none" dirty="0">
                          <a:solidFill>
                            <a:srgbClr val="000000"/>
                          </a:solidFill>
                          <a:effectLst/>
                          <a:latin typeface="Arial"/>
                          <a:ea typeface="Arial"/>
                          <a:cs typeface="Arial"/>
                          <a:sym typeface="Arial"/>
                        </a:rPr>
                        <a:t>Coaching Special Olympics</a:t>
                      </a:r>
                      <a:endParaRPr dirty="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lgn="ctr">
                      <a:solidFill>
                        <a:srgbClr val="9E9E9E"/>
                      </a:solidFill>
                      <a:prstDash val="solid"/>
                      <a:round/>
                      <a:headEnd type="none" w="sm" len="sm"/>
                      <a:tailEnd type="none" w="sm" len="sm"/>
                    </a:lnB>
                  </a:tcPr>
                </a:tc>
                <a:extLst>
                  <a:ext uri="{0D108BD9-81ED-4DB2-BD59-A6C34878D82A}">
                    <a16:rowId xmlns:a16="http://schemas.microsoft.com/office/drawing/2014/main" val="10005"/>
                  </a:ext>
                </a:extLst>
              </a:tr>
              <a:tr h="266887">
                <a:tc>
                  <a:txBody>
                    <a:bodyPr/>
                    <a:lstStyle/>
                    <a:p>
                      <a:pPr>
                        <a:lnSpc>
                          <a:spcPct val="107000"/>
                        </a:lnSpc>
                        <a:spcAft>
                          <a:spcPts val="800"/>
                        </a:spcAft>
                      </a:pPr>
                      <a:r>
                        <a:rPr lang="en-CA" sz="1600" dirty="0">
                          <a:solidFill>
                            <a:srgbClr val="000000"/>
                          </a:solidFill>
                          <a:effectLst/>
                          <a:latin typeface="+mj-lt"/>
                          <a:ea typeface="Times New Roman" panose="02020603050405020304" pitchFamily="18" charset="0"/>
                          <a:cs typeface="Calibri" panose="020F0502020204030204" pitchFamily="34" charset="0"/>
                        </a:rPr>
                        <a:t>I a</a:t>
                      </a:r>
                      <a:r>
                        <a:rPr lang="en-CA" sz="1400" dirty="0">
                          <a:solidFill>
                            <a:srgbClr val="000000"/>
                          </a:solidFill>
                          <a:effectLst/>
                          <a:latin typeface="+mj-lt"/>
                          <a:ea typeface="Times New Roman" panose="02020603050405020304" pitchFamily="18" charset="0"/>
                          <a:cs typeface="Calibri" panose="020F0502020204030204" pitchFamily="34" charset="0"/>
                        </a:rPr>
                        <a:t>m a diverse learner</a:t>
                      </a:r>
                      <a:endParaRPr lang="en-CA" sz="1400" dirty="0">
                        <a:effectLst/>
                        <a:latin typeface="+mj-lt"/>
                        <a:ea typeface="Calibri" panose="020F0502020204030204" pitchFamily="34" charset="0"/>
                        <a:cs typeface="Times New Roman" panose="02020603050405020304" pitchFamily="18" charset="0"/>
                      </a:endParaRPr>
                    </a:p>
                  </a:txBody>
                  <a:tcPr marL="68580" marR="68580" marT="0" marB="0" anchor="b">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6"/>
                  </a:ext>
                </a:extLst>
              </a:tr>
              <a:tr h="588029">
                <a:tc>
                  <a:txBody>
                    <a:bodyPr/>
                    <a:lstStyle/>
                    <a:p>
                      <a:pPr>
                        <a:lnSpc>
                          <a:spcPct val="107000"/>
                        </a:lnSpc>
                      </a:pPr>
                      <a:r>
                        <a:rPr lang="en-CA" sz="1400" b="0" i="0" u="none" strike="noStrike" cap="none" dirty="0">
                          <a:solidFill>
                            <a:srgbClr val="000000"/>
                          </a:solidFill>
                          <a:effectLst/>
                          <a:latin typeface="Arial"/>
                          <a:ea typeface="Arial"/>
                          <a:cs typeface="Arial"/>
                          <a:sym typeface="Arial"/>
                        </a:rPr>
                        <a:t>Working in the office for students with disabilities at university</a:t>
                      </a:r>
                      <a:endParaRPr lang="en-CA" sz="1100" dirty="0">
                        <a:effectLst/>
                        <a:latin typeface="Calibri" panose="020F0502020204030204" pitchFamily="34" charset="0"/>
                        <a:cs typeface="Times New Roman" panose="02020603050405020304" pitchFamily="18" charset="0"/>
                      </a:endParaRPr>
                    </a:p>
                  </a:txBody>
                  <a:tcPr marL="68580" marR="68580" marT="0" marB="0" anchor="b">
                    <a:lnT w="9525" cap="flat" cmpd="sng">
                      <a:solidFill>
                        <a:srgbClr val="9E9E9E"/>
                      </a:solidFill>
                      <a:prstDash val="solid"/>
                      <a:round/>
                      <a:headEnd type="none" w="sm" len="sm"/>
                      <a:tailEnd type="none" w="sm" len="sm"/>
                    </a:lnT>
                  </a:tcPr>
                </a:tc>
                <a:extLst>
                  <a:ext uri="{0D108BD9-81ED-4DB2-BD59-A6C34878D82A}">
                    <a16:rowId xmlns:a16="http://schemas.microsoft.com/office/drawing/2014/main" val="10007"/>
                  </a:ext>
                </a:extLst>
              </a:tr>
            </a:tbl>
          </a:graphicData>
        </a:graphic>
      </p:graphicFrame>
      <p:graphicFrame>
        <p:nvGraphicFramePr>
          <p:cNvPr id="304" name="Google Shape;304;ge3903979cf_0_0"/>
          <p:cNvGraphicFramePr/>
          <p:nvPr>
            <p:extLst>
              <p:ext uri="{D42A27DB-BD31-4B8C-83A1-F6EECF244321}">
                <p14:modId xmlns:p14="http://schemas.microsoft.com/office/powerpoint/2010/main" val="715725826"/>
              </p:ext>
            </p:extLst>
          </p:nvPr>
        </p:nvGraphicFramePr>
        <p:xfrm>
          <a:off x="4673775" y="1310763"/>
          <a:ext cx="4013025" cy="4197846"/>
        </p:xfrm>
        <a:graphic>
          <a:graphicData uri="http://schemas.openxmlformats.org/drawingml/2006/table">
            <a:tbl>
              <a:tblPr>
                <a:noFill/>
                <a:tableStyleId>{501B5C08-76BB-41E3-9685-84E6673E95D0}</a:tableStyleId>
              </a:tblPr>
              <a:tblGrid>
                <a:gridCol w="4013025">
                  <a:extLst>
                    <a:ext uri="{9D8B030D-6E8A-4147-A177-3AD203B41FA5}">
                      <a16:colId xmlns:a16="http://schemas.microsoft.com/office/drawing/2014/main" val="20000"/>
                    </a:ext>
                  </a:extLst>
                </a:gridCol>
              </a:tblGrid>
              <a:tr h="496451">
                <a:tc>
                  <a:txBody>
                    <a:bodyPr/>
                    <a:lstStyle/>
                    <a:p>
                      <a:pPr marL="0" lvl="0" indent="0" algn="l" rtl="0">
                        <a:spcBef>
                          <a:spcPts val="0"/>
                        </a:spcBef>
                        <a:spcAft>
                          <a:spcPts val="0"/>
                        </a:spcAft>
                        <a:buNone/>
                      </a:pPr>
                      <a:r>
                        <a:rPr lang="en-US" b="1" dirty="0"/>
                        <a:t>Cluster 3: Community Support</a:t>
                      </a:r>
                      <a:endParaRPr b="1" dirty="0"/>
                    </a:p>
                  </a:txBody>
                  <a:tcPr marL="91425" marR="91425" marT="91425" marB="91425"/>
                </a:tc>
                <a:extLst>
                  <a:ext uri="{0D108BD9-81ED-4DB2-BD59-A6C34878D82A}">
                    <a16:rowId xmlns:a16="http://schemas.microsoft.com/office/drawing/2014/main" val="10000"/>
                  </a:ext>
                </a:extLst>
              </a:tr>
              <a:tr h="496451">
                <a:tc>
                  <a:txBody>
                    <a:bodyPr/>
                    <a:lstStyle/>
                    <a:p>
                      <a:pPr marL="0" lvl="0" indent="0" algn="l" rtl="0">
                        <a:spcBef>
                          <a:spcPts val="0"/>
                        </a:spcBef>
                        <a:spcAft>
                          <a:spcPts val="0"/>
                        </a:spcAft>
                        <a:buNone/>
                      </a:pPr>
                      <a:r>
                        <a:rPr lang="en-CA" sz="1400" b="0" i="0" u="none" strike="noStrike" cap="none" dirty="0">
                          <a:solidFill>
                            <a:srgbClr val="000000"/>
                          </a:solidFill>
                          <a:effectLst/>
                          <a:latin typeface="Arial"/>
                          <a:ea typeface="Arial"/>
                          <a:cs typeface="Arial"/>
                          <a:sym typeface="Arial"/>
                        </a:rPr>
                        <a:t>Having a peer colleague</a:t>
                      </a:r>
                      <a:endParaRPr dirty="0"/>
                    </a:p>
                  </a:txBody>
                  <a:tcPr marL="91425" marR="91425" marT="91425" marB="91425"/>
                </a:tc>
                <a:extLst>
                  <a:ext uri="{0D108BD9-81ED-4DB2-BD59-A6C34878D82A}">
                    <a16:rowId xmlns:a16="http://schemas.microsoft.com/office/drawing/2014/main" val="10001"/>
                  </a:ext>
                </a:extLst>
              </a:tr>
              <a:tr h="496451">
                <a:tc>
                  <a:txBody>
                    <a:bodyPr/>
                    <a:lstStyle/>
                    <a:p>
                      <a:pPr marL="0" lvl="0" indent="0" algn="l" rtl="0">
                        <a:spcBef>
                          <a:spcPts val="0"/>
                        </a:spcBef>
                        <a:spcAft>
                          <a:spcPts val="0"/>
                        </a:spcAft>
                        <a:buNone/>
                      </a:pPr>
                      <a:r>
                        <a:rPr lang="en-CA" sz="1400" b="0" i="0" u="none" strike="noStrike" cap="none" dirty="0">
                          <a:solidFill>
                            <a:srgbClr val="000000"/>
                          </a:solidFill>
                          <a:effectLst/>
                          <a:latin typeface="Arial"/>
                          <a:ea typeface="Arial"/>
                          <a:cs typeface="Arial"/>
                          <a:sym typeface="Arial"/>
                        </a:rPr>
                        <a:t>Having support from parents</a:t>
                      </a:r>
                      <a:endParaRPr dirty="0"/>
                    </a:p>
                  </a:txBody>
                  <a:tcPr marL="91425" marR="91425" marT="91425" marB="91425"/>
                </a:tc>
                <a:extLst>
                  <a:ext uri="{0D108BD9-81ED-4DB2-BD59-A6C34878D82A}">
                    <a16:rowId xmlns:a16="http://schemas.microsoft.com/office/drawing/2014/main" val="10002"/>
                  </a:ext>
                </a:extLst>
              </a:tr>
              <a:tr h="496451">
                <a:tc>
                  <a:txBody>
                    <a:bodyPr/>
                    <a:lstStyle/>
                    <a:p>
                      <a:pPr>
                        <a:lnSpc>
                          <a:spcPct val="107000"/>
                        </a:lnSpc>
                        <a:spcAft>
                          <a:spcPts val="800"/>
                        </a:spcAft>
                      </a:pPr>
                      <a:r>
                        <a:rPr lang="en-CA" sz="1400" dirty="0">
                          <a:solidFill>
                            <a:srgbClr val="000000"/>
                          </a:solidFill>
                          <a:effectLst/>
                          <a:latin typeface="+mn-lt"/>
                          <a:ea typeface="Times New Roman" panose="02020603050405020304" pitchFamily="18" charset="0"/>
                          <a:cs typeface="Calibri" panose="020F0502020204030204" pitchFamily="34" charset="0"/>
                        </a:rPr>
                        <a:t>Having support from principals</a:t>
                      </a:r>
                      <a:endParaRPr lang="en-CA" sz="1400" dirty="0">
                        <a:effectLst/>
                        <a:latin typeface="+mn-lt"/>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3"/>
                  </a:ext>
                </a:extLst>
              </a:tr>
              <a:tr h="496451">
                <a:tc>
                  <a:txBody>
                    <a:bodyPr/>
                    <a:lstStyle/>
                    <a:p>
                      <a:pPr marL="0" lvl="0" indent="0" algn="l" rtl="0">
                        <a:spcBef>
                          <a:spcPts val="0"/>
                        </a:spcBef>
                        <a:spcAft>
                          <a:spcPts val="0"/>
                        </a:spcAft>
                        <a:buNone/>
                      </a:pPr>
                      <a:r>
                        <a:rPr lang="en-US" b="1" dirty="0"/>
                        <a:t>Cluster 4: Collaborating with Colleagues</a:t>
                      </a:r>
                      <a:endParaRPr b="1" dirty="0"/>
                    </a:p>
                  </a:txBody>
                  <a:tcPr marL="91425" marR="91425" marT="91425" marB="91425"/>
                </a:tc>
                <a:extLst>
                  <a:ext uri="{0D108BD9-81ED-4DB2-BD59-A6C34878D82A}">
                    <a16:rowId xmlns:a16="http://schemas.microsoft.com/office/drawing/2014/main" val="10004"/>
                  </a:ext>
                </a:extLst>
              </a:tr>
              <a:tr h="496451">
                <a:tc>
                  <a:txBody>
                    <a:bodyPr/>
                    <a:lstStyle/>
                    <a:p>
                      <a:pPr marL="0" lvl="0" indent="0" algn="l" rtl="0">
                        <a:spcBef>
                          <a:spcPts val="0"/>
                        </a:spcBef>
                        <a:spcAft>
                          <a:spcPts val="0"/>
                        </a:spcAft>
                        <a:buNone/>
                      </a:pPr>
                      <a:r>
                        <a:rPr lang="en-CA" sz="1400" b="0" i="0" u="none" strike="noStrike" cap="none" dirty="0">
                          <a:solidFill>
                            <a:srgbClr val="000000"/>
                          </a:solidFill>
                          <a:effectLst/>
                          <a:latin typeface="Arial"/>
                          <a:ea typeface="Arial"/>
                          <a:cs typeface="Arial"/>
                          <a:sym typeface="Arial"/>
                        </a:rPr>
                        <a:t>Brainstorming with my associate teachers</a:t>
                      </a:r>
                      <a:endParaRPr dirty="0"/>
                    </a:p>
                  </a:txBody>
                  <a:tcPr marL="91425" marR="91425" marT="91425" marB="91425"/>
                </a:tc>
                <a:extLst>
                  <a:ext uri="{0D108BD9-81ED-4DB2-BD59-A6C34878D82A}">
                    <a16:rowId xmlns:a16="http://schemas.microsoft.com/office/drawing/2014/main" val="10005"/>
                  </a:ext>
                </a:extLst>
              </a:tr>
              <a:tr h="496451">
                <a:tc>
                  <a:txBody>
                    <a:bodyPr/>
                    <a:lstStyle/>
                    <a:p>
                      <a:pPr marL="0" lvl="0" indent="0" algn="l" rtl="0">
                        <a:spcBef>
                          <a:spcPts val="0"/>
                        </a:spcBef>
                        <a:spcAft>
                          <a:spcPts val="0"/>
                        </a:spcAft>
                        <a:buNone/>
                      </a:pPr>
                      <a:r>
                        <a:rPr lang="en-CA" sz="1400" b="0" i="0" u="none" strike="noStrike" cap="none" dirty="0">
                          <a:solidFill>
                            <a:srgbClr val="000000"/>
                          </a:solidFill>
                          <a:effectLst/>
                          <a:latin typeface="Arial"/>
                          <a:ea typeface="Arial"/>
                          <a:cs typeface="Arial"/>
                          <a:sym typeface="Arial"/>
                        </a:rPr>
                        <a:t>Troubleshooting with the Special Education Resource Teacher</a:t>
                      </a:r>
                      <a:endParaRPr dirty="0"/>
                    </a:p>
                  </a:txBody>
                  <a:tcPr marL="91425" marR="91425" marT="91425" marB="91425"/>
                </a:tc>
                <a:extLst>
                  <a:ext uri="{0D108BD9-81ED-4DB2-BD59-A6C34878D82A}">
                    <a16:rowId xmlns:a16="http://schemas.microsoft.com/office/drawing/2014/main" val="10006"/>
                  </a:ext>
                </a:extLst>
              </a:tr>
              <a:tr h="496451">
                <a:tc>
                  <a:txBody>
                    <a:bodyPr/>
                    <a:lstStyle/>
                    <a:p>
                      <a:pPr marL="0" lvl="0" indent="0" algn="l" rtl="0">
                        <a:spcBef>
                          <a:spcPts val="0"/>
                        </a:spcBef>
                        <a:spcAft>
                          <a:spcPts val="0"/>
                        </a:spcAft>
                        <a:buNone/>
                      </a:pPr>
                      <a:r>
                        <a:rPr lang="en-CA" sz="1400" b="0" i="0" u="none" strike="noStrike" cap="none" dirty="0">
                          <a:solidFill>
                            <a:srgbClr val="000000"/>
                          </a:solidFill>
                          <a:effectLst/>
                          <a:latin typeface="Arial"/>
                          <a:ea typeface="Arial"/>
                          <a:cs typeface="Arial"/>
                          <a:sym typeface="Arial"/>
                        </a:rPr>
                        <a:t>My associate teachers gave me reassurance that I am doing a good job</a:t>
                      </a:r>
                      <a:endParaRPr dirty="0"/>
                    </a:p>
                  </a:txBody>
                  <a:tcPr marL="91425" marR="91425" marT="91425" marB="91425"/>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4283917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3C1B71"/>
              </a:buClr>
              <a:buSzPts val="5000"/>
              <a:buFont typeface="Arial"/>
              <a:buNone/>
            </a:pPr>
            <a:r>
              <a:rPr lang="en-US" dirty="0">
                <a:solidFill>
                  <a:schemeClr val="accent4">
                    <a:lumMod val="75000"/>
                  </a:schemeClr>
                </a:solidFill>
              </a:rPr>
              <a:t>Experiences - Efficacy</a:t>
            </a:r>
            <a:endParaRPr dirty="0">
              <a:solidFill>
                <a:schemeClr val="accent4">
                  <a:lumMod val="75000"/>
                </a:schemeClr>
              </a:solidFill>
            </a:endParaRPr>
          </a:p>
        </p:txBody>
      </p:sp>
      <p:graphicFrame>
        <p:nvGraphicFramePr>
          <p:cNvPr id="256" name="Google Shape;256;p14"/>
          <p:cNvGraphicFramePr/>
          <p:nvPr>
            <p:extLst>
              <p:ext uri="{D42A27DB-BD31-4B8C-83A1-F6EECF244321}">
                <p14:modId xmlns:p14="http://schemas.microsoft.com/office/powerpoint/2010/main" val="4216080876"/>
              </p:ext>
            </p:extLst>
          </p:nvPr>
        </p:nvGraphicFramePr>
        <p:xfrm>
          <a:off x="2582333" y="1417638"/>
          <a:ext cx="4195792" cy="2224930"/>
        </p:xfrm>
        <a:graphic>
          <a:graphicData uri="http://schemas.openxmlformats.org/drawingml/2006/table">
            <a:tbl>
              <a:tblPr>
                <a:noFill/>
                <a:tableStyleId>{501B5C08-76BB-41E3-9685-84E6673E95D0}</a:tableStyleId>
              </a:tblPr>
              <a:tblGrid>
                <a:gridCol w="4195792">
                  <a:extLst>
                    <a:ext uri="{9D8B030D-6E8A-4147-A177-3AD203B41FA5}">
                      <a16:colId xmlns:a16="http://schemas.microsoft.com/office/drawing/2014/main" val="20000"/>
                    </a:ext>
                  </a:extLst>
                </a:gridCol>
              </a:tblGrid>
              <a:tr h="396200">
                <a:tc>
                  <a:txBody>
                    <a:bodyPr/>
                    <a:lstStyle/>
                    <a:p>
                      <a:pPr marL="0" lvl="0" indent="0" algn="l" rtl="0">
                        <a:spcBef>
                          <a:spcPts val="0"/>
                        </a:spcBef>
                        <a:spcAft>
                          <a:spcPts val="0"/>
                        </a:spcAft>
                        <a:buNone/>
                      </a:pPr>
                      <a:r>
                        <a:rPr lang="en-US" b="1" dirty="0"/>
                        <a:t>Cluster 5: Professional Development Opportunities</a:t>
                      </a:r>
                      <a:endParaRPr b="1" dirty="0"/>
                    </a:p>
                  </a:txBody>
                  <a:tcPr marL="91425" marR="91425" marT="91425" marB="91425"/>
                </a:tc>
                <a:extLst>
                  <a:ext uri="{0D108BD9-81ED-4DB2-BD59-A6C34878D82A}">
                    <a16:rowId xmlns:a16="http://schemas.microsoft.com/office/drawing/2014/main" val="10000"/>
                  </a:ext>
                </a:extLst>
              </a:tr>
              <a:tr h="609575">
                <a:tc>
                  <a:txBody>
                    <a:bodyPr/>
                    <a:lstStyle/>
                    <a:p>
                      <a:pPr marL="0" lvl="0" indent="0" algn="l" rtl="0">
                        <a:spcBef>
                          <a:spcPts val="0"/>
                        </a:spcBef>
                        <a:spcAft>
                          <a:spcPts val="0"/>
                        </a:spcAft>
                        <a:buNone/>
                      </a:pPr>
                      <a:r>
                        <a:rPr lang="en-CA" sz="1400" b="0" i="0" u="none" strike="noStrike" cap="none" dirty="0">
                          <a:solidFill>
                            <a:srgbClr val="000000"/>
                          </a:solidFill>
                          <a:effectLst/>
                          <a:latin typeface="Arial"/>
                          <a:ea typeface="Arial"/>
                          <a:cs typeface="Arial"/>
                          <a:sym typeface="Arial"/>
                        </a:rPr>
                        <a:t>Attending conferences</a:t>
                      </a:r>
                      <a:endParaRPr dirty="0"/>
                    </a:p>
                  </a:txBody>
                  <a:tcPr marL="91425" marR="91425" marT="91425" marB="91425"/>
                </a:tc>
                <a:extLst>
                  <a:ext uri="{0D108BD9-81ED-4DB2-BD59-A6C34878D82A}">
                    <a16:rowId xmlns:a16="http://schemas.microsoft.com/office/drawing/2014/main" val="10001"/>
                  </a:ext>
                </a:extLst>
              </a:tr>
              <a:tr h="609575">
                <a:tc>
                  <a:txBody>
                    <a:bodyPr/>
                    <a:lstStyle/>
                    <a:p>
                      <a:pPr marL="0" lvl="0" indent="0" algn="l" rtl="0">
                        <a:spcBef>
                          <a:spcPts val="0"/>
                        </a:spcBef>
                        <a:spcAft>
                          <a:spcPts val="0"/>
                        </a:spcAft>
                        <a:buNone/>
                      </a:pPr>
                      <a:r>
                        <a:rPr lang="en-CA" sz="1400" b="0" i="0" u="none" strike="noStrike" cap="none" dirty="0">
                          <a:solidFill>
                            <a:srgbClr val="000000"/>
                          </a:solidFill>
                          <a:effectLst/>
                          <a:latin typeface="Arial"/>
                          <a:ea typeface="Arial"/>
                          <a:cs typeface="Arial"/>
                          <a:sym typeface="Arial"/>
                        </a:rPr>
                        <a:t>Additional literature and on-line resources</a:t>
                      </a:r>
                      <a:endParaRPr dirty="0"/>
                    </a:p>
                  </a:txBody>
                  <a:tcPr marL="91425" marR="91425" marT="91425" marB="91425"/>
                </a:tc>
                <a:extLst>
                  <a:ext uri="{0D108BD9-81ED-4DB2-BD59-A6C34878D82A}">
                    <a16:rowId xmlns:a16="http://schemas.microsoft.com/office/drawing/2014/main" val="10002"/>
                  </a:ext>
                </a:extLst>
              </a:tr>
              <a:tr h="396200">
                <a:tc>
                  <a:txBody>
                    <a:bodyPr/>
                    <a:lstStyle/>
                    <a:p>
                      <a:pPr marL="0" lvl="0" indent="0" algn="l" rtl="0">
                        <a:spcBef>
                          <a:spcPts val="0"/>
                        </a:spcBef>
                        <a:spcAft>
                          <a:spcPts val="0"/>
                        </a:spcAft>
                        <a:buNone/>
                      </a:pPr>
                      <a:r>
                        <a:rPr lang="en-CA" sz="1400" b="0" i="0" u="none" strike="noStrike" cap="none" dirty="0">
                          <a:solidFill>
                            <a:srgbClr val="000000"/>
                          </a:solidFill>
                          <a:effectLst/>
                          <a:latin typeface="Arial"/>
                          <a:ea typeface="Arial"/>
                          <a:cs typeface="Arial"/>
                          <a:sym typeface="Arial"/>
                        </a:rPr>
                        <a:t>The teacher education program</a:t>
                      </a:r>
                      <a:endParaRPr dirty="0"/>
                    </a:p>
                  </a:txBody>
                  <a:tcPr marL="91425" marR="91425" marT="91425" marB="91425"/>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0137447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itle"/>
          <p:cNvSpPr>
            <a:spLocks noGrp="1"/>
          </p:cNvSpPr>
          <p:nvPr>
            <p:ph type="title"/>
          </p:nvPr>
        </p:nvSpPr>
        <p:spPr>
          <a:xfrm>
            <a:off x="457200" y="274320"/>
            <a:ext cx="8229600" cy="1143000"/>
          </a:xfrm>
        </p:spPr>
        <p:txBody>
          <a:bodyPr/>
          <a:lstStyle/>
          <a:p>
            <a:r>
              <a:rPr lang="en-US" sz="3600" dirty="0">
                <a:solidFill>
                  <a:schemeClr val="accent4">
                    <a:lumMod val="75000"/>
                  </a:schemeClr>
                </a:solidFill>
              </a:rPr>
              <a:t>Cluster Map – Instructional Practice </a:t>
            </a:r>
            <a:r>
              <a:rPr lang="en-US" sz="2400" dirty="0">
                <a:solidFill>
                  <a:schemeClr val="accent4">
                    <a:lumMod val="75000"/>
                  </a:schemeClr>
                </a:solidFill>
              </a:rPr>
              <a:t>(93 statements)</a:t>
            </a:r>
            <a:br>
              <a:rPr lang="en-US" sz="2400" dirty="0"/>
            </a:br>
            <a:r>
              <a:rPr lang="en-US" sz="1800" dirty="0"/>
              <a:t>Each of the 6 clusters contained 16 to 24 statements with an average bridging value between 0.15 and 0.58, which was a very good representation of the data.</a:t>
            </a:r>
          </a:p>
        </p:txBody>
      </p:sp>
      <p:grpSp>
        <p:nvGrpSpPr>
          <p:cNvPr id="6" name="Points"/>
          <p:cNvGrpSpPr/>
          <p:nvPr/>
        </p:nvGrpSpPr>
        <p:grpSpPr>
          <a:xfrm>
            <a:off x="440455" y="1480505"/>
            <a:ext cx="6585438" cy="4114800"/>
            <a:chOff x="914400" y="1828800"/>
            <a:chExt cx="7315200" cy="4114800"/>
          </a:xfrm>
        </p:grpSpPr>
        <p:sp>
          <p:nvSpPr>
            <p:cNvPr id="1000" name="diagram_35142_cluster_1"/>
            <p:cNvSpPr/>
            <p:nvPr/>
          </p:nvSpPr>
          <p:spPr>
            <a:xfrm>
              <a:off x="0" y="0"/>
              <a:ext cx="7315200" cy="4114800"/>
            </a:xfrm>
            <a:custGeom>
              <a:avLst/>
              <a:gdLst/>
              <a:ahLst/>
              <a:cxnLst/>
              <a:rect l="l" t="t" r="r" b="b"/>
              <a:pathLst>
                <a:path w="7315200" h="4114800">
                  <a:moveTo>
                    <a:pt x="4841748" y="3593592"/>
                  </a:moveTo>
                  <a:lnTo>
                    <a:pt x="4942332" y="2464308"/>
                  </a:lnTo>
                  <a:lnTo>
                    <a:pt x="5120640" y="2313432"/>
                  </a:lnTo>
                  <a:lnTo>
                    <a:pt x="5408676" y="2212848"/>
                  </a:lnTo>
                  <a:lnTo>
                    <a:pt x="5843016" y="2857500"/>
                  </a:lnTo>
                  <a:lnTo>
                    <a:pt x="5843016" y="2967228"/>
                  </a:lnTo>
                  <a:close/>
                </a:path>
              </a:pathLst>
            </a:custGeom>
            <a:solidFill>
              <a:srgbClr val="FFFFCC"/>
            </a:solidFill>
            <a:ln w="12700">
              <a:solidFill>
                <a:srgbClr val="99999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1" name="diagram_35142_cluster_2"/>
            <p:cNvSpPr/>
            <p:nvPr/>
          </p:nvSpPr>
          <p:spPr>
            <a:xfrm>
              <a:off x="0" y="0"/>
              <a:ext cx="7315200" cy="4114800"/>
            </a:xfrm>
            <a:custGeom>
              <a:avLst/>
              <a:gdLst/>
              <a:ahLst/>
              <a:cxnLst/>
              <a:rect l="l" t="t" r="r" b="b"/>
              <a:pathLst>
                <a:path w="7315200" h="4114800">
                  <a:moveTo>
                    <a:pt x="3072384" y="2830068"/>
                  </a:moveTo>
                  <a:lnTo>
                    <a:pt x="4608576" y="2176272"/>
                  </a:lnTo>
                  <a:lnTo>
                    <a:pt x="4704588" y="2212848"/>
                  </a:lnTo>
                  <a:lnTo>
                    <a:pt x="4686300" y="2354580"/>
                  </a:lnTo>
                  <a:lnTo>
                    <a:pt x="4247388" y="2852928"/>
                  </a:lnTo>
                  <a:lnTo>
                    <a:pt x="3136392" y="2958084"/>
                  </a:lnTo>
                  <a:close/>
                </a:path>
              </a:pathLst>
            </a:custGeom>
            <a:solidFill>
              <a:srgbClr val="FFFFCC"/>
            </a:solidFill>
            <a:ln w="12700">
              <a:solidFill>
                <a:srgbClr val="99999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2" name="diagram_35142_cluster_3"/>
            <p:cNvSpPr/>
            <p:nvPr/>
          </p:nvSpPr>
          <p:spPr>
            <a:xfrm>
              <a:off x="0" y="0"/>
              <a:ext cx="7315200" cy="4114800"/>
            </a:xfrm>
            <a:custGeom>
              <a:avLst/>
              <a:gdLst/>
              <a:ahLst/>
              <a:cxnLst/>
              <a:rect l="l" t="t" r="r" b="b"/>
              <a:pathLst>
                <a:path w="7315200" h="4114800">
                  <a:moveTo>
                    <a:pt x="2066544" y="3835908"/>
                  </a:moveTo>
                  <a:lnTo>
                    <a:pt x="2244852" y="3364992"/>
                  </a:lnTo>
                  <a:lnTo>
                    <a:pt x="2551176" y="3291840"/>
                  </a:lnTo>
                  <a:lnTo>
                    <a:pt x="2235708" y="4169664"/>
                  </a:lnTo>
                  <a:lnTo>
                    <a:pt x="2112264" y="4082796"/>
                  </a:lnTo>
                  <a:lnTo>
                    <a:pt x="2080260" y="4005071"/>
                  </a:lnTo>
                  <a:close/>
                </a:path>
              </a:pathLst>
            </a:custGeom>
            <a:solidFill>
              <a:srgbClr val="FFFFCC"/>
            </a:solidFill>
            <a:ln w="12700">
              <a:solidFill>
                <a:srgbClr val="99999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3" name="diagram_35142_cluster_4"/>
            <p:cNvSpPr/>
            <p:nvPr/>
          </p:nvSpPr>
          <p:spPr>
            <a:xfrm>
              <a:off x="0" y="0"/>
              <a:ext cx="7315200" cy="4114800"/>
            </a:xfrm>
            <a:custGeom>
              <a:avLst/>
              <a:gdLst/>
              <a:ahLst/>
              <a:cxnLst/>
              <a:rect l="l" t="t" r="r" b="b"/>
              <a:pathLst>
                <a:path w="7315200" h="4114800">
                  <a:moveTo>
                    <a:pt x="2423160" y="4585716"/>
                  </a:moveTo>
                  <a:lnTo>
                    <a:pt x="2638044" y="4475988"/>
                  </a:lnTo>
                  <a:lnTo>
                    <a:pt x="3076956" y="4343400"/>
                  </a:lnTo>
                  <a:lnTo>
                    <a:pt x="3557016" y="5404104"/>
                  </a:lnTo>
                  <a:lnTo>
                    <a:pt x="2880360" y="5230368"/>
                  </a:lnTo>
                  <a:lnTo>
                    <a:pt x="2519172" y="4846320"/>
                  </a:lnTo>
                  <a:lnTo>
                    <a:pt x="2468880" y="4741164"/>
                  </a:lnTo>
                  <a:close/>
                </a:path>
              </a:pathLst>
            </a:custGeom>
            <a:solidFill>
              <a:srgbClr val="FFFFCC"/>
            </a:solidFill>
            <a:ln w="12700">
              <a:solidFill>
                <a:srgbClr val="99999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4" name="diagram_35142_cluster_5"/>
            <p:cNvSpPr/>
            <p:nvPr/>
          </p:nvSpPr>
          <p:spPr>
            <a:xfrm>
              <a:off x="0" y="0"/>
              <a:ext cx="7315200" cy="4114800"/>
            </a:xfrm>
            <a:custGeom>
              <a:avLst/>
              <a:gdLst/>
              <a:ahLst/>
              <a:cxnLst/>
              <a:rect l="l" t="t" r="r" b="b"/>
              <a:pathLst>
                <a:path w="7315200" h="4114800">
                  <a:moveTo>
                    <a:pt x="6345936" y="3918204"/>
                  </a:moveTo>
                  <a:lnTo>
                    <a:pt x="6743700" y="3982212"/>
                  </a:lnTo>
                  <a:lnTo>
                    <a:pt x="6949440" y="4137660"/>
                  </a:lnTo>
                  <a:lnTo>
                    <a:pt x="7095744" y="4279392"/>
                  </a:lnTo>
                  <a:lnTo>
                    <a:pt x="7196328" y="4576572"/>
                  </a:lnTo>
                  <a:lnTo>
                    <a:pt x="7210044" y="4631436"/>
                  </a:lnTo>
                  <a:lnTo>
                    <a:pt x="6944868" y="4786884"/>
                  </a:lnTo>
                  <a:lnTo>
                    <a:pt x="6428232" y="4434840"/>
                  </a:lnTo>
                  <a:close/>
                </a:path>
              </a:pathLst>
            </a:custGeom>
            <a:solidFill>
              <a:srgbClr val="FFFFCC"/>
            </a:solidFill>
            <a:ln w="12700">
              <a:solidFill>
                <a:srgbClr val="99999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5" name="diagram_35142_cluster_6"/>
            <p:cNvSpPr/>
            <p:nvPr/>
          </p:nvSpPr>
          <p:spPr>
            <a:xfrm>
              <a:off x="0" y="0"/>
              <a:ext cx="7315200" cy="4114800"/>
            </a:xfrm>
            <a:custGeom>
              <a:avLst/>
              <a:gdLst/>
              <a:ahLst/>
              <a:cxnLst/>
              <a:rect l="l" t="t" r="r" b="b"/>
              <a:pathLst>
                <a:path w="7315200" h="4114800">
                  <a:moveTo>
                    <a:pt x="5180076" y="4992624"/>
                  </a:moveTo>
                  <a:lnTo>
                    <a:pt x="5458968" y="4668012"/>
                  </a:lnTo>
                  <a:lnTo>
                    <a:pt x="5637276" y="4535424"/>
                  </a:lnTo>
                  <a:lnTo>
                    <a:pt x="6643116" y="5047488"/>
                  </a:lnTo>
                  <a:lnTo>
                    <a:pt x="6711696" y="5198364"/>
                  </a:lnTo>
                  <a:lnTo>
                    <a:pt x="6195060" y="5477256"/>
                  </a:lnTo>
                  <a:lnTo>
                    <a:pt x="5939028" y="5605272"/>
                  </a:lnTo>
                  <a:close/>
                </a:path>
              </a:pathLst>
            </a:custGeom>
            <a:solidFill>
              <a:srgbClr val="FFFFCC"/>
            </a:solidFill>
            <a:ln w="12700">
              <a:solidFill>
                <a:srgbClr val="99999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6" name="diagram_35142_cluster_1_point_262585"/>
            <p:cNvSpPr/>
            <p:nvPr/>
          </p:nvSpPr>
          <p:spPr>
            <a:xfrm>
              <a:off x="5097780" y="229057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7" name="diagram_35142_cluster_1_point_262586"/>
            <p:cNvSpPr/>
            <p:nvPr/>
          </p:nvSpPr>
          <p:spPr>
            <a:xfrm>
              <a:off x="4919472" y="244144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8" name="diagram_35142_cluster_1_point_262615"/>
            <p:cNvSpPr/>
            <p:nvPr/>
          </p:nvSpPr>
          <p:spPr>
            <a:xfrm>
              <a:off x="5116068" y="229971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9" name="diagram_35142_cluster_1_point_262619"/>
            <p:cNvSpPr/>
            <p:nvPr/>
          </p:nvSpPr>
          <p:spPr>
            <a:xfrm>
              <a:off x="5820156" y="294436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0" name="diagram_35142_cluster_1_point_262627"/>
            <p:cNvSpPr/>
            <p:nvPr/>
          </p:nvSpPr>
          <p:spPr>
            <a:xfrm>
              <a:off x="5212080" y="231800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1" name="diagram_35142_cluster_1_point_262628"/>
            <p:cNvSpPr/>
            <p:nvPr/>
          </p:nvSpPr>
          <p:spPr>
            <a:xfrm>
              <a:off x="5490972" y="256032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2" name="diagram_35142_cluster_1_point_262629"/>
            <p:cNvSpPr/>
            <p:nvPr/>
          </p:nvSpPr>
          <p:spPr>
            <a:xfrm>
              <a:off x="5212080" y="231800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3" name="diagram_35142_cluster_1_point_262641"/>
            <p:cNvSpPr/>
            <p:nvPr/>
          </p:nvSpPr>
          <p:spPr>
            <a:xfrm>
              <a:off x="5189220" y="230428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4" name="diagram_35142_cluster_1_point_262646"/>
            <p:cNvSpPr/>
            <p:nvPr/>
          </p:nvSpPr>
          <p:spPr>
            <a:xfrm>
              <a:off x="5820156" y="283464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5" name="diagram_35142_cluster_1_point_262649"/>
            <p:cNvSpPr/>
            <p:nvPr/>
          </p:nvSpPr>
          <p:spPr>
            <a:xfrm>
              <a:off x="5161788" y="230428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6" name="diagram_35142_cluster_1_point_262650"/>
            <p:cNvSpPr/>
            <p:nvPr/>
          </p:nvSpPr>
          <p:spPr>
            <a:xfrm>
              <a:off x="5189220" y="232257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7" name="diagram_35142_cluster_1_point_262653"/>
            <p:cNvSpPr/>
            <p:nvPr/>
          </p:nvSpPr>
          <p:spPr>
            <a:xfrm>
              <a:off x="5385816" y="218998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8" name="diagram_35142_cluster_1_point_262654"/>
            <p:cNvSpPr/>
            <p:nvPr/>
          </p:nvSpPr>
          <p:spPr>
            <a:xfrm>
              <a:off x="5385816" y="218998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9" name="diagram_35142_cluster_1_point_262667"/>
            <p:cNvSpPr/>
            <p:nvPr/>
          </p:nvSpPr>
          <p:spPr>
            <a:xfrm>
              <a:off x="4818888" y="357073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0" name="diagram_35142_cluster_1_point_262669"/>
            <p:cNvSpPr/>
            <p:nvPr/>
          </p:nvSpPr>
          <p:spPr>
            <a:xfrm>
              <a:off x="5340096" y="299466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1" name="diagram_35142_cluster_2_point_262603"/>
            <p:cNvSpPr/>
            <p:nvPr/>
          </p:nvSpPr>
          <p:spPr>
            <a:xfrm>
              <a:off x="4430268" y="247802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2" name="diagram_35142_cluster_2_point_262611"/>
            <p:cNvSpPr/>
            <p:nvPr/>
          </p:nvSpPr>
          <p:spPr>
            <a:xfrm>
              <a:off x="3113532" y="293522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3" name="diagram_35142_cluster_2_point_262617"/>
            <p:cNvSpPr/>
            <p:nvPr/>
          </p:nvSpPr>
          <p:spPr>
            <a:xfrm>
              <a:off x="3049524" y="280720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4" name="diagram_35142_cluster_2_point_262624"/>
            <p:cNvSpPr/>
            <p:nvPr/>
          </p:nvSpPr>
          <p:spPr>
            <a:xfrm>
              <a:off x="3598164" y="267462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5" name="diagram_35142_cluster_2_point_262632"/>
            <p:cNvSpPr/>
            <p:nvPr/>
          </p:nvSpPr>
          <p:spPr>
            <a:xfrm>
              <a:off x="4398264" y="233172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6" name="diagram_35142_cluster_2_point_262634"/>
            <p:cNvSpPr/>
            <p:nvPr/>
          </p:nvSpPr>
          <p:spPr>
            <a:xfrm>
              <a:off x="4224528" y="266090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7" name="diagram_35142_cluster_2_point_262636"/>
            <p:cNvSpPr/>
            <p:nvPr/>
          </p:nvSpPr>
          <p:spPr>
            <a:xfrm>
              <a:off x="4663440" y="233172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8" name="diagram_35142_cluster_2_point_262644"/>
            <p:cNvSpPr/>
            <p:nvPr/>
          </p:nvSpPr>
          <p:spPr>
            <a:xfrm>
              <a:off x="4608576" y="233172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9" name="diagram_35142_cluster_2_point_262645"/>
            <p:cNvSpPr/>
            <p:nvPr/>
          </p:nvSpPr>
          <p:spPr>
            <a:xfrm>
              <a:off x="4215384" y="245516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0" name="diagram_35142_cluster_2_point_262655"/>
            <p:cNvSpPr/>
            <p:nvPr/>
          </p:nvSpPr>
          <p:spPr>
            <a:xfrm>
              <a:off x="4585716" y="215341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1" name="diagram_35142_cluster_2_point_262656"/>
            <p:cNvSpPr/>
            <p:nvPr/>
          </p:nvSpPr>
          <p:spPr>
            <a:xfrm>
              <a:off x="4078224" y="242316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2" name="diagram_35142_cluster_2_point_262658"/>
            <p:cNvSpPr/>
            <p:nvPr/>
          </p:nvSpPr>
          <p:spPr>
            <a:xfrm>
              <a:off x="3552444" y="261518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3" name="diagram_35142_cluster_2_point_262661"/>
            <p:cNvSpPr/>
            <p:nvPr/>
          </p:nvSpPr>
          <p:spPr>
            <a:xfrm>
              <a:off x="3616452" y="259232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4" name="diagram_35142_cluster_2_point_262663"/>
            <p:cNvSpPr/>
            <p:nvPr/>
          </p:nvSpPr>
          <p:spPr>
            <a:xfrm>
              <a:off x="4681728" y="218998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5" name="diagram_35142_cluster_2_point_262676"/>
            <p:cNvSpPr/>
            <p:nvPr/>
          </p:nvSpPr>
          <p:spPr>
            <a:xfrm>
              <a:off x="4224528" y="283006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6" name="diagram_35142_cluster_3_point_262587"/>
            <p:cNvSpPr/>
            <p:nvPr/>
          </p:nvSpPr>
          <p:spPr>
            <a:xfrm>
              <a:off x="2212848" y="414680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7" name="diagram_35142_cluster_3_point_262589"/>
            <p:cNvSpPr/>
            <p:nvPr/>
          </p:nvSpPr>
          <p:spPr>
            <a:xfrm>
              <a:off x="2057400" y="398221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8" name="diagram_35142_cluster_3_point_262591"/>
            <p:cNvSpPr/>
            <p:nvPr/>
          </p:nvSpPr>
          <p:spPr>
            <a:xfrm>
              <a:off x="2080260" y="384962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9" name="diagram_35142_cluster_3_point_262592"/>
            <p:cNvSpPr/>
            <p:nvPr/>
          </p:nvSpPr>
          <p:spPr>
            <a:xfrm>
              <a:off x="2057400" y="398221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0" name="diagram_35142_cluster_3_point_262595"/>
            <p:cNvSpPr/>
            <p:nvPr/>
          </p:nvSpPr>
          <p:spPr>
            <a:xfrm>
              <a:off x="2057400" y="398221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1" name="diagram_35142_cluster_3_point_262609"/>
            <p:cNvSpPr/>
            <p:nvPr/>
          </p:nvSpPr>
          <p:spPr>
            <a:xfrm>
              <a:off x="2089404" y="405993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2" name="diagram_35142_cluster_3_point_262637"/>
            <p:cNvSpPr/>
            <p:nvPr/>
          </p:nvSpPr>
          <p:spPr>
            <a:xfrm>
              <a:off x="2528316" y="326898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3" name="diagram_35142_cluster_3_point_262647"/>
            <p:cNvSpPr/>
            <p:nvPr/>
          </p:nvSpPr>
          <p:spPr>
            <a:xfrm>
              <a:off x="2043684" y="381304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4" name="diagram_35142_cluster_3_point_262660"/>
            <p:cNvSpPr/>
            <p:nvPr/>
          </p:nvSpPr>
          <p:spPr>
            <a:xfrm>
              <a:off x="2327148" y="344271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5" name="diagram_35142_cluster_3_point_262664"/>
            <p:cNvSpPr/>
            <p:nvPr/>
          </p:nvSpPr>
          <p:spPr>
            <a:xfrm>
              <a:off x="2221992" y="334213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6" name="diagram_35142_cluster_3_point_262665"/>
            <p:cNvSpPr/>
            <p:nvPr/>
          </p:nvSpPr>
          <p:spPr>
            <a:xfrm>
              <a:off x="2226564" y="383133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7" name="diagram_35142_cluster_3_point_262666"/>
            <p:cNvSpPr/>
            <p:nvPr/>
          </p:nvSpPr>
          <p:spPr>
            <a:xfrm>
              <a:off x="2057400" y="398221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8" name="diagram_35142_cluster_4_point_262596"/>
            <p:cNvSpPr/>
            <p:nvPr/>
          </p:nvSpPr>
          <p:spPr>
            <a:xfrm>
              <a:off x="3054096" y="432054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9" name="diagram_35142_cluster_4_point_262597"/>
            <p:cNvSpPr/>
            <p:nvPr/>
          </p:nvSpPr>
          <p:spPr>
            <a:xfrm>
              <a:off x="2674620" y="492861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0" name="diagram_35142_cluster_4_point_262598"/>
            <p:cNvSpPr/>
            <p:nvPr/>
          </p:nvSpPr>
          <p:spPr>
            <a:xfrm>
              <a:off x="2400300" y="456285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1" name="diagram_35142_cluster_4_point_262599"/>
            <p:cNvSpPr/>
            <p:nvPr/>
          </p:nvSpPr>
          <p:spPr>
            <a:xfrm>
              <a:off x="2446020" y="471830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2" name="diagram_35142_cluster_4_point_262612"/>
            <p:cNvSpPr/>
            <p:nvPr/>
          </p:nvSpPr>
          <p:spPr>
            <a:xfrm>
              <a:off x="2857500" y="520750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3" name="diagram_35142_cluster_4_point_262613"/>
            <p:cNvSpPr/>
            <p:nvPr/>
          </p:nvSpPr>
          <p:spPr>
            <a:xfrm>
              <a:off x="3177540" y="513435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4" name="diagram_35142_cluster_4_point_262618"/>
            <p:cNvSpPr/>
            <p:nvPr/>
          </p:nvSpPr>
          <p:spPr>
            <a:xfrm>
              <a:off x="2496312" y="482346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5" name="diagram_35142_cluster_4_point_262631"/>
            <p:cNvSpPr/>
            <p:nvPr/>
          </p:nvSpPr>
          <p:spPr>
            <a:xfrm>
              <a:off x="3534156" y="538124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6" name="diagram_35142_cluster_4_point_262648"/>
            <p:cNvSpPr/>
            <p:nvPr/>
          </p:nvSpPr>
          <p:spPr>
            <a:xfrm>
              <a:off x="2473452" y="472287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7" name="diagram_35142_cluster_4_point_262652"/>
            <p:cNvSpPr/>
            <p:nvPr/>
          </p:nvSpPr>
          <p:spPr>
            <a:xfrm>
              <a:off x="2615184" y="445312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8" name="diagram_35142_cluster_4_point_262677"/>
            <p:cNvSpPr/>
            <p:nvPr/>
          </p:nvSpPr>
          <p:spPr>
            <a:xfrm>
              <a:off x="2866644" y="470458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9" name="diagram_35142_cluster_5_point_262588"/>
            <p:cNvSpPr/>
            <p:nvPr/>
          </p:nvSpPr>
          <p:spPr>
            <a:xfrm>
              <a:off x="6922008" y="476402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0" name="diagram_35142_cluster_5_point_262593"/>
            <p:cNvSpPr/>
            <p:nvPr/>
          </p:nvSpPr>
          <p:spPr>
            <a:xfrm>
              <a:off x="6720840" y="395935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1" name="diagram_35142_cluster_5_point_262600"/>
            <p:cNvSpPr/>
            <p:nvPr/>
          </p:nvSpPr>
          <p:spPr>
            <a:xfrm>
              <a:off x="7173468" y="456285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2" name="diagram_35142_cluster_5_point_262601"/>
            <p:cNvSpPr/>
            <p:nvPr/>
          </p:nvSpPr>
          <p:spPr>
            <a:xfrm>
              <a:off x="6821424" y="406450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3" name="diagram_35142_cluster_5_point_262604"/>
            <p:cNvSpPr/>
            <p:nvPr/>
          </p:nvSpPr>
          <p:spPr>
            <a:xfrm>
              <a:off x="6405372" y="441198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4" name="diagram_35142_cluster_5_point_262605"/>
            <p:cNvSpPr/>
            <p:nvPr/>
          </p:nvSpPr>
          <p:spPr>
            <a:xfrm>
              <a:off x="7187184" y="460857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5" name="diagram_35142_cluster_5_point_262606"/>
            <p:cNvSpPr/>
            <p:nvPr/>
          </p:nvSpPr>
          <p:spPr>
            <a:xfrm>
              <a:off x="7187184" y="460857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6" name="diagram_35142_cluster_5_point_262607"/>
            <p:cNvSpPr/>
            <p:nvPr/>
          </p:nvSpPr>
          <p:spPr>
            <a:xfrm>
              <a:off x="7187184" y="460857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7" name="diagram_35142_cluster_5_point_262608"/>
            <p:cNvSpPr/>
            <p:nvPr/>
          </p:nvSpPr>
          <p:spPr>
            <a:xfrm>
              <a:off x="7187184" y="460857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8" name="diagram_35142_cluster_5_point_262622"/>
            <p:cNvSpPr/>
            <p:nvPr/>
          </p:nvSpPr>
          <p:spPr>
            <a:xfrm>
              <a:off x="7072884" y="425653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9" name="diagram_35142_cluster_5_point_262623"/>
            <p:cNvSpPr/>
            <p:nvPr/>
          </p:nvSpPr>
          <p:spPr>
            <a:xfrm>
              <a:off x="6707124" y="448513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0" name="diagram_35142_cluster_5_point_262625"/>
            <p:cNvSpPr/>
            <p:nvPr/>
          </p:nvSpPr>
          <p:spPr>
            <a:xfrm>
              <a:off x="6926580" y="437997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1" name="diagram_35142_cluster_5_point_262626"/>
            <p:cNvSpPr/>
            <p:nvPr/>
          </p:nvSpPr>
          <p:spPr>
            <a:xfrm>
              <a:off x="7173468" y="455371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2" name="diagram_35142_cluster_5_point_262630"/>
            <p:cNvSpPr/>
            <p:nvPr/>
          </p:nvSpPr>
          <p:spPr>
            <a:xfrm>
              <a:off x="7173468" y="456285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3" name="diagram_35142_cluster_5_point_262651"/>
            <p:cNvSpPr/>
            <p:nvPr/>
          </p:nvSpPr>
          <p:spPr>
            <a:xfrm>
              <a:off x="6926580" y="411480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4" name="diagram_35142_cluster_5_point_262659"/>
            <p:cNvSpPr/>
            <p:nvPr/>
          </p:nvSpPr>
          <p:spPr>
            <a:xfrm>
              <a:off x="6323076" y="389534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5" name="diagram_35142_cluster_5_point_262662"/>
            <p:cNvSpPr/>
            <p:nvPr/>
          </p:nvSpPr>
          <p:spPr>
            <a:xfrm>
              <a:off x="6665976" y="454914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6" name="diagram_35142_cluster_5_point_262668"/>
            <p:cNvSpPr/>
            <p:nvPr/>
          </p:nvSpPr>
          <p:spPr>
            <a:xfrm>
              <a:off x="7068312" y="458114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7" name="diagram_35142_cluster_5_point_262670"/>
            <p:cNvSpPr/>
            <p:nvPr/>
          </p:nvSpPr>
          <p:spPr>
            <a:xfrm>
              <a:off x="7018020" y="468172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8" name="diagram_35142_cluster_5_point_262671"/>
            <p:cNvSpPr/>
            <p:nvPr/>
          </p:nvSpPr>
          <p:spPr>
            <a:xfrm>
              <a:off x="7068312" y="460400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9" name="diagram_35142_cluster_5_point_262672"/>
            <p:cNvSpPr/>
            <p:nvPr/>
          </p:nvSpPr>
          <p:spPr>
            <a:xfrm>
              <a:off x="6986016" y="426110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0" name="diagram_35142_cluster_5_point_262673"/>
            <p:cNvSpPr/>
            <p:nvPr/>
          </p:nvSpPr>
          <p:spPr>
            <a:xfrm>
              <a:off x="7050024" y="460400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1" name="diagram_35142_cluster_5_point_262674"/>
            <p:cNvSpPr/>
            <p:nvPr/>
          </p:nvSpPr>
          <p:spPr>
            <a:xfrm>
              <a:off x="7068312" y="460400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2" name="diagram_35142_cluster_5_point_262675"/>
            <p:cNvSpPr/>
            <p:nvPr/>
          </p:nvSpPr>
          <p:spPr>
            <a:xfrm>
              <a:off x="7004304" y="461314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3" name="diagram_35142_cluster_6_point_262590"/>
            <p:cNvSpPr/>
            <p:nvPr/>
          </p:nvSpPr>
          <p:spPr>
            <a:xfrm>
              <a:off x="6533388" y="518007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4" name="diagram_35142_cluster_6_point_262594"/>
            <p:cNvSpPr/>
            <p:nvPr/>
          </p:nvSpPr>
          <p:spPr>
            <a:xfrm>
              <a:off x="5614416" y="451256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5" name="diagram_35142_cluster_6_point_262602"/>
            <p:cNvSpPr/>
            <p:nvPr/>
          </p:nvSpPr>
          <p:spPr>
            <a:xfrm>
              <a:off x="6245352" y="512064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6" name="diagram_35142_cluster_6_point_262610"/>
            <p:cNvSpPr/>
            <p:nvPr/>
          </p:nvSpPr>
          <p:spPr>
            <a:xfrm>
              <a:off x="6533388" y="518007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7" name="diagram_35142_cluster_6_point_262614"/>
            <p:cNvSpPr/>
            <p:nvPr/>
          </p:nvSpPr>
          <p:spPr>
            <a:xfrm>
              <a:off x="6391656" y="520750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8" name="diagram_35142_cluster_6_point_262616"/>
            <p:cNvSpPr/>
            <p:nvPr/>
          </p:nvSpPr>
          <p:spPr>
            <a:xfrm>
              <a:off x="6505956" y="510235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9" name="diagram_35142_cluster_6_point_262620"/>
            <p:cNvSpPr/>
            <p:nvPr/>
          </p:nvSpPr>
          <p:spPr>
            <a:xfrm>
              <a:off x="6172200" y="545439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0" name="diagram_35142_cluster_6_point_262621"/>
            <p:cNvSpPr/>
            <p:nvPr/>
          </p:nvSpPr>
          <p:spPr>
            <a:xfrm>
              <a:off x="5916168" y="558241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1" name="diagram_35142_cluster_6_point_262633"/>
            <p:cNvSpPr/>
            <p:nvPr/>
          </p:nvSpPr>
          <p:spPr>
            <a:xfrm>
              <a:off x="5436108" y="464515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2" name="diagram_35142_cluster_6_point_262635"/>
            <p:cNvSpPr/>
            <p:nvPr/>
          </p:nvSpPr>
          <p:spPr>
            <a:xfrm>
              <a:off x="6620256" y="502462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3" name="diagram_35142_cluster_6_point_262638"/>
            <p:cNvSpPr/>
            <p:nvPr/>
          </p:nvSpPr>
          <p:spPr>
            <a:xfrm>
              <a:off x="6172200" y="545439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4" name="diagram_35142_cluster_6_point_262639"/>
            <p:cNvSpPr/>
            <p:nvPr/>
          </p:nvSpPr>
          <p:spPr>
            <a:xfrm>
              <a:off x="5330952" y="488289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5" name="diagram_35142_cluster_6_point_262640"/>
            <p:cNvSpPr/>
            <p:nvPr/>
          </p:nvSpPr>
          <p:spPr>
            <a:xfrm>
              <a:off x="6071616" y="542239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6" name="diagram_35142_cluster_6_point_262642"/>
            <p:cNvSpPr/>
            <p:nvPr/>
          </p:nvSpPr>
          <p:spPr>
            <a:xfrm>
              <a:off x="6688836" y="517550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7" name="diagram_35142_cluster_6_point_262643"/>
            <p:cNvSpPr/>
            <p:nvPr/>
          </p:nvSpPr>
          <p:spPr>
            <a:xfrm>
              <a:off x="5157216" y="496976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8" name="diagram_35142_cluster_6_point_262657"/>
            <p:cNvSpPr/>
            <p:nvPr/>
          </p:nvSpPr>
          <p:spPr>
            <a:xfrm>
              <a:off x="6533388" y="518007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9" name="diagram_35142_cluster_1_number"/>
            <p:cNvSpPr txBox="1"/>
            <p:nvPr/>
          </p:nvSpPr>
          <p:spPr>
            <a:xfrm>
              <a:off x="5253228" y="2546604"/>
              <a:ext cx="0" cy="0"/>
            </a:xfrm>
            <a:prstGeom prst="rect">
              <a:avLst/>
            </a:prstGeom>
            <a:noFill/>
          </p:spPr>
          <p:txBody>
            <a:bodyPr wrap="none" rtlCol="0">
              <a:noAutofit/>
            </a:bodyPr>
            <a:lstStyle/>
            <a:p>
              <a:pPr algn="r"/>
              <a:r>
                <a:rPr lang="en-US" b="1" dirty="0">
                  <a:solidFill>
                    <a:srgbClr val="000000"/>
                  </a:solidFill>
                </a:rPr>
                <a:t>1. </a:t>
              </a:r>
              <a:endParaRPr lang="en-US" dirty="0"/>
            </a:p>
          </p:txBody>
        </p:sp>
        <p:sp>
          <p:nvSpPr>
            <p:cNvPr id="1100" name="diagram_35142_cluster_1_title"/>
            <p:cNvSpPr txBox="1"/>
            <p:nvPr/>
          </p:nvSpPr>
          <p:spPr>
            <a:xfrm>
              <a:off x="5298948" y="2546604"/>
              <a:ext cx="0" cy="0"/>
            </a:xfrm>
            <a:prstGeom prst="rect">
              <a:avLst/>
            </a:prstGeom>
            <a:noFill/>
          </p:spPr>
          <p:txBody>
            <a:bodyPr wrap="none" rtlCol="0">
              <a:noAutofit/>
            </a:bodyPr>
            <a:lstStyle/>
            <a:p>
              <a:r>
                <a:rPr lang="en-US" b="1" dirty="0">
                  <a:solidFill>
                    <a:srgbClr val="000000"/>
                  </a:solidFill>
                </a:rPr>
                <a:t> Practicum Experiences</a:t>
              </a:r>
              <a:endParaRPr lang="en-US" dirty="0"/>
            </a:p>
          </p:txBody>
        </p:sp>
        <p:sp>
          <p:nvSpPr>
            <p:cNvPr id="1101" name="diagram_35142_cluster_2_number"/>
            <p:cNvSpPr txBox="1"/>
            <p:nvPr/>
          </p:nvSpPr>
          <p:spPr>
            <a:xfrm>
              <a:off x="4046220" y="2542032"/>
              <a:ext cx="0" cy="0"/>
            </a:xfrm>
            <a:prstGeom prst="rect">
              <a:avLst/>
            </a:prstGeom>
            <a:noFill/>
          </p:spPr>
          <p:txBody>
            <a:bodyPr wrap="none" rtlCol="0">
              <a:noAutofit/>
            </a:bodyPr>
            <a:lstStyle/>
            <a:p>
              <a:pPr algn="r"/>
              <a:r>
                <a:rPr lang="en-US" b="1" dirty="0">
                  <a:solidFill>
                    <a:srgbClr val="000000"/>
                  </a:solidFill>
                </a:rPr>
                <a:t>2. </a:t>
              </a:r>
              <a:endParaRPr lang="en-US" dirty="0"/>
            </a:p>
          </p:txBody>
        </p:sp>
        <p:sp>
          <p:nvSpPr>
            <p:cNvPr id="1102" name="diagram_35142_cluster_2_title"/>
            <p:cNvSpPr txBox="1"/>
            <p:nvPr/>
          </p:nvSpPr>
          <p:spPr>
            <a:xfrm>
              <a:off x="4091940" y="2542032"/>
              <a:ext cx="0" cy="0"/>
            </a:xfrm>
            <a:prstGeom prst="rect">
              <a:avLst/>
            </a:prstGeom>
            <a:noFill/>
          </p:spPr>
          <p:txBody>
            <a:bodyPr wrap="none" rtlCol="0">
              <a:noAutofit/>
            </a:bodyPr>
            <a:lstStyle/>
            <a:p>
              <a:r>
                <a:rPr lang="en-US" b="1" dirty="0">
                  <a:solidFill>
                    <a:srgbClr val="000000"/>
                  </a:solidFill>
                </a:rPr>
                <a:t> </a:t>
              </a:r>
              <a:endParaRPr lang="en-US" dirty="0"/>
            </a:p>
          </p:txBody>
        </p:sp>
        <p:sp>
          <p:nvSpPr>
            <p:cNvPr id="1103" name="diagram_35142_cluster_3_number"/>
            <p:cNvSpPr txBox="1"/>
            <p:nvPr/>
          </p:nvSpPr>
          <p:spPr>
            <a:xfrm>
              <a:off x="2139696" y="3831336"/>
              <a:ext cx="0" cy="0"/>
            </a:xfrm>
            <a:prstGeom prst="rect">
              <a:avLst/>
            </a:prstGeom>
            <a:noFill/>
          </p:spPr>
          <p:txBody>
            <a:bodyPr wrap="none" rtlCol="0">
              <a:noAutofit/>
            </a:bodyPr>
            <a:lstStyle/>
            <a:p>
              <a:pPr algn="r"/>
              <a:r>
                <a:rPr lang="en-US" b="1" dirty="0">
                  <a:solidFill>
                    <a:srgbClr val="000000"/>
                  </a:solidFill>
                </a:rPr>
                <a:t>3. </a:t>
              </a:r>
              <a:endParaRPr lang="en-US" dirty="0"/>
            </a:p>
          </p:txBody>
        </p:sp>
        <p:sp>
          <p:nvSpPr>
            <p:cNvPr id="1104" name="diagram_35142_cluster_3_title"/>
            <p:cNvSpPr txBox="1"/>
            <p:nvPr/>
          </p:nvSpPr>
          <p:spPr>
            <a:xfrm>
              <a:off x="2185416" y="3831336"/>
              <a:ext cx="0" cy="0"/>
            </a:xfrm>
            <a:prstGeom prst="rect">
              <a:avLst/>
            </a:prstGeom>
            <a:noFill/>
          </p:spPr>
          <p:txBody>
            <a:bodyPr wrap="none" rtlCol="0">
              <a:noAutofit/>
            </a:bodyPr>
            <a:lstStyle/>
            <a:p>
              <a:r>
                <a:rPr lang="en-US" b="1" dirty="0">
                  <a:solidFill>
                    <a:srgbClr val="000000"/>
                  </a:solidFill>
                </a:rPr>
                <a:t> Education Program</a:t>
              </a:r>
              <a:endParaRPr lang="en-US" dirty="0"/>
            </a:p>
          </p:txBody>
        </p:sp>
        <p:sp>
          <p:nvSpPr>
            <p:cNvPr id="1105" name="diagram_35142_cluster_4_number"/>
            <p:cNvSpPr txBox="1"/>
            <p:nvPr/>
          </p:nvSpPr>
          <p:spPr>
            <a:xfrm>
              <a:off x="2756916" y="4837176"/>
              <a:ext cx="0" cy="0"/>
            </a:xfrm>
            <a:prstGeom prst="rect">
              <a:avLst/>
            </a:prstGeom>
            <a:noFill/>
          </p:spPr>
          <p:txBody>
            <a:bodyPr wrap="none" rtlCol="0">
              <a:noAutofit/>
            </a:bodyPr>
            <a:lstStyle/>
            <a:p>
              <a:pPr algn="r"/>
              <a:r>
                <a:rPr lang="en-US" b="1" dirty="0">
                  <a:solidFill>
                    <a:srgbClr val="000000"/>
                  </a:solidFill>
                </a:rPr>
                <a:t>4. </a:t>
              </a:r>
              <a:endParaRPr lang="en-US" dirty="0"/>
            </a:p>
          </p:txBody>
        </p:sp>
        <p:sp>
          <p:nvSpPr>
            <p:cNvPr id="1106" name="diagram_35142_cluster_4_title"/>
            <p:cNvSpPr txBox="1"/>
            <p:nvPr/>
          </p:nvSpPr>
          <p:spPr>
            <a:xfrm>
              <a:off x="2802636" y="4837176"/>
              <a:ext cx="0" cy="0"/>
            </a:xfrm>
            <a:prstGeom prst="rect">
              <a:avLst/>
            </a:prstGeom>
            <a:noFill/>
          </p:spPr>
          <p:txBody>
            <a:bodyPr wrap="none" rtlCol="0">
              <a:noAutofit/>
            </a:bodyPr>
            <a:lstStyle/>
            <a:p>
              <a:r>
                <a:rPr lang="en-US" b="1" dirty="0">
                  <a:solidFill>
                    <a:srgbClr val="000000"/>
                  </a:solidFill>
                </a:rPr>
                <a:t> Professional Development</a:t>
              </a:r>
              <a:endParaRPr lang="en-US" dirty="0"/>
            </a:p>
          </p:txBody>
        </p:sp>
        <p:sp>
          <p:nvSpPr>
            <p:cNvPr id="1107" name="diagram_35142_cluster_5_number"/>
            <p:cNvSpPr txBox="1"/>
            <p:nvPr/>
          </p:nvSpPr>
          <p:spPr>
            <a:xfrm>
              <a:off x="6935724" y="4480560"/>
              <a:ext cx="0" cy="0"/>
            </a:xfrm>
            <a:prstGeom prst="rect">
              <a:avLst/>
            </a:prstGeom>
            <a:noFill/>
          </p:spPr>
          <p:txBody>
            <a:bodyPr wrap="none" rtlCol="0">
              <a:noAutofit/>
            </a:bodyPr>
            <a:lstStyle/>
            <a:p>
              <a:pPr algn="r"/>
              <a:r>
                <a:rPr lang="en-US" b="1" dirty="0">
                  <a:solidFill>
                    <a:srgbClr val="000000"/>
                  </a:solidFill>
                </a:rPr>
                <a:t>5. </a:t>
              </a:r>
              <a:endParaRPr lang="en-US" dirty="0"/>
            </a:p>
          </p:txBody>
        </p:sp>
        <p:sp>
          <p:nvSpPr>
            <p:cNvPr id="1108" name="diagram_35142_cluster_5_title"/>
            <p:cNvSpPr txBox="1"/>
            <p:nvPr/>
          </p:nvSpPr>
          <p:spPr>
            <a:xfrm>
              <a:off x="6981444" y="4480560"/>
              <a:ext cx="0" cy="0"/>
            </a:xfrm>
            <a:prstGeom prst="rect">
              <a:avLst/>
            </a:prstGeom>
            <a:noFill/>
          </p:spPr>
          <p:txBody>
            <a:bodyPr wrap="none" rtlCol="0">
              <a:noAutofit/>
            </a:bodyPr>
            <a:lstStyle/>
            <a:p>
              <a:r>
                <a:rPr lang="en-US" b="1" dirty="0">
                  <a:solidFill>
                    <a:srgbClr val="000000"/>
                  </a:solidFill>
                </a:rPr>
                <a:t> Past Jobs</a:t>
              </a:r>
            </a:p>
          </p:txBody>
        </p:sp>
        <p:sp>
          <p:nvSpPr>
            <p:cNvPr id="1109" name="diagram_35142_cluster_6_number"/>
            <p:cNvSpPr txBox="1"/>
            <p:nvPr/>
          </p:nvSpPr>
          <p:spPr>
            <a:xfrm>
              <a:off x="6099048" y="5152644"/>
              <a:ext cx="0" cy="0"/>
            </a:xfrm>
            <a:prstGeom prst="rect">
              <a:avLst/>
            </a:prstGeom>
            <a:noFill/>
          </p:spPr>
          <p:txBody>
            <a:bodyPr wrap="none" rtlCol="0">
              <a:noAutofit/>
            </a:bodyPr>
            <a:lstStyle/>
            <a:p>
              <a:pPr algn="r"/>
              <a:r>
                <a:rPr lang="en-US" b="1" dirty="0">
                  <a:solidFill>
                    <a:srgbClr val="000000"/>
                  </a:solidFill>
                </a:rPr>
                <a:t>6. </a:t>
              </a:r>
              <a:endParaRPr lang="en-US" dirty="0"/>
            </a:p>
          </p:txBody>
        </p:sp>
        <p:sp>
          <p:nvSpPr>
            <p:cNvPr id="1110" name="diagram_35142_cluster_6_title"/>
            <p:cNvSpPr txBox="1"/>
            <p:nvPr/>
          </p:nvSpPr>
          <p:spPr>
            <a:xfrm>
              <a:off x="6144768" y="5152644"/>
              <a:ext cx="0" cy="0"/>
            </a:xfrm>
            <a:prstGeom prst="rect">
              <a:avLst/>
            </a:prstGeom>
            <a:noFill/>
          </p:spPr>
          <p:txBody>
            <a:bodyPr wrap="none" rtlCol="0">
              <a:noAutofit/>
            </a:bodyPr>
            <a:lstStyle/>
            <a:p>
              <a:r>
                <a:rPr lang="en-US" b="1" dirty="0">
                  <a:solidFill>
                    <a:srgbClr val="000000"/>
                  </a:solidFill>
                </a:rPr>
                <a:t> Personal Life Experience</a:t>
              </a:r>
              <a:endParaRPr lang="en-US" dirty="0"/>
            </a:p>
          </p:txBody>
        </p:sp>
      </p:grpSp>
      <p:sp>
        <p:nvSpPr>
          <p:cNvPr id="4" name="Rectangle 3"/>
          <p:cNvSpPr/>
          <p:nvPr/>
        </p:nvSpPr>
        <p:spPr>
          <a:xfrm>
            <a:off x="2189712" y="2294829"/>
            <a:ext cx="1461601" cy="646331"/>
          </a:xfrm>
          <a:prstGeom prst="rect">
            <a:avLst/>
          </a:prstGeom>
        </p:spPr>
        <p:txBody>
          <a:bodyPr wrap="square">
            <a:spAutoFit/>
          </a:bodyPr>
          <a:lstStyle/>
          <a:p>
            <a:pPr lvl="0"/>
            <a:r>
              <a:rPr lang="en-US" b="1" dirty="0">
                <a:solidFill>
                  <a:srgbClr val="000000"/>
                </a:solidFill>
              </a:rPr>
              <a:t>Mentoring Relationships</a:t>
            </a:r>
            <a:endParaRPr lang="en-US" dirty="0">
              <a:solidFill>
                <a:prstClr val="black"/>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ge3903979cf_0_0"/>
          <p:cNvSpPr txBox="1">
            <a:spLocks noGrp="1"/>
          </p:cNvSpPr>
          <p:nvPr>
            <p:ph type="title"/>
          </p:nvPr>
        </p:nvSpPr>
        <p:spPr>
          <a:xfrm>
            <a:off x="457200" y="-13"/>
            <a:ext cx="8229600" cy="1310775"/>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3C1B71"/>
              </a:buClr>
              <a:buSzPts val="5000"/>
              <a:buFont typeface="Arial"/>
              <a:buNone/>
            </a:pPr>
            <a:r>
              <a:rPr lang="en-US" sz="4000" dirty="0">
                <a:solidFill>
                  <a:schemeClr val="accent4">
                    <a:lumMod val="75000"/>
                  </a:schemeClr>
                </a:solidFill>
              </a:rPr>
              <a:t>Experiences – Instructional Practice</a:t>
            </a:r>
            <a:endParaRPr sz="4000" dirty="0">
              <a:solidFill>
                <a:schemeClr val="accent4">
                  <a:lumMod val="75000"/>
                </a:schemeClr>
              </a:solidFill>
            </a:endParaRPr>
          </a:p>
        </p:txBody>
      </p:sp>
      <p:graphicFrame>
        <p:nvGraphicFramePr>
          <p:cNvPr id="303" name="Google Shape;303;ge3903979cf_0_0"/>
          <p:cNvGraphicFramePr/>
          <p:nvPr>
            <p:extLst>
              <p:ext uri="{D42A27DB-BD31-4B8C-83A1-F6EECF244321}">
                <p14:modId xmlns:p14="http://schemas.microsoft.com/office/powerpoint/2010/main" val="3310910674"/>
              </p:ext>
            </p:extLst>
          </p:nvPr>
        </p:nvGraphicFramePr>
        <p:xfrm>
          <a:off x="298650" y="1310763"/>
          <a:ext cx="4013025" cy="4663200"/>
        </p:xfrm>
        <a:graphic>
          <a:graphicData uri="http://schemas.openxmlformats.org/drawingml/2006/table">
            <a:tbl>
              <a:tblPr>
                <a:noFill/>
                <a:tableStyleId>{501B5C08-76BB-41E3-9685-84E6673E95D0}</a:tableStyleId>
              </a:tblPr>
              <a:tblGrid>
                <a:gridCol w="4013025">
                  <a:extLst>
                    <a:ext uri="{9D8B030D-6E8A-4147-A177-3AD203B41FA5}">
                      <a16:colId xmlns:a16="http://schemas.microsoft.com/office/drawing/2014/main" val="20000"/>
                    </a:ext>
                  </a:extLst>
                </a:gridCol>
              </a:tblGrid>
              <a:tr h="381000">
                <a:tc>
                  <a:txBody>
                    <a:bodyPr/>
                    <a:lstStyle/>
                    <a:p>
                      <a:pPr marL="0" lvl="0" indent="0" algn="l" rtl="0">
                        <a:spcBef>
                          <a:spcPts val="0"/>
                        </a:spcBef>
                        <a:spcAft>
                          <a:spcPts val="0"/>
                        </a:spcAft>
                        <a:buNone/>
                      </a:pPr>
                      <a:r>
                        <a:rPr lang="en-US" b="1" dirty="0"/>
                        <a:t>Cluster 1: Practicum Experiences</a:t>
                      </a:r>
                      <a:endParaRPr b="1" dirty="0"/>
                    </a:p>
                  </a:txBody>
                  <a:tcPr marL="91425" marR="91425" marT="91425" marB="91425">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GB" sz="1400" b="0" i="0" u="none" strike="noStrike" cap="none" dirty="0">
                          <a:solidFill>
                            <a:srgbClr val="000000"/>
                          </a:solidFill>
                          <a:effectLst/>
                          <a:latin typeface="Arial"/>
                          <a:ea typeface="Arial"/>
                          <a:cs typeface="Arial"/>
                          <a:sym typeface="Arial"/>
                        </a:rPr>
                        <a:t>Observing a student with severe physical disability have conversations in her own way with her classmates</a:t>
                      </a:r>
                      <a:endParaRPr dirty="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GB" sz="1400" b="0" i="0" u="none" strike="noStrike" cap="none" dirty="0">
                          <a:solidFill>
                            <a:srgbClr val="000000"/>
                          </a:solidFill>
                          <a:effectLst/>
                          <a:latin typeface="Arial"/>
                          <a:ea typeface="Arial"/>
                          <a:cs typeface="Arial"/>
                          <a:sym typeface="Arial"/>
                        </a:rPr>
                        <a:t>In most recent practicum I have many different students with many different learning needs</a:t>
                      </a:r>
                      <a:endParaRPr dirty="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en-GB" sz="1400" b="0" i="0" u="none" strike="noStrike" cap="none" dirty="0">
                          <a:solidFill>
                            <a:srgbClr val="000000"/>
                          </a:solidFill>
                          <a:effectLst/>
                          <a:latin typeface="Arial"/>
                          <a:ea typeface="Arial"/>
                          <a:cs typeface="Arial"/>
                          <a:sym typeface="Arial"/>
                        </a:rPr>
                        <a:t>Hands on experience that the practicum gives you</a:t>
                      </a:r>
                      <a:endParaRPr dirty="0"/>
                    </a:p>
                  </a:txBody>
                  <a:tcPr marL="91425" marR="91425" marT="91425" marB="91425">
                    <a:lnT w="9525" cap="flat" cmpd="sng">
                      <a:solidFill>
                        <a:srgbClr val="9E9E9E"/>
                      </a:solidFill>
                      <a:prstDash val="solid"/>
                      <a:round/>
                      <a:headEnd type="none" w="sm" len="sm"/>
                      <a:tailEnd type="none" w="sm" len="sm"/>
                    </a:lnT>
                  </a:tcPr>
                </a:tc>
                <a:extLst>
                  <a:ext uri="{0D108BD9-81ED-4DB2-BD59-A6C34878D82A}">
                    <a16:rowId xmlns:a16="http://schemas.microsoft.com/office/drawing/2014/main" val="10003"/>
                  </a:ext>
                </a:extLst>
              </a:tr>
              <a:tr h="381000">
                <a:tc>
                  <a:txBody>
                    <a:bodyPr/>
                    <a:lstStyle/>
                    <a:p>
                      <a:pPr marL="0" lvl="0" indent="0" algn="l" rtl="0">
                        <a:spcBef>
                          <a:spcPts val="0"/>
                        </a:spcBef>
                        <a:spcAft>
                          <a:spcPts val="0"/>
                        </a:spcAft>
                        <a:buNone/>
                      </a:pPr>
                      <a:r>
                        <a:rPr lang="en-US" b="1" dirty="0"/>
                        <a:t>Cluster 2: Mentoring</a:t>
                      </a:r>
                      <a:endParaRPr b="1" dirty="0"/>
                    </a:p>
                  </a:txBody>
                  <a:tcPr marL="91425" marR="91425" marT="91425" marB="91425">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4"/>
                  </a:ext>
                </a:extLst>
              </a:tr>
              <a:tr h="381000">
                <a:tc>
                  <a:txBody>
                    <a:bodyPr/>
                    <a:lstStyle/>
                    <a:p>
                      <a:pPr marL="0" lvl="0" indent="0" algn="l" rtl="0">
                        <a:spcBef>
                          <a:spcPts val="0"/>
                        </a:spcBef>
                        <a:spcAft>
                          <a:spcPts val="0"/>
                        </a:spcAft>
                        <a:buNone/>
                      </a:pPr>
                      <a:r>
                        <a:rPr lang="en-GB" sz="1400" b="0" i="0" u="none" strike="noStrike" cap="none" dirty="0">
                          <a:solidFill>
                            <a:srgbClr val="000000"/>
                          </a:solidFill>
                          <a:effectLst/>
                          <a:latin typeface="Arial"/>
                          <a:ea typeface="Arial"/>
                          <a:cs typeface="Arial"/>
                          <a:sym typeface="Arial"/>
                        </a:rPr>
                        <a:t>My second mentor teacher was really into the inclusive classroom approach and, she encouraged me to consider them in my lessons</a:t>
                      </a:r>
                      <a:endParaRPr dirty="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5"/>
                  </a:ext>
                </a:extLst>
              </a:tr>
              <a:tr h="381000">
                <a:tc>
                  <a:txBody>
                    <a:bodyPr/>
                    <a:lstStyle/>
                    <a:p>
                      <a:pPr marL="0" lvl="0" indent="0" algn="l" rtl="0">
                        <a:spcBef>
                          <a:spcPts val="0"/>
                        </a:spcBef>
                        <a:spcAft>
                          <a:spcPts val="0"/>
                        </a:spcAft>
                        <a:buNone/>
                      </a:pPr>
                      <a:r>
                        <a:rPr lang="en-GB" sz="1400" b="0" i="0" u="none" strike="noStrike" cap="none" dirty="0">
                          <a:solidFill>
                            <a:srgbClr val="000000"/>
                          </a:solidFill>
                          <a:effectLst/>
                          <a:latin typeface="Arial"/>
                          <a:ea typeface="Arial"/>
                          <a:cs typeface="Arial"/>
                          <a:sym typeface="Arial"/>
                        </a:rPr>
                        <a:t>Talking to mentor teachers or administrators about different strategies</a:t>
                      </a:r>
                      <a:endParaRPr dirty="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6"/>
                  </a:ext>
                </a:extLst>
              </a:tr>
              <a:tr h="381000">
                <a:tc>
                  <a:txBody>
                    <a:bodyPr/>
                    <a:lstStyle/>
                    <a:p>
                      <a:pPr marL="0" lvl="0" indent="0" algn="l" rtl="0">
                        <a:spcBef>
                          <a:spcPts val="0"/>
                        </a:spcBef>
                        <a:spcAft>
                          <a:spcPts val="0"/>
                        </a:spcAft>
                        <a:buNone/>
                      </a:pPr>
                      <a:r>
                        <a:rPr lang="en-GB" sz="1400" b="0" i="0" u="none" strike="noStrike" cap="none" dirty="0">
                          <a:solidFill>
                            <a:srgbClr val="000000"/>
                          </a:solidFill>
                          <a:effectLst/>
                          <a:latin typeface="Arial"/>
                          <a:ea typeface="Arial"/>
                          <a:cs typeface="Arial"/>
                          <a:sym typeface="Arial"/>
                        </a:rPr>
                        <a:t>Observations of EA in practicum</a:t>
                      </a:r>
                      <a:endParaRPr dirty="0"/>
                    </a:p>
                  </a:txBody>
                  <a:tcPr marL="91425" marR="91425" marT="91425" marB="91425">
                    <a:lnT w="9525" cap="flat" cmpd="sng">
                      <a:solidFill>
                        <a:srgbClr val="9E9E9E"/>
                      </a:solidFill>
                      <a:prstDash val="solid"/>
                      <a:round/>
                      <a:headEnd type="none" w="sm" len="sm"/>
                      <a:tailEnd type="none" w="sm" len="sm"/>
                    </a:lnT>
                  </a:tcPr>
                </a:tc>
                <a:extLst>
                  <a:ext uri="{0D108BD9-81ED-4DB2-BD59-A6C34878D82A}">
                    <a16:rowId xmlns:a16="http://schemas.microsoft.com/office/drawing/2014/main" val="10007"/>
                  </a:ext>
                </a:extLst>
              </a:tr>
            </a:tbl>
          </a:graphicData>
        </a:graphic>
      </p:graphicFrame>
      <p:graphicFrame>
        <p:nvGraphicFramePr>
          <p:cNvPr id="304" name="Google Shape;304;ge3903979cf_0_0"/>
          <p:cNvGraphicFramePr/>
          <p:nvPr>
            <p:extLst>
              <p:ext uri="{D42A27DB-BD31-4B8C-83A1-F6EECF244321}">
                <p14:modId xmlns:p14="http://schemas.microsoft.com/office/powerpoint/2010/main" val="2277475337"/>
              </p:ext>
            </p:extLst>
          </p:nvPr>
        </p:nvGraphicFramePr>
        <p:xfrm>
          <a:off x="4673775" y="1310763"/>
          <a:ext cx="4013025" cy="4871537"/>
        </p:xfrm>
        <a:graphic>
          <a:graphicData uri="http://schemas.openxmlformats.org/drawingml/2006/table">
            <a:tbl>
              <a:tblPr>
                <a:noFill/>
                <a:tableStyleId>{501B5C08-76BB-41E3-9685-84E6673E95D0}</a:tableStyleId>
              </a:tblPr>
              <a:tblGrid>
                <a:gridCol w="4013025">
                  <a:extLst>
                    <a:ext uri="{9D8B030D-6E8A-4147-A177-3AD203B41FA5}">
                      <a16:colId xmlns:a16="http://schemas.microsoft.com/office/drawing/2014/main" val="20000"/>
                    </a:ext>
                  </a:extLst>
                </a:gridCol>
              </a:tblGrid>
              <a:tr h="418399">
                <a:tc>
                  <a:txBody>
                    <a:bodyPr/>
                    <a:lstStyle/>
                    <a:p>
                      <a:pPr marL="0" lvl="0" indent="0" algn="l" rtl="0">
                        <a:spcBef>
                          <a:spcPts val="0"/>
                        </a:spcBef>
                        <a:spcAft>
                          <a:spcPts val="0"/>
                        </a:spcAft>
                        <a:buNone/>
                      </a:pPr>
                      <a:r>
                        <a:rPr lang="en-US" b="1" dirty="0"/>
                        <a:t>Cluster 3: Education Program</a:t>
                      </a:r>
                      <a:endParaRPr b="1" dirty="0"/>
                    </a:p>
                  </a:txBody>
                  <a:tcPr marL="91425" marR="91425" marT="91425" marB="91425"/>
                </a:tc>
                <a:extLst>
                  <a:ext uri="{0D108BD9-81ED-4DB2-BD59-A6C34878D82A}">
                    <a16:rowId xmlns:a16="http://schemas.microsoft.com/office/drawing/2014/main" val="10000"/>
                  </a:ext>
                </a:extLst>
              </a:tr>
              <a:tr h="643708">
                <a:tc>
                  <a:txBody>
                    <a:bodyPr/>
                    <a:lstStyle/>
                    <a:p>
                      <a:pPr marL="0" lvl="0" indent="0" algn="l" rtl="0">
                        <a:spcBef>
                          <a:spcPts val="0"/>
                        </a:spcBef>
                        <a:spcAft>
                          <a:spcPts val="0"/>
                        </a:spcAft>
                        <a:buNone/>
                      </a:pPr>
                      <a:r>
                        <a:rPr lang="en-GB" sz="1400" b="0" i="0" u="none" strike="noStrike" cap="none" dirty="0">
                          <a:solidFill>
                            <a:srgbClr val="000000"/>
                          </a:solidFill>
                          <a:effectLst/>
                          <a:latin typeface="Arial"/>
                          <a:ea typeface="Arial"/>
                          <a:cs typeface="Arial"/>
                          <a:sym typeface="Arial"/>
                        </a:rPr>
                        <a:t>Talk through scenarios in a teacher education university course with hints of what you might do in the future</a:t>
                      </a:r>
                      <a:endParaRPr dirty="0"/>
                    </a:p>
                  </a:txBody>
                  <a:tcPr marL="91425" marR="91425" marT="91425" marB="91425"/>
                </a:tc>
                <a:extLst>
                  <a:ext uri="{0D108BD9-81ED-4DB2-BD59-A6C34878D82A}">
                    <a16:rowId xmlns:a16="http://schemas.microsoft.com/office/drawing/2014/main" val="10001"/>
                  </a:ext>
                </a:extLst>
              </a:tr>
              <a:tr h="418399">
                <a:tc>
                  <a:txBody>
                    <a:bodyPr/>
                    <a:lstStyle/>
                    <a:p>
                      <a:pPr>
                        <a:lnSpc>
                          <a:spcPct val="100000"/>
                        </a:lnSpc>
                      </a:pPr>
                      <a:r>
                        <a:rPr lang="en-GB" sz="1400" dirty="0">
                          <a:solidFill>
                            <a:srgbClr val="000000"/>
                          </a:solidFill>
                          <a:effectLst/>
                          <a:latin typeface="+mj-lt"/>
                          <a:ea typeface="Times New Roman" panose="02020603050405020304" pitchFamily="18" charset="0"/>
                        </a:rPr>
                        <a:t>A course in the teacher education program on creating healthy, safe, and supportive learning environments</a:t>
                      </a:r>
                      <a:endParaRPr lang="en-CA" sz="1400" dirty="0">
                        <a:effectLst/>
                        <a:latin typeface="+mj-lt"/>
                        <a:ea typeface="Times New Roman" panose="02020603050405020304" pitchFamily="18" charset="0"/>
                      </a:endParaRPr>
                    </a:p>
                  </a:txBody>
                  <a:tcPr marL="68580" marR="68580" marT="0" marB="0" anchor="b"/>
                </a:tc>
                <a:extLst>
                  <a:ext uri="{0D108BD9-81ED-4DB2-BD59-A6C34878D82A}">
                    <a16:rowId xmlns:a16="http://schemas.microsoft.com/office/drawing/2014/main" val="10002"/>
                  </a:ext>
                </a:extLst>
              </a:tr>
              <a:tr h="643708">
                <a:tc>
                  <a:txBody>
                    <a:bodyPr/>
                    <a:lstStyle/>
                    <a:p>
                      <a:pPr marL="0" lvl="0" indent="0" algn="l" rtl="0">
                        <a:spcBef>
                          <a:spcPts val="0"/>
                        </a:spcBef>
                        <a:spcAft>
                          <a:spcPts val="0"/>
                        </a:spcAft>
                        <a:buNone/>
                      </a:pPr>
                      <a:r>
                        <a:rPr lang="en-GB" sz="1400" b="0" i="0" u="none" strike="noStrike" cap="none" dirty="0">
                          <a:solidFill>
                            <a:srgbClr val="000000"/>
                          </a:solidFill>
                          <a:effectLst/>
                          <a:latin typeface="Arial"/>
                          <a:ea typeface="Arial"/>
                          <a:cs typeface="Arial"/>
                          <a:sym typeface="Arial"/>
                        </a:rPr>
                        <a:t>A mental health literacy course during teacher education program</a:t>
                      </a:r>
                      <a:endParaRPr dirty="0"/>
                    </a:p>
                  </a:txBody>
                  <a:tcPr marL="91425" marR="91425" marT="91425" marB="91425"/>
                </a:tc>
                <a:extLst>
                  <a:ext uri="{0D108BD9-81ED-4DB2-BD59-A6C34878D82A}">
                    <a16:rowId xmlns:a16="http://schemas.microsoft.com/office/drawing/2014/main" val="10003"/>
                  </a:ext>
                </a:extLst>
              </a:tr>
              <a:tr h="418399">
                <a:tc>
                  <a:txBody>
                    <a:bodyPr/>
                    <a:lstStyle/>
                    <a:p>
                      <a:pPr marL="0" lvl="0" indent="0" algn="l" rtl="0">
                        <a:spcBef>
                          <a:spcPts val="0"/>
                        </a:spcBef>
                        <a:spcAft>
                          <a:spcPts val="0"/>
                        </a:spcAft>
                        <a:buNone/>
                      </a:pPr>
                      <a:r>
                        <a:rPr lang="en-US" b="1" dirty="0"/>
                        <a:t>Cluster 4: Professional Development</a:t>
                      </a:r>
                    </a:p>
                  </a:txBody>
                  <a:tcPr marL="91425" marR="91425" marT="91425" marB="91425"/>
                </a:tc>
                <a:extLst>
                  <a:ext uri="{0D108BD9-81ED-4DB2-BD59-A6C34878D82A}">
                    <a16:rowId xmlns:a16="http://schemas.microsoft.com/office/drawing/2014/main" val="10004"/>
                  </a:ext>
                </a:extLst>
              </a:tr>
              <a:tr h="495521">
                <a:tc>
                  <a:txBody>
                    <a:bodyPr/>
                    <a:lstStyle/>
                    <a:p>
                      <a:pPr marL="0" lvl="0" indent="0" algn="l" rtl="0">
                        <a:spcBef>
                          <a:spcPts val="0"/>
                        </a:spcBef>
                        <a:spcAft>
                          <a:spcPts val="0"/>
                        </a:spcAft>
                        <a:buNone/>
                      </a:pPr>
                      <a:r>
                        <a:rPr lang="en-GB" sz="1400" b="0" i="0" u="none" strike="noStrike" cap="none" dirty="0">
                          <a:solidFill>
                            <a:srgbClr val="000000"/>
                          </a:solidFill>
                          <a:effectLst/>
                          <a:latin typeface="Arial"/>
                          <a:ea typeface="Arial"/>
                          <a:cs typeface="Arial"/>
                          <a:sym typeface="Arial"/>
                        </a:rPr>
                        <a:t>Doing my own readings and research</a:t>
                      </a:r>
                      <a:endParaRPr dirty="0"/>
                    </a:p>
                  </a:txBody>
                  <a:tcPr marL="91425" marR="91425" marT="91425" marB="91425"/>
                </a:tc>
                <a:extLst>
                  <a:ext uri="{0D108BD9-81ED-4DB2-BD59-A6C34878D82A}">
                    <a16:rowId xmlns:a16="http://schemas.microsoft.com/office/drawing/2014/main" val="10005"/>
                  </a:ext>
                </a:extLst>
              </a:tr>
              <a:tr h="418399">
                <a:tc>
                  <a:txBody>
                    <a:bodyPr/>
                    <a:lstStyle/>
                    <a:p>
                      <a:pPr marL="0" lvl="0" indent="0" algn="l" rtl="0">
                        <a:spcBef>
                          <a:spcPts val="0"/>
                        </a:spcBef>
                        <a:spcAft>
                          <a:spcPts val="0"/>
                        </a:spcAft>
                        <a:buNone/>
                      </a:pPr>
                      <a:r>
                        <a:rPr lang="en-GB" sz="1400" b="0" i="0" u="none" strike="noStrike" cap="none" dirty="0">
                          <a:solidFill>
                            <a:srgbClr val="000000"/>
                          </a:solidFill>
                          <a:effectLst/>
                          <a:latin typeface="Arial"/>
                          <a:ea typeface="Arial"/>
                          <a:cs typeface="Arial"/>
                          <a:sym typeface="Arial"/>
                        </a:rPr>
                        <a:t>A workshop on student anxiety and the IEP process</a:t>
                      </a:r>
                      <a:endParaRPr dirty="0"/>
                    </a:p>
                  </a:txBody>
                  <a:tcPr marL="91425" marR="91425" marT="91425" marB="91425"/>
                </a:tc>
                <a:extLst>
                  <a:ext uri="{0D108BD9-81ED-4DB2-BD59-A6C34878D82A}">
                    <a16:rowId xmlns:a16="http://schemas.microsoft.com/office/drawing/2014/main" val="10006"/>
                  </a:ext>
                </a:extLst>
              </a:tr>
              <a:tr h="418399">
                <a:tc>
                  <a:txBody>
                    <a:bodyPr/>
                    <a:lstStyle/>
                    <a:p>
                      <a:pPr marL="0" lvl="0" indent="0" algn="l" rtl="0">
                        <a:spcBef>
                          <a:spcPts val="0"/>
                        </a:spcBef>
                        <a:spcAft>
                          <a:spcPts val="0"/>
                        </a:spcAft>
                        <a:buNone/>
                      </a:pPr>
                      <a:r>
                        <a:rPr lang="en-GB" sz="1400" b="0" i="0" u="none" strike="noStrike" cap="none" dirty="0">
                          <a:solidFill>
                            <a:srgbClr val="000000"/>
                          </a:solidFill>
                          <a:effectLst/>
                          <a:latin typeface="Arial"/>
                          <a:ea typeface="Arial"/>
                          <a:cs typeface="Arial"/>
                          <a:sym typeface="Arial"/>
                        </a:rPr>
                        <a:t>A summer institute in diversified education: teaching to differentiated instruction, universal design for learning</a:t>
                      </a:r>
                      <a:endParaRPr dirty="0"/>
                    </a:p>
                  </a:txBody>
                  <a:tcPr marL="91425" marR="91425" marT="91425" marB="91425"/>
                </a:tc>
                <a:extLst>
                  <a:ext uri="{0D108BD9-81ED-4DB2-BD59-A6C34878D82A}">
                    <a16:rowId xmlns:a16="http://schemas.microsoft.com/office/drawing/2014/main" val="10007"/>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ge3903979cf_0_0"/>
          <p:cNvSpPr txBox="1">
            <a:spLocks noGrp="1"/>
          </p:cNvSpPr>
          <p:nvPr>
            <p:ph type="title"/>
          </p:nvPr>
        </p:nvSpPr>
        <p:spPr>
          <a:xfrm>
            <a:off x="457200" y="177800"/>
            <a:ext cx="8229600" cy="14351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3C1B71"/>
              </a:buClr>
              <a:buSzPts val="5000"/>
              <a:buFont typeface="Arial"/>
              <a:buNone/>
            </a:pPr>
            <a:r>
              <a:rPr lang="en-US" sz="4000" dirty="0">
                <a:solidFill>
                  <a:schemeClr val="accent4">
                    <a:lumMod val="75000"/>
                  </a:schemeClr>
                </a:solidFill>
              </a:rPr>
              <a:t>Experiences – Instructional Practice</a:t>
            </a:r>
            <a:endParaRPr sz="4000" dirty="0">
              <a:solidFill>
                <a:schemeClr val="accent4">
                  <a:lumMod val="75000"/>
                </a:schemeClr>
              </a:solidFill>
            </a:endParaRPr>
          </a:p>
        </p:txBody>
      </p:sp>
      <p:graphicFrame>
        <p:nvGraphicFramePr>
          <p:cNvPr id="303" name="Google Shape;303;ge3903979cf_0_0"/>
          <p:cNvGraphicFramePr/>
          <p:nvPr>
            <p:extLst>
              <p:ext uri="{D42A27DB-BD31-4B8C-83A1-F6EECF244321}">
                <p14:modId xmlns:p14="http://schemas.microsoft.com/office/powerpoint/2010/main" val="1549288889"/>
              </p:ext>
            </p:extLst>
          </p:nvPr>
        </p:nvGraphicFramePr>
        <p:xfrm>
          <a:off x="298650" y="1740020"/>
          <a:ext cx="4013025" cy="2438280"/>
        </p:xfrm>
        <a:graphic>
          <a:graphicData uri="http://schemas.openxmlformats.org/drawingml/2006/table">
            <a:tbl>
              <a:tblPr>
                <a:noFill/>
                <a:tableStyleId>{501B5C08-76BB-41E3-9685-84E6673E95D0}</a:tableStyleId>
              </a:tblPr>
              <a:tblGrid>
                <a:gridCol w="4013025">
                  <a:extLst>
                    <a:ext uri="{9D8B030D-6E8A-4147-A177-3AD203B41FA5}">
                      <a16:colId xmlns:a16="http://schemas.microsoft.com/office/drawing/2014/main" val="20000"/>
                    </a:ext>
                  </a:extLst>
                </a:gridCol>
              </a:tblGrid>
              <a:tr h="480260">
                <a:tc>
                  <a:txBody>
                    <a:bodyPr/>
                    <a:lstStyle/>
                    <a:p>
                      <a:pPr marL="0" lvl="0" indent="0" algn="l" rtl="0">
                        <a:spcBef>
                          <a:spcPts val="0"/>
                        </a:spcBef>
                        <a:spcAft>
                          <a:spcPts val="0"/>
                        </a:spcAft>
                        <a:buNone/>
                      </a:pPr>
                      <a:r>
                        <a:rPr lang="en-US" b="1" dirty="0"/>
                        <a:t>Cluster 5: Past Jobs</a:t>
                      </a:r>
                      <a:endParaRPr b="1" dirty="0"/>
                    </a:p>
                  </a:txBody>
                  <a:tcPr marL="91425" marR="91425" marT="91425" marB="91425">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0"/>
                  </a:ext>
                </a:extLst>
              </a:tr>
              <a:tr h="738880">
                <a:tc>
                  <a:txBody>
                    <a:bodyPr/>
                    <a:lstStyle/>
                    <a:p>
                      <a:pPr marL="0" lvl="0" indent="0" algn="l" rtl="0">
                        <a:spcBef>
                          <a:spcPts val="0"/>
                        </a:spcBef>
                        <a:spcAft>
                          <a:spcPts val="0"/>
                        </a:spcAft>
                        <a:buNone/>
                      </a:pPr>
                      <a:r>
                        <a:rPr lang="en-GB" sz="1400" b="0" i="0" u="none" strike="noStrike" cap="none" dirty="0">
                          <a:solidFill>
                            <a:srgbClr val="000000"/>
                          </a:solidFill>
                          <a:effectLst/>
                          <a:latin typeface="Arial"/>
                          <a:ea typeface="Arial"/>
                          <a:cs typeface="Arial"/>
                          <a:sym typeface="Arial"/>
                        </a:rPr>
                        <a:t>Working with people with different disabilities and ages</a:t>
                      </a:r>
                      <a:endParaRPr dirty="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r h="480260">
                <a:tc>
                  <a:txBody>
                    <a:bodyPr/>
                    <a:lstStyle/>
                    <a:p>
                      <a:pPr marL="0" lvl="0" indent="0" algn="l" rtl="0">
                        <a:spcBef>
                          <a:spcPts val="0"/>
                        </a:spcBef>
                        <a:spcAft>
                          <a:spcPts val="0"/>
                        </a:spcAft>
                        <a:buNone/>
                      </a:pPr>
                      <a:r>
                        <a:rPr lang="en-GB" sz="1400" b="0" i="0" u="none" strike="noStrike" cap="none" dirty="0">
                          <a:solidFill>
                            <a:srgbClr val="000000"/>
                          </a:solidFill>
                          <a:effectLst/>
                          <a:latin typeface="Arial"/>
                          <a:ea typeface="Arial"/>
                          <a:cs typeface="Arial"/>
                          <a:sym typeface="Arial"/>
                        </a:rPr>
                        <a:t> Instructor in swimming lessons</a:t>
                      </a:r>
                      <a:endParaRPr dirty="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2"/>
                  </a:ext>
                </a:extLst>
              </a:tr>
              <a:tr h="738880">
                <a:tc>
                  <a:txBody>
                    <a:bodyPr/>
                    <a:lstStyle/>
                    <a:p>
                      <a:pPr marL="0" lvl="0" indent="0" algn="l" rtl="0">
                        <a:spcBef>
                          <a:spcPts val="0"/>
                        </a:spcBef>
                        <a:spcAft>
                          <a:spcPts val="0"/>
                        </a:spcAft>
                        <a:buNone/>
                      </a:pPr>
                      <a:r>
                        <a:rPr lang="en-GB" sz="1400" b="0" i="0" u="none" strike="noStrike" cap="none" dirty="0">
                          <a:solidFill>
                            <a:srgbClr val="000000"/>
                          </a:solidFill>
                          <a:effectLst/>
                          <a:latin typeface="Arial"/>
                          <a:ea typeface="Arial"/>
                          <a:cs typeface="Arial"/>
                          <a:sym typeface="Arial"/>
                        </a:rPr>
                        <a:t>Previously worked as an EA in the schools with special needs students</a:t>
                      </a:r>
                      <a:endParaRPr dirty="0"/>
                    </a:p>
                  </a:txBody>
                  <a:tcPr marL="91425" marR="91425" marT="91425" marB="91425">
                    <a:lnT w="9525" cap="flat" cmpd="sng">
                      <a:solidFill>
                        <a:srgbClr val="9E9E9E"/>
                      </a:solidFill>
                      <a:prstDash val="solid"/>
                      <a:round/>
                      <a:headEnd type="none" w="sm" len="sm"/>
                      <a:tailEnd type="none" w="sm" len="sm"/>
                    </a:lnT>
                  </a:tcPr>
                </a:tc>
                <a:extLst>
                  <a:ext uri="{0D108BD9-81ED-4DB2-BD59-A6C34878D82A}">
                    <a16:rowId xmlns:a16="http://schemas.microsoft.com/office/drawing/2014/main" val="10003"/>
                  </a:ext>
                </a:extLst>
              </a:tr>
            </a:tbl>
          </a:graphicData>
        </a:graphic>
      </p:graphicFrame>
      <p:graphicFrame>
        <p:nvGraphicFramePr>
          <p:cNvPr id="304" name="Google Shape;304;ge3903979cf_0_0"/>
          <p:cNvGraphicFramePr/>
          <p:nvPr>
            <p:extLst>
              <p:ext uri="{D42A27DB-BD31-4B8C-83A1-F6EECF244321}">
                <p14:modId xmlns:p14="http://schemas.microsoft.com/office/powerpoint/2010/main" val="1025326867"/>
              </p:ext>
            </p:extLst>
          </p:nvPr>
        </p:nvGraphicFramePr>
        <p:xfrm>
          <a:off x="4673775" y="1740018"/>
          <a:ext cx="4013025" cy="2438280"/>
        </p:xfrm>
        <a:graphic>
          <a:graphicData uri="http://schemas.openxmlformats.org/drawingml/2006/table">
            <a:tbl>
              <a:tblPr>
                <a:noFill/>
                <a:tableStyleId>{501B5C08-76BB-41E3-9685-84E6673E95D0}</a:tableStyleId>
              </a:tblPr>
              <a:tblGrid>
                <a:gridCol w="4013025">
                  <a:extLst>
                    <a:ext uri="{9D8B030D-6E8A-4147-A177-3AD203B41FA5}">
                      <a16:colId xmlns:a16="http://schemas.microsoft.com/office/drawing/2014/main" val="20000"/>
                    </a:ext>
                  </a:extLst>
                </a:gridCol>
              </a:tblGrid>
              <a:tr h="396210">
                <a:tc>
                  <a:txBody>
                    <a:bodyPr/>
                    <a:lstStyle/>
                    <a:p>
                      <a:pPr marL="0" lvl="0" indent="0" algn="l" rtl="0">
                        <a:spcBef>
                          <a:spcPts val="0"/>
                        </a:spcBef>
                        <a:spcAft>
                          <a:spcPts val="0"/>
                        </a:spcAft>
                        <a:buNone/>
                      </a:pPr>
                      <a:r>
                        <a:rPr lang="en-US" b="1" dirty="0"/>
                        <a:t>Cluster 6: Personal Life Experiences</a:t>
                      </a:r>
                      <a:endParaRPr b="1" dirty="0"/>
                    </a:p>
                  </a:txBody>
                  <a:tcPr marL="91425" marR="91425" marT="91425" marB="91425"/>
                </a:tc>
                <a:extLst>
                  <a:ext uri="{0D108BD9-81ED-4DB2-BD59-A6C34878D82A}">
                    <a16:rowId xmlns:a16="http://schemas.microsoft.com/office/drawing/2014/main" val="10000"/>
                  </a:ext>
                </a:extLst>
              </a:tr>
              <a:tr h="822930">
                <a:tc>
                  <a:txBody>
                    <a:bodyPr/>
                    <a:lstStyle/>
                    <a:p>
                      <a:pPr marL="0" lvl="0" indent="0" algn="l" rtl="0">
                        <a:spcBef>
                          <a:spcPts val="0"/>
                        </a:spcBef>
                        <a:spcAft>
                          <a:spcPts val="0"/>
                        </a:spcAft>
                        <a:buNone/>
                      </a:pPr>
                      <a:r>
                        <a:rPr lang="en-GB" sz="1400" b="0" i="0" u="none" strike="noStrike" cap="none" dirty="0">
                          <a:solidFill>
                            <a:srgbClr val="000000"/>
                          </a:solidFill>
                          <a:effectLst/>
                          <a:latin typeface="Arial"/>
                          <a:ea typeface="Arial"/>
                          <a:cs typeface="Arial"/>
                          <a:sym typeface="Arial"/>
                        </a:rPr>
                        <a:t>I have a learning disability and I also have ADHD so those two things combined have allowed me to better understand my student</a:t>
                      </a:r>
                      <a:endParaRPr dirty="0"/>
                    </a:p>
                  </a:txBody>
                  <a:tcPr marL="91425" marR="91425" marT="91425" marB="91425"/>
                </a:tc>
                <a:extLst>
                  <a:ext uri="{0D108BD9-81ED-4DB2-BD59-A6C34878D82A}">
                    <a16:rowId xmlns:a16="http://schemas.microsoft.com/office/drawing/2014/main" val="10001"/>
                  </a:ext>
                </a:extLst>
              </a:tr>
              <a:tr h="396210">
                <a:tc>
                  <a:txBody>
                    <a:bodyPr/>
                    <a:lstStyle/>
                    <a:p>
                      <a:pPr marL="0" lvl="0" indent="0" algn="l" rtl="0">
                        <a:spcBef>
                          <a:spcPts val="0"/>
                        </a:spcBef>
                        <a:spcAft>
                          <a:spcPts val="0"/>
                        </a:spcAft>
                        <a:buNone/>
                      </a:pPr>
                      <a:r>
                        <a:rPr lang="en-GB" sz="1400" b="0" i="0" u="none" strike="noStrike" cap="none" dirty="0">
                          <a:solidFill>
                            <a:srgbClr val="000000"/>
                          </a:solidFill>
                          <a:effectLst/>
                          <a:latin typeface="Arial"/>
                          <a:ea typeface="Arial"/>
                          <a:cs typeface="Arial"/>
                          <a:sym typeface="Arial"/>
                        </a:rPr>
                        <a:t>Living abroad and travelling</a:t>
                      </a:r>
                      <a:endParaRPr dirty="0"/>
                    </a:p>
                  </a:txBody>
                  <a:tcPr marL="91425" marR="91425" marT="91425" marB="91425"/>
                </a:tc>
                <a:extLst>
                  <a:ext uri="{0D108BD9-81ED-4DB2-BD59-A6C34878D82A}">
                    <a16:rowId xmlns:a16="http://schemas.microsoft.com/office/drawing/2014/main" val="10002"/>
                  </a:ext>
                </a:extLst>
              </a:tr>
              <a:tr h="822930">
                <a:tc>
                  <a:txBody>
                    <a:bodyPr/>
                    <a:lstStyle/>
                    <a:p>
                      <a:pPr marL="0" lvl="0" indent="0" algn="l" rtl="0">
                        <a:spcBef>
                          <a:spcPts val="0"/>
                        </a:spcBef>
                        <a:spcAft>
                          <a:spcPts val="0"/>
                        </a:spcAft>
                        <a:buNone/>
                      </a:pPr>
                      <a:r>
                        <a:rPr lang="en-GB" sz="1400" b="0" i="0" u="none" strike="noStrike" cap="none" dirty="0">
                          <a:solidFill>
                            <a:srgbClr val="000000"/>
                          </a:solidFill>
                          <a:effectLst/>
                          <a:latin typeface="Arial"/>
                          <a:ea typeface="Arial"/>
                          <a:cs typeface="Arial"/>
                          <a:sym typeface="Arial"/>
                        </a:rPr>
                        <a:t>Having my own kids gave me an interesting perspective on how children develop and how different they can be</a:t>
                      </a:r>
                      <a:endParaRPr dirty="0"/>
                    </a:p>
                  </a:txBody>
                  <a:tcPr marL="91425" marR="91425" marT="91425" marB="91425"/>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0884245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707BFF4-6695-4283-B68A-78E3D621757D}"/>
              </a:ext>
            </a:extLst>
          </p:cNvPr>
          <p:cNvSpPr>
            <a:spLocks noGrp="1"/>
          </p:cNvSpPr>
          <p:nvPr>
            <p:ph type="title"/>
          </p:nvPr>
        </p:nvSpPr>
        <p:spPr/>
        <p:txBody>
          <a:bodyPr>
            <a:normAutofit fontScale="90000"/>
          </a:bodyPr>
          <a:lstStyle/>
          <a:p>
            <a:r>
              <a:rPr lang="en-CA" dirty="0">
                <a:solidFill>
                  <a:schemeClr val="accent4">
                    <a:lumMod val="75000"/>
                  </a:schemeClr>
                </a:solidFill>
              </a:rPr>
              <a:t>Comparison</a:t>
            </a:r>
            <a:br>
              <a:rPr lang="en-CA" dirty="0">
                <a:solidFill>
                  <a:schemeClr val="accent4">
                    <a:lumMod val="75000"/>
                  </a:schemeClr>
                </a:solidFill>
              </a:rPr>
            </a:br>
            <a:r>
              <a:rPr lang="en-CA" dirty="0">
                <a:solidFill>
                  <a:schemeClr val="accent4">
                    <a:lumMod val="75000"/>
                  </a:schemeClr>
                </a:solidFill>
              </a:rPr>
              <a:t>1(not at all </a:t>
            </a:r>
            <a:r>
              <a:rPr lang="en-CA" dirty="0" err="1">
                <a:solidFill>
                  <a:schemeClr val="accent4">
                    <a:lumMod val="75000"/>
                  </a:schemeClr>
                </a:solidFill>
              </a:rPr>
              <a:t>impt</a:t>
            </a:r>
            <a:r>
              <a:rPr lang="en-CA" dirty="0">
                <a:solidFill>
                  <a:schemeClr val="accent4">
                    <a:lumMod val="75000"/>
                  </a:schemeClr>
                </a:solidFill>
              </a:rPr>
              <a:t>)-6(very </a:t>
            </a:r>
            <a:r>
              <a:rPr lang="en-CA" dirty="0" err="1">
                <a:solidFill>
                  <a:schemeClr val="accent4">
                    <a:lumMod val="75000"/>
                  </a:schemeClr>
                </a:solidFill>
              </a:rPr>
              <a:t>impt</a:t>
            </a:r>
            <a:r>
              <a:rPr lang="en-CA" dirty="0">
                <a:solidFill>
                  <a:schemeClr val="accent4">
                    <a:lumMod val="75000"/>
                  </a:schemeClr>
                </a:solidFill>
              </a:rPr>
              <a:t>)</a:t>
            </a:r>
          </a:p>
        </p:txBody>
      </p:sp>
      <p:sp>
        <p:nvSpPr>
          <p:cNvPr id="6" name="Text Placeholder 5">
            <a:extLst>
              <a:ext uri="{FF2B5EF4-FFF2-40B4-BE49-F238E27FC236}">
                <a16:creationId xmlns:a16="http://schemas.microsoft.com/office/drawing/2014/main" id="{5D384424-E6C1-4919-B87C-405154623A50}"/>
              </a:ext>
            </a:extLst>
          </p:cNvPr>
          <p:cNvSpPr>
            <a:spLocks noGrp="1"/>
          </p:cNvSpPr>
          <p:nvPr>
            <p:ph type="body" idx="1"/>
          </p:nvPr>
        </p:nvSpPr>
        <p:spPr/>
        <p:txBody>
          <a:bodyPr/>
          <a:lstStyle/>
          <a:p>
            <a:endParaRPr lang="en-CA" dirty="0"/>
          </a:p>
        </p:txBody>
      </p:sp>
      <p:graphicFrame>
        <p:nvGraphicFramePr>
          <p:cNvPr id="8" name="Table 8">
            <a:extLst>
              <a:ext uri="{FF2B5EF4-FFF2-40B4-BE49-F238E27FC236}">
                <a16:creationId xmlns:a16="http://schemas.microsoft.com/office/drawing/2014/main" id="{E562BF49-821E-4825-B18B-9B1BDD8B1C43}"/>
              </a:ext>
            </a:extLst>
          </p:cNvPr>
          <p:cNvGraphicFramePr>
            <a:graphicFrameLocks noGrp="1"/>
          </p:cNvGraphicFramePr>
          <p:nvPr>
            <p:extLst>
              <p:ext uri="{D42A27DB-BD31-4B8C-83A1-F6EECF244321}">
                <p14:modId xmlns:p14="http://schemas.microsoft.com/office/powerpoint/2010/main" val="2367306125"/>
              </p:ext>
            </p:extLst>
          </p:nvPr>
        </p:nvGraphicFramePr>
        <p:xfrm>
          <a:off x="457199" y="1490132"/>
          <a:ext cx="8229600" cy="4124210"/>
        </p:xfrm>
        <a:graphic>
          <a:graphicData uri="http://schemas.openxmlformats.org/drawingml/2006/table">
            <a:tbl>
              <a:tblPr firstRow="1" bandRow="1">
                <a:tableStyleId>{501B5C08-76BB-41E3-9685-84E6673E95D0}</a:tableStyleId>
              </a:tblPr>
              <a:tblGrid>
                <a:gridCol w="2743200">
                  <a:extLst>
                    <a:ext uri="{9D8B030D-6E8A-4147-A177-3AD203B41FA5}">
                      <a16:colId xmlns:a16="http://schemas.microsoft.com/office/drawing/2014/main" val="959089405"/>
                    </a:ext>
                  </a:extLst>
                </a:gridCol>
                <a:gridCol w="2743200">
                  <a:extLst>
                    <a:ext uri="{9D8B030D-6E8A-4147-A177-3AD203B41FA5}">
                      <a16:colId xmlns:a16="http://schemas.microsoft.com/office/drawing/2014/main" val="2208961683"/>
                    </a:ext>
                  </a:extLst>
                </a:gridCol>
                <a:gridCol w="2743200">
                  <a:extLst>
                    <a:ext uri="{9D8B030D-6E8A-4147-A177-3AD203B41FA5}">
                      <a16:colId xmlns:a16="http://schemas.microsoft.com/office/drawing/2014/main" val="476754564"/>
                    </a:ext>
                  </a:extLst>
                </a:gridCol>
              </a:tblGrid>
              <a:tr h="618818">
                <a:tc>
                  <a:txBody>
                    <a:bodyPr/>
                    <a:lstStyle/>
                    <a:p>
                      <a:r>
                        <a:rPr lang="en-CA" sz="2000" b="1" dirty="0"/>
                        <a:t>Beliefs</a:t>
                      </a:r>
                    </a:p>
                  </a:txBody>
                  <a:tcPr/>
                </a:tc>
                <a:tc>
                  <a:txBody>
                    <a:bodyPr/>
                    <a:lstStyle/>
                    <a:p>
                      <a:r>
                        <a:rPr lang="en-CA" sz="2000" b="1" dirty="0"/>
                        <a:t>Efficacy</a:t>
                      </a:r>
                    </a:p>
                  </a:txBody>
                  <a:tcPr/>
                </a:tc>
                <a:tc>
                  <a:txBody>
                    <a:bodyPr/>
                    <a:lstStyle/>
                    <a:p>
                      <a:pPr marR="0" algn="l" rtl="0" fontAlgn="t">
                        <a:spcBef>
                          <a:spcPts val="0"/>
                        </a:spcBef>
                        <a:spcAft>
                          <a:spcPts val="0"/>
                        </a:spcAft>
                      </a:pPr>
                      <a:r>
                        <a:rPr lang="en-CA" sz="2000" b="1" i="0" u="none" strike="noStrike" dirty="0">
                          <a:solidFill>
                            <a:srgbClr val="000000"/>
                          </a:solidFill>
                          <a:effectLst/>
                          <a:latin typeface="Arial" panose="020B0604020202020204" pitchFamily="34" charset="0"/>
                          <a:ea typeface="Arial" panose="020B0604020202020204" pitchFamily="34" charset="0"/>
                          <a:cs typeface="Arial" panose="020B0604020202020204" pitchFamily="34" charset="0"/>
                        </a:rPr>
                        <a:t>Instructional Practice</a:t>
                      </a:r>
                      <a:endParaRPr lang="en-CA" sz="1800" b="0" i="0" u="none" strike="noStrike" dirty="0">
                        <a:effectLst/>
                        <a:latin typeface="Arial" panose="020B0604020202020204" pitchFamily="34" charset="0"/>
                      </a:endParaRPr>
                    </a:p>
                  </a:txBody>
                  <a:tcPr/>
                </a:tc>
                <a:extLst>
                  <a:ext uri="{0D108BD9-81ED-4DB2-BD59-A6C34878D82A}">
                    <a16:rowId xmlns:a16="http://schemas.microsoft.com/office/drawing/2014/main" val="2599545074"/>
                  </a:ext>
                </a:extLst>
              </a:tr>
              <a:tr h="3423170">
                <a:tc>
                  <a:txBody>
                    <a:bodyPr/>
                    <a:lstStyle/>
                    <a:p>
                      <a:r>
                        <a:rPr lang="en-GB" sz="1600" b="0" i="0" u="none" strike="noStrike" cap="none" dirty="0">
                          <a:solidFill>
                            <a:srgbClr val="000000"/>
                          </a:solidFill>
                          <a:effectLst/>
                          <a:latin typeface="Arial"/>
                          <a:ea typeface="Arial"/>
                          <a:cs typeface="Arial"/>
                          <a:sym typeface="Arial"/>
                        </a:rPr>
                        <a:t>Practicum/Collaboration </a:t>
                      </a:r>
                      <a:r>
                        <a:rPr lang="en-GB" sz="1400" b="0" i="0" u="none" strike="noStrike" cap="none" dirty="0">
                          <a:solidFill>
                            <a:srgbClr val="000000"/>
                          </a:solidFill>
                          <a:effectLst/>
                          <a:latin typeface="Arial"/>
                          <a:ea typeface="Arial"/>
                          <a:cs typeface="Arial"/>
                          <a:sym typeface="Arial"/>
                        </a:rPr>
                        <a:t>(M=5.11, SD=0.49)</a:t>
                      </a:r>
                    </a:p>
                    <a:p>
                      <a:r>
                        <a:rPr lang="en-GB" sz="1400" b="0" i="0" u="none" strike="noStrike" cap="none" dirty="0">
                          <a:solidFill>
                            <a:srgbClr val="000000"/>
                          </a:solidFill>
                          <a:effectLst/>
                          <a:latin typeface="Arial"/>
                          <a:ea typeface="Arial"/>
                          <a:cs typeface="Arial"/>
                          <a:sym typeface="Arial"/>
                        </a:rPr>
                        <a:t> </a:t>
                      </a:r>
                    </a:p>
                    <a:p>
                      <a:r>
                        <a:rPr lang="en-GB" sz="1600" b="0" i="0" u="none" strike="noStrike" cap="none" dirty="0">
                          <a:solidFill>
                            <a:schemeClr val="bg2"/>
                          </a:solidFill>
                          <a:effectLst/>
                          <a:latin typeface="Arial"/>
                          <a:ea typeface="Arial"/>
                          <a:cs typeface="Arial"/>
                          <a:sym typeface="Arial"/>
                        </a:rPr>
                        <a:t>Personal Experience with Diversity </a:t>
                      </a:r>
                      <a:r>
                        <a:rPr lang="en-GB" sz="1400" b="0" i="0" u="none" strike="noStrike" cap="none" dirty="0">
                          <a:solidFill>
                            <a:srgbClr val="000000"/>
                          </a:solidFill>
                          <a:effectLst/>
                          <a:latin typeface="Arial"/>
                          <a:ea typeface="Arial"/>
                          <a:cs typeface="Arial"/>
                          <a:sym typeface="Arial"/>
                        </a:rPr>
                        <a:t>(M=4.43, SD=0.58); </a:t>
                      </a:r>
                      <a:r>
                        <a:rPr lang="en-GB" sz="1600" b="0" i="0" u="none" strike="noStrike" cap="none" dirty="0">
                          <a:solidFill>
                            <a:schemeClr val="bg2"/>
                          </a:solidFill>
                          <a:effectLst/>
                          <a:latin typeface="Arial"/>
                          <a:ea typeface="Arial"/>
                          <a:cs typeface="Arial"/>
                          <a:sym typeface="Arial"/>
                        </a:rPr>
                        <a:t>Work experience </a:t>
                      </a:r>
                      <a:r>
                        <a:rPr lang="en-GB" sz="1400" b="0" i="0" u="none" strike="noStrike" cap="none" dirty="0">
                          <a:solidFill>
                            <a:srgbClr val="000000"/>
                          </a:solidFill>
                          <a:effectLst/>
                          <a:latin typeface="Arial"/>
                          <a:ea typeface="Arial"/>
                          <a:cs typeface="Arial"/>
                          <a:sym typeface="Arial"/>
                        </a:rPr>
                        <a:t>(M=4.34, Sd=0.60) </a:t>
                      </a:r>
                    </a:p>
                    <a:p>
                      <a:endParaRPr lang="en-GB" sz="1400" b="0" i="0" u="none" strike="noStrike" cap="none" dirty="0">
                        <a:solidFill>
                          <a:srgbClr val="000000"/>
                        </a:solidFill>
                        <a:effectLst/>
                        <a:latin typeface="Arial"/>
                        <a:ea typeface="Arial"/>
                        <a:cs typeface="Arial"/>
                        <a:sym typeface="Arial"/>
                      </a:endParaRPr>
                    </a:p>
                    <a:p>
                      <a:r>
                        <a:rPr lang="en-GB" sz="1600" b="0" i="0" u="none" strike="noStrike" cap="none" dirty="0">
                          <a:solidFill>
                            <a:schemeClr val="accent2"/>
                          </a:solidFill>
                          <a:effectLst/>
                          <a:latin typeface="Arial"/>
                          <a:ea typeface="Arial"/>
                          <a:cs typeface="Arial"/>
                          <a:sym typeface="Arial"/>
                        </a:rPr>
                        <a:t>Education</a:t>
                      </a:r>
                      <a:r>
                        <a:rPr lang="en-GB" sz="1400" b="0" i="0" u="none" strike="noStrike" cap="none" dirty="0">
                          <a:solidFill>
                            <a:srgbClr val="000000"/>
                          </a:solidFill>
                          <a:effectLst/>
                          <a:latin typeface="Arial"/>
                          <a:ea typeface="Arial"/>
                          <a:cs typeface="Arial"/>
                          <a:sym typeface="Arial"/>
                        </a:rPr>
                        <a:t> (M=3.75), SD=0.77)</a:t>
                      </a:r>
                      <a:endParaRPr lang="en-CA" dirty="0"/>
                    </a:p>
                  </a:txBody>
                  <a:tcPr/>
                </a:tc>
                <a:tc>
                  <a:txBody>
                    <a:bodyPr/>
                    <a:lstStyle/>
                    <a:p>
                      <a:r>
                        <a:rPr lang="en-CA" sz="1600" b="0" i="0" u="none" strike="noStrike" cap="none" dirty="0">
                          <a:solidFill>
                            <a:srgbClr val="000000"/>
                          </a:solidFill>
                          <a:effectLst/>
                          <a:latin typeface="Arial"/>
                          <a:ea typeface="Arial"/>
                          <a:cs typeface="Arial"/>
                          <a:sym typeface="Arial"/>
                        </a:rPr>
                        <a:t>Applying Knowledge to Teaching </a:t>
                      </a:r>
                      <a:r>
                        <a:rPr lang="en-CA" sz="1400" b="0" i="0" u="none" strike="noStrike" cap="none" dirty="0">
                          <a:solidFill>
                            <a:srgbClr val="000000"/>
                          </a:solidFill>
                          <a:effectLst/>
                          <a:latin typeface="Arial"/>
                          <a:ea typeface="Arial"/>
                          <a:cs typeface="Arial"/>
                          <a:sym typeface="Arial"/>
                        </a:rPr>
                        <a:t>(M=5.15, Sd=0.16); </a:t>
                      </a:r>
                      <a:r>
                        <a:rPr lang="en-CA" sz="1600" b="0" i="0" u="none" strike="noStrike" cap="none" dirty="0">
                          <a:solidFill>
                            <a:srgbClr val="000000"/>
                          </a:solidFill>
                          <a:effectLst/>
                          <a:latin typeface="Arial"/>
                          <a:ea typeface="Arial"/>
                          <a:cs typeface="Arial"/>
                          <a:sym typeface="Arial"/>
                        </a:rPr>
                        <a:t>Collaborating with Colleagues </a:t>
                      </a:r>
                      <a:r>
                        <a:rPr lang="en-CA" sz="1400" b="0" i="0" u="none" strike="noStrike" cap="none" dirty="0">
                          <a:solidFill>
                            <a:srgbClr val="000000"/>
                          </a:solidFill>
                          <a:effectLst/>
                          <a:latin typeface="Arial"/>
                          <a:ea typeface="Arial"/>
                          <a:cs typeface="Arial"/>
                          <a:sym typeface="Arial"/>
                        </a:rPr>
                        <a:t>(M=4.88, SD=0.59)</a:t>
                      </a:r>
                    </a:p>
                    <a:p>
                      <a:endParaRPr lang="en-CA" sz="1400" b="0" i="0" u="none" strike="noStrike" cap="none" dirty="0">
                        <a:solidFill>
                          <a:srgbClr val="000000"/>
                        </a:solidFill>
                        <a:effectLst/>
                        <a:latin typeface="Arial"/>
                        <a:ea typeface="Arial"/>
                        <a:cs typeface="Arial"/>
                        <a:sym typeface="Arial"/>
                      </a:endParaRPr>
                    </a:p>
                    <a:p>
                      <a:r>
                        <a:rPr lang="en-CA" sz="1600" b="0" i="0" u="none" strike="noStrike" cap="none" dirty="0">
                          <a:solidFill>
                            <a:schemeClr val="bg2"/>
                          </a:solidFill>
                          <a:effectLst/>
                          <a:latin typeface="Arial"/>
                          <a:ea typeface="Arial"/>
                          <a:cs typeface="Arial"/>
                          <a:sym typeface="Arial"/>
                        </a:rPr>
                        <a:t>Community Support </a:t>
                      </a:r>
                      <a:r>
                        <a:rPr lang="en-CA" sz="1400" b="0" i="0" u="none" strike="noStrike" cap="none" dirty="0">
                          <a:solidFill>
                            <a:srgbClr val="000000"/>
                          </a:solidFill>
                          <a:effectLst/>
                          <a:latin typeface="Arial"/>
                          <a:ea typeface="Arial"/>
                          <a:cs typeface="Arial"/>
                          <a:sym typeface="Arial"/>
                        </a:rPr>
                        <a:t>(M=4.32, SD=0.63); </a:t>
                      </a:r>
                      <a:r>
                        <a:rPr lang="en-CA" sz="1600" b="0" i="0" u="none" strike="noStrike" cap="none" dirty="0">
                          <a:solidFill>
                            <a:schemeClr val="bg2"/>
                          </a:solidFill>
                          <a:effectLst/>
                          <a:latin typeface="Arial"/>
                          <a:ea typeface="Arial"/>
                          <a:cs typeface="Arial"/>
                          <a:sym typeface="Arial"/>
                        </a:rPr>
                        <a:t>Experience with Diversity</a:t>
                      </a:r>
                      <a:r>
                        <a:rPr lang="en-CA" sz="1600" b="0" i="0" u="none" strike="noStrike" cap="none" dirty="0">
                          <a:solidFill>
                            <a:srgbClr val="000000"/>
                          </a:solidFill>
                          <a:effectLst/>
                          <a:latin typeface="Arial"/>
                          <a:ea typeface="Arial"/>
                          <a:cs typeface="Arial"/>
                          <a:sym typeface="Arial"/>
                        </a:rPr>
                        <a:t> </a:t>
                      </a:r>
                      <a:r>
                        <a:rPr lang="en-CA" sz="1400" b="0" i="0" u="none" strike="noStrike" cap="none" dirty="0">
                          <a:solidFill>
                            <a:srgbClr val="000000"/>
                          </a:solidFill>
                          <a:effectLst/>
                          <a:latin typeface="Arial"/>
                          <a:ea typeface="Arial"/>
                          <a:cs typeface="Arial"/>
                          <a:sym typeface="Arial"/>
                        </a:rPr>
                        <a:t>(M=4.16, SD=0.64)</a:t>
                      </a:r>
                    </a:p>
                    <a:p>
                      <a:endParaRPr lang="en-CA" sz="1400" b="0" i="0" u="none" strike="noStrike" cap="none" dirty="0">
                        <a:solidFill>
                          <a:srgbClr val="000000"/>
                        </a:solidFill>
                        <a:effectLst/>
                        <a:latin typeface="Arial"/>
                        <a:ea typeface="Arial"/>
                        <a:cs typeface="Arial"/>
                        <a:sym typeface="Arial"/>
                      </a:endParaRPr>
                    </a:p>
                    <a:p>
                      <a:r>
                        <a:rPr lang="en-CA" sz="1600" b="0" i="0" u="none" strike="noStrike" cap="none" dirty="0">
                          <a:solidFill>
                            <a:schemeClr val="accent2"/>
                          </a:solidFill>
                          <a:effectLst/>
                          <a:latin typeface="Arial"/>
                          <a:ea typeface="Arial"/>
                          <a:cs typeface="Arial"/>
                          <a:sym typeface="Arial"/>
                        </a:rPr>
                        <a:t>Professional Development Opportunities</a:t>
                      </a:r>
                      <a:r>
                        <a:rPr lang="en-CA" sz="1400" b="0" i="0" u="none" strike="noStrike" cap="none" dirty="0">
                          <a:solidFill>
                            <a:schemeClr val="accent2"/>
                          </a:solidFill>
                          <a:effectLst/>
                          <a:latin typeface="Arial"/>
                          <a:ea typeface="Arial"/>
                          <a:cs typeface="Arial"/>
                          <a:sym typeface="Arial"/>
                        </a:rPr>
                        <a:t> </a:t>
                      </a:r>
                      <a:r>
                        <a:rPr lang="en-CA" sz="1400" b="0" i="0" u="none" strike="noStrike" cap="none" dirty="0">
                          <a:solidFill>
                            <a:srgbClr val="000000"/>
                          </a:solidFill>
                          <a:effectLst/>
                          <a:latin typeface="Arial"/>
                          <a:ea typeface="Arial"/>
                          <a:cs typeface="Arial"/>
                          <a:sym typeface="Arial"/>
                        </a:rPr>
                        <a:t>(M=3.61, SD=0.69)</a:t>
                      </a:r>
                      <a:endParaRPr lang="en-CA" dirty="0"/>
                    </a:p>
                  </a:txBody>
                  <a:tcPr/>
                </a:tc>
                <a:tc>
                  <a:txBody>
                    <a:bodyPr/>
                    <a:lstStyle/>
                    <a:p>
                      <a:pPr marR="0" algn="l" rtl="0" fontAlgn="t">
                        <a:spcBef>
                          <a:spcPts val="0"/>
                        </a:spcBef>
                        <a:spcAft>
                          <a:spcPts val="0"/>
                        </a:spcAft>
                      </a:pPr>
                      <a:r>
                        <a:rPr lang="en-US" sz="1600" b="0" i="0" u="none" strike="noStrike" dirty="0">
                          <a:solidFill>
                            <a:srgbClr val="000000"/>
                          </a:solidFill>
                          <a:effectLst/>
                          <a:latin typeface="Arial" panose="020B0604020202020204" pitchFamily="34" charset="0"/>
                          <a:ea typeface="Arial" panose="020B0604020202020204" pitchFamily="34" charset="0"/>
                          <a:cs typeface="Arial" panose="020B0604020202020204" pitchFamily="34" charset="0"/>
                        </a:rPr>
                        <a:t>Mentoring Relationship </a:t>
                      </a:r>
                      <a:r>
                        <a:rPr lang="en-US" sz="1400" b="0" i="0" u="none" strike="noStrike" dirty="0">
                          <a:solidFill>
                            <a:srgbClr val="000000"/>
                          </a:solidFill>
                          <a:effectLst/>
                          <a:latin typeface="Arial" panose="020B0604020202020204" pitchFamily="34" charset="0"/>
                          <a:ea typeface="Arial" panose="020B0604020202020204" pitchFamily="34" charset="0"/>
                          <a:cs typeface="Arial" panose="020B0604020202020204" pitchFamily="34" charset="0"/>
                        </a:rPr>
                        <a:t>(M=4.71, SD=0.69)</a:t>
                      </a:r>
                      <a:endParaRPr lang="en-US" sz="1800" b="0" i="0" u="none" strike="noStrike" dirty="0">
                        <a:effectLst/>
                        <a:latin typeface="Arial" panose="020B0604020202020204" pitchFamily="34" charset="0"/>
                      </a:endParaRPr>
                    </a:p>
                    <a:p>
                      <a:pPr marR="0" algn="l" rtl="0" fontAlgn="t">
                        <a:spcBef>
                          <a:spcPts val="0"/>
                        </a:spcBef>
                        <a:spcAft>
                          <a:spcPts val="0"/>
                        </a:spcAft>
                      </a:pPr>
                      <a:r>
                        <a:rPr lang="en-US" sz="1400" b="0" i="0" u="none" strike="noStrike" dirty="0">
                          <a:solidFill>
                            <a:srgbClr val="000000"/>
                          </a:solidFill>
                          <a:effectLst/>
                          <a:latin typeface="Arial" panose="020B0604020202020204" pitchFamily="34" charset="0"/>
                          <a:ea typeface="Arial" panose="020B0604020202020204" pitchFamily="34" charset="0"/>
                          <a:cs typeface="Arial" panose="020B0604020202020204" pitchFamily="34" charset="0"/>
                        </a:rPr>
                        <a:t> </a:t>
                      </a:r>
                      <a:endParaRPr lang="en-US" sz="1800" b="0" i="0" u="none" strike="noStrike" dirty="0">
                        <a:effectLst/>
                        <a:latin typeface="Arial" panose="020B0604020202020204" pitchFamily="34" charset="0"/>
                      </a:endParaRPr>
                    </a:p>
                    <a:p>
                      <a:pPr marR="0" algn="l" rtl="0" fontAlgn="t">
                        <a:spcBef>
                          <a:spcPts val="0"/>
                        </a:spcBef>
                        <a:spcAft>
                          <a:spcPts val="0"/>
                        </a:spcAft>
                      </a:pPr>
                      <a:r>
                        <a:rPr lang="en-US" sz="1600" b="0" i="0" u="none" strike="noStrike" dirty="0">
                          <a:solidFill>
                            <a:schemeClr val="bg2"/>
                          </a:solidFill>
                          <a:effectLst/>
                          <a:latin typeface="Arial" panose="020B0604020202020204" pitchFamily="34" charset="0"/>
                          <a:ea typeface="Arial" panose="020B0604020202020204" pitchFamily="34" charset="0"/>
                          <a:cs typeface="Arial" panose="020B0604020202020204" pitchFamily="34" charset="0"/>
                        </a:rPr>
                        <a:t>Practicum Experiences</a:t>
                      </a:r>
                      <a:r>
                        <a:rPr lang="en-US" sz="1400" b="0" i="0" u="none" strike="noStrike" dirty="0">
                          <a:solidFill>
                            <a:schemeClr val="bg2"/>
                          </a:solidFill>
                          <a:effectLst/>
                          <a:latin typeface="Arial" panose="020B0604020202020204" pitchFamily="34" charset="0"/>
                          <a:ea typeface="Arial" panose="020B0604020202020204" pitchFamily="34" charset="0"/>
                          <a:cs typeface="Arial" panose="020B0604020202020204" pitchFamily="34" charset="0"/>
                        </a:rPr>
                        <a:t> </a:t>
                      </a:r>
                      <a:r>
                        <a:rPr lang="en-US" sz="1400" b="0" i="0" u="none" strike="noStrike" dirty="0">
                          <a:solidFill>
                            <a:srgbClr val="000000"/>
                          </a:solidFill>
                          <a:effectLst/>
                          <a:latin typeface="Arial" panose="020B0604020202020204" pitchFamily="34" charset="0"/>
                          <a:ea typeface="Arial" panose="020B0604020202020204" pitchFamily="34" charset="0"/>
                          <a:cs typeface="Arial" panose="020B0604020202020204" pitchFamily="34" charset="0"/>
                        </a:rPr>
                        <a:t>(M=4.47, Sd=0.64);  </a:t>
                      </a:r>
                      <a:r>
                        <a:rPr lang="en-US" sz="1600" b="0" i="0" u="none" strike="noStrike" dirty="0">
                          <a:solidFill>
                            <a:schemeClr val="bg2"/>
                          </a:solidFill>
                          <a:effectLst/>
                          <a:latin typeface="Arial" panose="020B0604020202020204" pitchFamily="34" charset="0"/>
                          <a:ea typeface="Arial" panose="020B0604020202020204" pitchFamily="34" charset="0"/>
                          <a:cs typeface="Arial" panose="020B0604020202020204" pitchFamily="34" charset="0"/>
                        </a:rPr>
                        <a:t>Education Program</a:t>
                      </a:r>
                      <a:r>
                        <a:rPr lang="en-US" sz="1600" b="0" i="0" u="none" strike="noStrike" dirty="0">
                          <a:solidFill>
                            <a:srgbClr val="000000"/>
                          </a:solidFill>
                          <a:effectLst/>
                          <a:latin typeface="Arial" panose="020B0604020202020204" pitchFamily="34" charset="0"/>
                          <a:ea typeface="Arial" panose="020B0604020202020204" pitchFamily="34" charset="0"/>
                          <a:cs typeface="Arial" panose="020B0604020202020204" pitchFamily="34" charset="0"/>
                        </a:rPr>
                        <a:t> </a:t>
                      </a:r>
                      <a:r>
                        <a:rPr lang="en-US" sz="1400" b="0" i="0" u="none" strike="noStrike" dirty="0">
                          <a:solidFill>
                            <a:srgbClr val="000000"/>
                          </a:solidFill>
                          <a:effectLst/>
                          <a:latin typeface="Arial" panose="020B0604020202020204" pitchFamily="34" charset="0"/>
                          <a:ea typeface="Arial" panose="020B0604020202020204" pitchFamily="34" charset="0"/>
                          <a:cs typeface="Arial" panose="020B0604020202020204" pitchFamily="34" charset="0"/>
                        </a:rPr>
                        <a:t>(M=4.45, SD=0.69)</a:t>
                      </a:r>
                    </a:p>
                    <a:p>
                      <a:pPr marR="0" algn="l" rtl="0" fontAlgn="t">
                        <a:spcBef>
                          <a:spcPts val="0"/>
                        </a:spcBef>
                        <a:spcAft>
                          <a:spcPts val="0"/>
                        </a:spcAft>
                      </a:pPr>
                      <a:endParaRPr lang="en-US" sz="1800" b="0" i="0" u="none" strike="noStrike" dirty="0">
                        <a:effectLst/>
                        <a:latin typeface="Arial" panose="020B0604020202020204" pitchFamily="34" charset="0"/>
                      </a:endParaRPr>
                    </a:p>
                    <a:p>
                      <a:pPr marR="0" algn="l" rtl="0" fontAlgn="t">
                        <a:spcBef>
                          <a:spcPts val="0"/>
                        </a:spcBef>
                        <a:spcAft>
                          <a:spcPts val="0"/>
                        </a:spcAft>
                      </a:pPr>
                      <a:r>
                        <a:rPr lang="en-US" sz="1600" b="0" i="0" u="none" strike="noStrike" dirty="0">
                          <a:solidFill>
                            <a:schemeClr val="accent2"/>
                          </a:solidFill>
                          <a:effectLst/>
                          <a:latin typeface="Arial" panose="020B0604020202020204" pitchFamily="34" charset="0"/>
                          <a:ea typeface="Arial" panose="020B0604020202020204" pitchFamily="34" charset="0"/>
                          <a:cs typeface="Arial" panose="020B0604020202020204" pitchFamily="34" charset="0"/>
                        </a:rPr>
                        <a:t>Professional Development</a:t>
                      </a:r>
                      <a:r>
                        <a:rPr lang="en-US" sz="1400" b="0" i="0" u="none" strike="noStrike" dirty="0">
                          <a:solidFill>
                            <a:schemeClr val="accent2"/>
                          </a:solidFill>
                          <a:effectLst/>
                          <a:latin typeface="Arial" panose="020B0604020202020204" pitchFamily="34" charset="0"/>
                          <a:ea typeface="Arial" panose="020B0604020202020204" pitchFamily="34" charset="0"/>
                          <a:cs typeface="Arial" panose="020B0604020202020204" pitchFamily="34" charset="0"/>
                        </a:rPr>
                        <a:t> </a:t>
                      </a:r>
                      <a:r>
                        <a:rPr lang="en-US" sz="1400" b="0" i="0" u="none" strike="noStrike" dirty="0">
                          <a:solidFill>
                            <a:srgbClr val="000000"/>
                          </a:solidFill>
                          <a:effectLst/>
                          <a:latin typeface="Arial" panose="020B0604020202020204" pitchFamily="34" charset="0"/>
                          <a:ea typeface="Arial" panose="020B0604020202020204" pitchFamily="34" charset="0"/>
                          <a:cs typeface="Arial" panose="020B0604020202020204" pitchFamily="34" charset="0"/>
                        </a:rPr>
                        <a:t>(M=4.09, SD=0.79); </a:t>
                      </a:r>
                      <a:endParaRPr lang="en-US" sz="1800" b="0" i="0" u="none" strike="noStrike" dirty="0">
                        <a:effectLst/>
                        <a:latin typeface="Arial" panose="020B0604020202020204" pitchFamily="34" charset="0"/>
                      </a:endParaRPr>
                    </a:p>
                    <a:p>
                      <a:pPr marR="0" algn="l" rtl="0" fontAlgn="t">
                        <a:spcBef>
                          <a:spcPts val="0"/>
                        </a:spcBef>
                        <a:spcAft>
                          <a:spcPts val="0"/>
                        </a:spcAft>
                      </a:pPr>
                      <a:endParaRPr lang="en-US" sz="1400" b="0" i="0" u="none" strike="noStrike" dirty="0">
                        <a:solidFill>
                          <a:srgbClr val="000000"/>
                        </a:solidFill>
                        <a:effectLst/>
                        <a:latin typeface="Arial" panose="020B0604020202020204" pitchFamily="34" charset="0"/>
                        <a:ea typeface="Arial" panose="020B0604020202020204" pitchFamily="34" charset="0"/>
                        <a:cs typeface="Arial" panose="020B0604020202020204" pitchFamily="34" charset="0"/>
                      </a:endParaRPr>
                    </a:p>
                    <a:p>
                      <a:pPr marR="0" algn="l" rtl="0" fontAlgn="t">
                        <a:spcBef>
                          <a:spcPts val="0"/>
                        </a:spcBef>
                        <a:spcAft>
                          <a:spcPts val="0"/>
                        </a:spcAft>
                      </a:pPr>
                      <a:r>
                        <a:rPr lang="en-US" sz="1600" b="0" i="0" u="none" strike="noStrike" dirty="0">
                          <a:solidFill>
                            <a:schemeClr val="accent3">
                              <a:lumMod val="50000"/>
                            </a:schemeClr>
                          </a:solidFill>
                          <a:effectLst/>
                          <a:latin typeface="Arial" panose="020B0604020202020204" pitchFamily="34" charset="0"/>
                          <a:ea typeface="Arial" panose="020B0604020202020204" pitchFamily="34" charset="0"/>
                          <a:cs typeface="Arial" panose="020B0604020202020204" pitchFamily="34" charset="0"/>
                        </a:rPr>
                        <a:t>Personal Experiences </a:t>
                      </a:r>
                      <a:r>
                        <a:rPr lang="en-US" sz="1400" b="0" i="0" u="none" strike="noStrike" dirty="0">
                          <a:solidFill>
                            <a:srgbClr val="000000"/>
                          </a:solidFill>
                          <a:effectLst/>
                          <a:latin typeface="Arial" panose="020B0604020202020204" pitchFamily="34" charset="0"/>
                          <a:ea typeface="Arial" panose="020B0604020202020204" pitchFamily="34" charset="0"/>
                          <a:cs typeface="Arial" panose="020B0604020202020204" pitchFamily="34" charset="0"/>
                        </a:rPr>
                        <a:t>(M=3.21, SD=1.08); </a:t>
                      </a:r>
                      <a:r>
                        <a:rPr lang="en-US" sz="1600" b="0" i="0" u="none" strike="noStrike" dirty="0">
                          <a:solidFill>
                            <a:schemeClr val="accent3">
                              <a:lumMod val="50000"/>
                            </a:schemeClr>
                          </a:solidFill>
                          <a:effectLst/>
                          <a:latin typeface="Arial" panose="020B0604020202020204" pitchFamily="34" charset="0"/>
                          <a:ea typeface="Arial" panose="020B0604020202020204" pitchFamily="34" charset="0"/>
                          <a:cs typeface="Arial" panose="020B0604020202020204" pitchFamily="34" charset="0"/>
                        </a:rPr>
                        <a:t>Past Jobs/Positions</a:t>
                      </a:r>
                      <a:r>
                        <a:rPr lang="en-US" sz="1400" b="0" i="0" u="none" strike="noStrike" dirty="0">
                          <a:solidFill>
                            <a:srgbClr val="000000"/>
                          </a:solidFill>
                          <a:effectLst/>
                          <a:latin typeface="Arial" panose="020B0604020202020204" pitchFamily="34" charset="0"/>
                          <a:ea typeface="Arial" panose="020B0604020202020204" pitchFamily="34" charset="0"/>
                          <a:cs typeface="Arial" panose="020B0604020202020204" pitchFamily="34" charset="0"/>
                        </a:rPr>
                        <a:t> (M= 3.09, SD=1.14)</a:t>
                      </a:r>
                      <a:endParaRPr lang="en-US" sz="1800" b="0" i="0" u="none" strike="noStrike" dirty="0">
                        <a:effectLst/>
                        <a:latin typeface="Arial" panose="020B0604020202020204" pitchFamily="34" charset="0"/>
                      </a:endParaRPr>
                    </a:p>
                  </a:txBody>
                  <a:tcPr/>
                </a:tc>
                <a:extLst>
                  <a:ext uri="{0D108BD9-81ED-4DB2-BD59-A6C34878D82A}">
                    <a16:rowId xmlns:a16="http://schemas.microsoft.com/office/drawing/2014/main" val="4160118881"/>
                  </a:ext>
                </a:extLst>
              </a:tr>
            </a:tbl>
          </a:graphicData>
        </a:graphic>
      </p:graphicFrame>
    </p:spTree>
    <p:extLst>
      <p:ext uri="{BB962C8B-B14F-4D97-AF65-F5344CB8AC3E}">
        <p14:creationId xmlns:p14="http://schemas.microsoft.com/office/powerpoint/2010/main" val="2500345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ge2a64bca85_2_0"/>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rmAutofit/>
          </a:bodyPr>
          <a:lstStyle/>
          <a:p>
            <a:pPr marL="0" lvl="0" indent="0" algn="l" rtl="0">
              <a:spcBef>
                <a:spcPts val="0"/>
              </a:spcBef>
              <a:spcAft>
                <a:spcPts val="1200"/>
              </a:spcAft>
              <a:buNone/>
            </a:pPr>
            <a:r>
              <a:rPr lang="en-US" dirty="0">
                <a:solidFill>
                  <a:schemeClr val="accent4">
                    <a:lumMod val="75000"/>
                  </a:schemeClr>
                </a:solidFill>
              </a:rPr>
              <a:t>Land Acknowledgement</a:t>
            </a:r>
            <a:endParaRPr dirty="0">
              <a:solidFill>
                <a:schemeClr val="accent4">
                  <a:lumMod val="75000"/>
                </a:schemeClr>
              </a:solidFill>
            </a:endParaRPr>
          </a:p>
        </p:txBody>
      </p:sp>
      <p:sp>
        <p:nvSpPr>
          <p:cNvPr id="99" name="Google Shape;99;ge2a64bca85_2_0"/>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rmAutofit/>
          </a:bodyPr>
          <a:lstStyle/>
          <a:p>
            <a:pPr marL="0" lvl="0" indent="0" algn="l" rtl="0">
              <a:spcBef>
                <a:spcPts val="0"/>
              </a:spcBef>
              <a:spcAft>
                <a:spcPts val="0"/>
              </a:spcAft>
              <a:buClr>
                <a:schemeClr val="dk1"/>
              </a:buClr>
              <a:buSzPct val="38466"/>
              <a:buFont typeface="Arial"/>
              <a:buNone/>
            </a:pPr>
            <a:r>
              <a:rPr lang="en-US" sz="2859" dirty="0">
                <a:solidFill>
                  <a:srgbClr val="444444"/>
                </a:solidFill>
                <a:highlight>
                  <a:srgbClr val="FFFFFF"/>
                </a:highlight>
                <a:latin typeface="Times New Roman"/>
                <a:ea typeface="Times New Roman"/>
                <a:cs typeface="Times New Roman"/>
                <a:sym typeface="Times New Roman"/>
              </a:rPr>
              <a:t>I acknowledge that Western University is located on the traditional lands of the </a:t>
            </a:r>
            <a:r>
              <a:rPr lang="en-US" sz="2859" dirty="0" err="1">
                <a:solidFill>
                  <a:srgbClr val="444444"/>
                </a:solidFill>
                <a:highlight>
                  <a:srgbClr val="FFFFFF"/>
                </a:highlight>
                <a:latin typeface="Times New Roman"/>
                <a:ea typeface="Times New Roman"/>
                <a:cs typeface="Times New Roman"/>
                <a:sym typeface="Times New Roman"/>
              </a:rPr>
              <a:t>Anishinaabek</a:t>
            </a:r>
            <a:r>
              <a:rPr lang="en-US" sz="2859" dirty="0">
                <a:solidFill>
                  <a:schemeClr val="tx1"/>
                </a:solidFill>
                <a:highlight>
                  <a:srgbClr val="FFFFFF"/>
                </a:highlight>
                <a:latin typeface="Times New Roman"/>
                <a:ea typeface="Times New Roman"/>
                <a:cs typeface="Times New Roman"/>
                <a:sym typeface="Times New Roman"/>
              </a:rPr>
              <a:t>, </a:t>
            </a:r>
            <a:r>
              <a:rPr lang="en-US" sz="2859" dirty="0">
                <a:solidFill>
                  <a:srgbClr val="444444"/>
                </a:solidFill>
                <a:highlight>
                  <a:srgbClr val="FFFFFF"/>
                </a:highlight>
                <a:latin typeface="Times New Roman"/>
                <a:ea typeface="Times New Roman"/>
                <a:cs typeface="Times New Roman"/>
                <a:sym typeface="Times New Roman"/>
              </a:rPr>
              <a:t>Haudenosaunee, </a:t>
            </a:r>
            <a:r>
              <a:rPr lang="en-US" sz="2859" dirty="0" err="1">
                <a:solidFill>
                  <a:srgbClr val="444444"/>
                </a:solidFill>
                <a:highlight>
                  <a:srgbClr val="FFFFFF"/>
                </a:highlight>
                <a:latin typeface="Times New Roman"/>
                <a:ea typeface="Times New Roman"/>
                <a:cs typeface="Times New Roman"/>
                <a:sym typeface="Times New Roman"/>
              </a:rPr>
              <a:t>Lūnaapéewak</a:t>
            </a:r>
            <a:r>
              <a:rPr lang="en-US" sz="2859" dirty="0">
                <a:solidFill>
                  <a:srgbClr val="444444"/>
                </a:solidFill>
                <a:highlight>
                  <a:srgbClr val="FFFFFF"/>
                </a:highlight>
                <a:latin typeface="Times New Roman"/>
                <a:ea typeface="Times New Roman"/>
                <a:cs typeface="Times New Roman"/>
                <a:sym typeface="Times New Roman"/>
              </a:rPr>
              <a:t>  and </a:t>
            </a:r>
            <a:r>
              <a:rPr lang="en-US" sz="2859" dirty="0" err="1">
                <a:solidFill>
                  <a:srgbClr val="444444"/>
                </a:solidFill>
                <a:highlight>
                  <a:srgbClr val="FFFFFF"/>
                </a:highlight>
                <a:latin typeface="Times New Roman"/>
                <a:ea typeface="Times New Roman"/>
                <a:cs typeface="Times New Roman"/>
                <a:sym typeface="Times New Roman"/>
              </a:rPr>
              <a:t>Chonnonton</a:t>
            </a:r>
            <a:r>
              <a:rPr lang="en-US" sz="2859" dirty="0">
                <a:solidFill>
                  <a:srgbClr val="444444"/>
                </a:solidFill>
                <a:highlight>
                  <a:srgbClr val="FFFFFF"/>
                </a:highlight>
                <a:latin typeface="Times New Roman"/>
                <a:ea typeface="Times New Roman"/>
                <a:cs typeface="Times New Roman"/>
                <a:sym typeface="Times New Roman"/>
              </a:rPr>
              <a:t> peoples, on lands connected with the London Township and Sombra Treaties of 1796 and the Dish with One Spoon Covenant Wampum. </a:t>
            </a: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039D6E6-8E38-4634-B2E9-F3FB59B85FB7}"/>
              </a:ext>
            </a:extLst>
          </p:cNvPr>
          <p:cNvSpPr>
            <a:spLocks noGrp="1"/>
          </p:cNvSpPr>
          <p:nvPr>
            <p:ph type="title"/>
          </p:nvPr>
        </p:nvSpPr>
        <p:spPr/>
        <p:txBody>
          <a:bodyPr/>
          <a:lstStyle/>
          <a:p>
            <a:r>
              <a:rPr lang="en-CA" dirty="0">
                <a:solidFill>
                  <a:schemeClr val="accent4">
                    <a:lumMod val="75000"/>
                  </a:schemeClr>
                </a:solidFill>
              </a:rPr>
              <a:t>Implications for Practice</a:t>
            </a:r>
          </a:p>
        </p:txBody>
      </p:sp>
      <p:sp>
        <p:nvSpPr>
          <p:cNvPr id="6" name="Text Placeholder 5">
            <a:extLst>
              <a:ext uri="{FF2B5EF4-FFF2-40B4-BE49-F238E27FC236}">
                <a16:creationId xmlns:a16="http://schemas.microsoft.com/office/drawing/2014/main" id="{BAC7B191-335D-4E96-BA5D-0AA8B1033754}"/>
              </a:ext>
            </a:extLst>
          </p:cNvPr>
          <p:cNvSpPr>
            <a:spLocks noGrp="1"/>
          </p:cNvSpPr>
          <p:nvPr>
            <p:ph type="body" idx="1"/>
          </p:nvPr>
        </p:nvSpPr>
        <p:spPr/>
        <p:txBody>
          <a:bodyPr>
            <a:normAutofit fontScale="92500" lnSpcReduction="20000"/>
          </a:bodyPr>
          <a:lstStyle/>
          <a:p>
            <a:pPr marL="142875" indent="0">
              <a:buNone/>
            </a:pPr>
            <a:r>
              <a:rPr lang="en-CA" dirty="0">
                <a:solidFill>
                  <a:schemeClr val="tx1"/>
                </a:solidFill>
              </a:rPr>
              <a:t>People on their practicum are extremely important for supporting their beliefs, efficacy and instructional practice. Mentoring and collaboration are key (HANDS)</a:t>
            </a:r>
          </a:p>
          <a:p>
            <a:endParaRPr lang="en-CA" dirty="0">
              <a:solidFill>
                <a:schemeClr val="tx1"/>
              </a:solidFill>
            </a:endParaRPr>
          </a:p>
          <a:p>
            <a:pPr marL="142875" indent="0">
              <a:buNone/>
            </a:pPr>
            <a:r>
              <a:rPr lang="en-CA" dirty="0">
                <a:solidFill>
                  <a:schemeClr val="tx1"/>
                </a:solidFill>
              </a:rPr>
              <a:t>Experience with diversity supports beliefs and efficacy. May be experience to bring to their initial teacher education programs but perhaps we can provide those inclusive opportunities (HEARTS)</a:t>
            </a:r>
          </a:p>
          <a:p>
            <a:endParaRPr lang="en-CA" dirty="0">
              <a:solidFill>
                <a:schemeClr val="tx1"/>
              </a:solidFill>
            </a:endParaRPr>
          </a:p>
          <a:p>
            <a:pPr marL="142875" indent="0">
              <a:buNone/>
            </a:pPr>
            <a:r>
              <a:rPr lang="en-CA" dirty="0">
                <a:solidFill>
                  <a:schemeClr val="tx1"/>
                </a:solidFill>
              </a:rPr>
              <a:t>Knowledge is seen as least important for Beliefs and Efficacy, but more important for Instructional Practice (HEAD)</a:t>
            </a:r>
          </a:p>
          <a:p>
            <a:endParaRPr lang="en-CA" dirty="0"/>
          </a:p>
        </p:txBody>
      </p:sp>
    </p:spTree>
    <p:extLst>
      <p:ext uri="{BB962C8B-B14F-4D97-AF65-F5344CB8AC3E}">
        <p14:creationId xmlns:p14="http://schemas.microsoft.com/office/powerpoint/2010/main" val="8932528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46"/>
        <p:cNvGrpSpPr/>
        <p:nvPr/>
      </p:nvGrpSpPr>
      <p:grpSpPr>
        <a:xfrm>
          <a:off x="0" y="0"/>
          <a:ext cx="0" cy="0"/>
          <a:chOff x="0" y="0"/>
          <a:chExt cx="0" cy="0"/>
        </a:xfrm>
      </p:grpSpPr>
      <p:sp>
        <p:nvSpPr>
          <p:cNvPr id="347" name="Google Shape;347;p21"/>
          <p:cNvSpPr/>
          <p:nvPr/>
        </p:nvSpPr>
        <p:spPr>
          <a:xfrm>
            <a:off x="0" y="0"/>
            <a:ext cx="9143999" cy="6857365"/>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48" name="Google Shape;348;p21"/>
          <p:cNvSpPr/>
          <p:nvPr/>
        </p:nvSpPr>
        <p:spPr>
          <a:xfrm rot="5400000">
            <a:off x="-1352794" y="3388321"/>
            <a:ext cx="3200400" cy="114287"/>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49" name="Google Shape;349;p21"/>
          <p:cNvSpPr/>
          <p:nvPr/>
        </p:nvSpPr>
        <p:spPr>
          <a:xfrm rot="-5400000">
            <a:off x="3923606" y="1637601"/>
            <a:ext cx="6858003" cy="3582785"/>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50" name="Google Shape;350;p21"/>
          <p:cNvSpPr/>
          <p:nvPr/>
        </p:nvSpPr>
        <p:spPr>
          <a:xfrm>
            <a:off x="290935" y="857786"/>
            <a:ext cx="8300268" cy="5208932"/>
          </a:xfrm>
          <a:prstGeom prst="rect">
            <a:avLst/>
          </a:prstGeom>
          <a:solidFill>
            <a:schemeClr val="lt1"/>
          </a:solidFill>
          <a:ln>
            <a:noFill/>
          </a:ln>
          <a:effectLst>
            <a:outerShdw blurRad="139700" dist="127000" dir="5400000" algn="t" rotWithShape="0">
              <a:srgbClr val="000000">
                <a:alpha val="1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51" name="Google Shape;351;p21"/>
          <p:cNvSpPr txBox="1">
            <a:spLocks noGrp="1"/>
          </p:cNvSpPr>
          <p:nvPr>
            <p:ph type="title"/>
          </p:nvPr>
        </p:nvSpPr>
        <p:spPr>
          <a:xfrm>
            <a:off x="740766" y="1926771"/>
            <a:ext cx="7432722" cy="3734439"/>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7000"/>
              <a:buFont typeface="Calibri"/>
              <a:buNone/>
            </a:pPr>
            <a:r>
              <a:rPr lang="fr-FR" sz="7000" dirty="0">
                <a:solidFill>
                  <a:schemeClr val="dk1"/>
                </a:solidFill>
                <a:latin typeface="Calibri"/>
                <a:ea typeface="Calibri"/>
                <a:cs typeface="Calibri"/>
                <a:sym typeface="Calibri"/>
              </a:rPr>
              <a:t>Questions</a:t>
            </a:r>
            <a:br>
              <a:rPr lang="fr-FR" sz="7000" dirty="0">
                <a:solidFill>
                  <a:schemeClr val="dk1"/>
                </a:solidFill>
                <a:latin typeface="Calibri"/>
                <a:ea typeface="Calibri"/>
                <a:cs typeface="Calibri"/>
                <a:sym typeface="Calibri"/>
              </a:rPr>
            </a:br>
            <a:br>
              <a:rPr lang="fr-FR" sz="7000" dirty="0">
                <a:solidFill>
                  <a:schemeClr val="dk1"/>
                </a:solidFill>
                <a:latin typeface="Calibri"/>
                <a:ea typeface="Calibri"/>
                <a:cs typeface="Calibri"/>
                <a:sym typeface="Calibri"/>
              </a:rPr>
            </a:br>
            <a:r>
              <a:rPr lang="fr-FR" sz="4000" dirty="0">
                <a:solidFill>
                  <a:schemeClr val="dk1"/>
                </a:solidFill>
                <a:latin typeface="Calibri"/>
                <a:ea typeface="Calibri"/>
                <a:cs typeface="Calibri"/>
                <a:sym typeface="Calibri"/>
              </a:rPr>
              <a:t>Jacqueline Specht</a:t>
            </a:r>
            <a:br>
              <a:rPr lang="fr-FR" sz="4000" dirty="0">
                <a:solidFill>
                  <a:schemeClr val="dk1"/>
                </a:solidFill>
                <a:latin typeface="Calibri"/>
                <a:ea typeface="Calibri"/>
                <a:cs typeface="Calibri"/>
                <a:sym typeface="Calibri"/>
              </a:rPr>
            </a:br>
            <a:r>
              <a:rPr lang="fr-FR" sz="4000" dirty="0">
                <a:solidFill>
                  <a:schemeClr val="dk1"/>
                </a:solidFill>
                <a:latin typeface="Calibri"/>
                <a:ea typeface="Calibri"/>
                <a:cs typeface="Calibri"/>
                <a:sym typeface="Calibri"/>
                <a:hlinkClick r:id="rId3"/>
              </a:rPr>
              <a:t>jspecht@uwo.ca</a:t>
            </a:r>
            <a:br>
              <a:rPr lang="fr-FR" sz="4000" dirty="0">
                <a:solidFill>
                  <a:schemeClr val="dk1"/>
                </a:solidFill>
                <a:latin typeface="Calibri"/>
                <a:ea typeface="Calibri"/>
                <a:cs typeface="Calibri"/>
                <a:sym typeface="Calibri"/>
              </a:rPr>
            </a:br>
            <a:r>
              <a:rPr lang="fr-FR" sz="4000" dirty="0">
                <a:solidFill>
                  <a:schemeClr val="dk1"/>
                </a:solidFill>
                <a:latin typeface="Calibri"/>
                <a:ea typeface="Calibri"/>
                <a:cs typeface="Calibri"/>
                <a:sym typeface="Calibri"/>
              </a:rPr>
              <a:t>Twitter: @JacquelineSpec9</a:t>
            </a:r>
            <a:endParaRPr lang="fr-FR" sz="4000" dirty="0"/>
          </a:p>
        </p:txBody>
      </p:sp>
      <p:sp>
        <p:nvSpPr>
          <p:cNvPr id="352" name="Google Shape;352;p21"/>
          <p:cNvSpPr/>
          <p:nvPr/>
        </p:nvSpPr>
        <p:spPr>
          <a:xfrm rot="5400000">
            <a:off x="-1543057" y="3385173"/>
            <a:ext cx="3200400" cy="114287"/>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4"/>
          <p:cNvSpPr txBox="1">
            <a:spLocks noGrp="1"/>
          </p:cNvSpPr>
          <p:nvPr>
            <p:ph type="title"/>
          </p:nvPr>
        </p:nvSpPr>
        <p:spPr>
          <a:xfrm>
            <a:off x="457200" y="274638"/>
            <a:ext cx="8229600" cy="1027388"/>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rgbClr val="3C1B71"/>
              </a:buClr>
              <a:buSzPct val="100000"/>
              <a:buFont typeface="Arial"/>
              <a:buNone/>
            </a:pPr>
            <a:br>
              <a:rPr lang="en-US" dirty="0"/>
            </a:br>
            <a:r>
              <a:rPr lang="en-US" dirty="0">
                <a:solidFill>
                  <a:schemeClr val="accent4">
                    <a:lumMod val="75000"/>
                  </a:schemeClr>
                </a:solidFill>
              </a:rPr>
              <a:t>Inclusion</a:t>
            </a:r>
            <a:br>
              <a:rPr lang="en-US" dirty="0"/>
            </a:br>
            <a:endParaRPr dirty="0"/>
          </a:p>
        </p:txBody>
      </p:sp>
      <p:sp>
        <p:nvSpPr>
          <p:cNvPr id="123" name="Google Shape;123;p4"/>
          <p:cNvSpPr txBox="1">
            <a:spLocks noGrp="1"/>
          </p:cNvSpPr>
          <p:nvPr>
            <p:ph type="body" idx="1"/>
          </p:nvPr>
        </p:nvSpPr>
        <p:spPr>
          <a:xfrm>
            <a:off x="536713" y="1600200"/>
            <a:ext cx="8229600" cy="3959432"/>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807F83"/>
              </a:buClr>
              <a:buSzPts val="2100"/>
              <a:buNone/>
            </a:pPr>
            <a:r>
              <a:rPr lang="en-US" dirty="0">
                <a:solidFill>
                  <a:schemeClr val="tx1"/>
                </a:solidFill>
              </a:rPr>
              <a:t>Inclusion is “the same right to a quality education within their communities for all learners.” (UNESCO, 1999, p. 21). </a:t>
            </a:r>
            <a:endParaRPr dirty="0">
              <a:solidFill>
                <a:schemeClr val="tx1"/>
              </a:solidFill>
            </a:endParaRPr>
          </a:p>
          <a:p>
            <a:pPr marL="0" lvl="0" indent="0" algn="l" rtl="0">
              <a:spcBef>
                <a:spcPts val="0"/>
              </a:spcBef>
              <a:spcAft>
                <a:spcPts val="0"/>
              </a:spcAft>
              <a:buClr>
                <a:srgbClr val="807F83"/>
              </a:buClr>
              <a:buSzPts val="2100"/>
              <a:buNone/>
            </a:pPr>
            <a:endParaRPr dirty="0">
              <a:solidFill>
                <a:schemeClr val="tx1"/>
              </a:solidFill>
            </a:endParaRPr>
          </a:p>
          <a:p>
            <a:pPr marL="0" lvl="0" indent="0" algn="l" rtl="0">
              <a:spcBef>
                <a:spcPts val="0"/>
              </a:spcBef>
              <a:spcAft>
                <a:spcPts val="0"/>
              </a:spcAft>
              <a:buClr>
                <a:srgbClr val="807F83"/>
              </a:buClr>
              <a:buSzPts val="2100"/>
              <a:buNone/>
            </a:pPr>
            <a:r>
              <a:rPr lang="en-US" dirty="0">
                <a:solidFill>
                  <a:schemeClr val="tx1"/>
                </a:solidFill>
              </a:rPr>
              <a:t>Belief that </a:t>
            </a:r>
            <a:r>
              <a:rPr lang="en-US" b="1" dirty="0">
                <a:solidFill>
                  <a:schemeClr val="tx1"/>
                </a:solidFill>
              </a:rPr>
              <a:t>all </a:t>
            </a:r>
            <a:r>
              <a:rPr lang="en-US" dirty="0">
                <a:solidFill>
                  <a:schemeClr val="tx1"/>
                </a:solidFill>
              </a:rPr>
              <a:t>students belong and are valued members of their classroom and </a:t>
            </a:r>
            <a:r>
              <a:rPr lang="en-US" dirty="0" err="1">
                <a:solidFill>
                  <a:schemeClr val="tx1"/>
                </a:solidFill>
              </a:rPr>
              <a:t>neighbourhood</a:t>
            </a:r>
            <a:r>
              <a:rPr lang="en-US" dirty="0">
                <a:solidFill>
                  <a:schemeClr val="tx1"/>
                </a:solidFill>
              </a:rPr>
              <a:t> school communities</a:t>
            </a:r>
            <a:endParaRPr dirty="0">
              <a:solidFill>
                <a:schemeClr val="tx1"/>
              </a:solidFill>
            </a:endParaRPr>
          </a:p>
          <a:p>
            <a:pPr marL="0" lvl="0" indent="0" algn="l" rtl="0">
              <a:spcBef>
                <a:spcPts val="0"/>
              </a:spcBef>
              <a:spcAft>
                <a:spcPts val="0"/>
              </a:spcAft>
              <a:buClr>
                <a:srgbClr val="807F83"/>
              </a:buClr>
              <a:buSzPts val="2100"/>
              <a:buNone/>
            </a:pPr>
            <a:endParaRPr dirty="0">
              <a:solidFill>
                <a:schemeClr val="tx1"/>
              </a:solidFill>
            </a:endParaRPr>
          </a:p>
          <a:p>
            <a:pPr marL="0" lvl="0" indent="0" algn="l" rtl="0">
              <a:spcBef>
                <a:spcPts val="0"/>
              </a:spcBef>
              <a:spcAft>
                <a:spcPts val="0"/>
              </a:spcAft>
              <a:buClr>
                <a:srgbClr val="807F83"/>
              </a:buClr>
              <a:buSzPts val="2100"/>
              <a:buNone/>
            </a:pPr>
            <a:r>
              <a:rPr lang="en-US" dirty="0">
                <a:solidFill>
                  <a:schemeClr val="tx1"/>
                </a:solidFill>
              </a:rPr>
              <a:t>Schools can be effective and inclusive</a:t>
            </a:r>
            <a:endParaRPr dirty="0">
              <a:solidFill>
                <a:schemeClr val="tx1"/>
              </a:solidFill>
            </a:endParaRPr>
          </a:p>
          <a:p>
            <a:pPr marL="687600" lvl="0" indent="-687600" algn="l" rtl="0">
              <a:spcBef>
                <a:spcPts val="0"/>
              </a:spcBef>
              <a:spcAft>
                <a:spcPts val="0"/>
              </a:spcAft>
              <a:buClr>
                <a:srgbClr val="807F83"/>
              </a:buClr>
              <a:buSzPts val="2100"/>
              <a:buFont typeface="Arial"/>
              <a:buNone/>
            </a:pP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5"/>
          <p:cNvSpPr txBox="1">
            <a:spLocks noGrp="1"/>
          </p:cNvSpPr>
          <p:nvPr>
            <p:ph type="title"/>
          </p:nvPr>
        </p:nvSpPr>
        <p:spPr>
          <a:xfrm>
            <a:off x="457200" y="274638"/>
            <a:ext cx="8229600" cy="1926302"/>
          </a:xfrm>
          <a:prstGeom prst="rect">
            <a:avLst/>
          </a:prstGeom>
          <a:noFill/>
          <a:ln>
            <a:noFill/>
          </a:ln>
        </p:spPr>
        <p:txBody>
          <a:bodyPr spcFirstLastPara="1" wrap="square" lIns="91425" tIns="45700" rIns="91425" bIns="45700" anchor="ctr" anchorCtr="0">
            <a:normAutofit fontScale="90000"/>
          </a:bodyPr>
          <a:lstStyle/>
          <a:p>
            <a:pPr marL="0" lvl="0" indent="0" algn="l" rtl="0">
              <a:spcBef>
                <a:spcPts val="0"/>
              </a:spcBef>
              <a:spcAft>
                <a:spcPts val="0"/>
              </a:spcAft>
              <a:buClr>
                <a:srgbClr val="0070C0"/>
              </a:buClr>
              <a:buSzPct val="100000"/>
              <a:buFont typeface="Arial"/>
              <a:buNone/>
            </a:pPr>
            <a:r>
              <a:rPr lang="en-US" dirty="0">
                <a:solidFill>
                  <a:schemeClr val="accent4">
                    <a:lumMod val="75000"/>
                  </a:schemeClr>
                </a:solidFill>
              </a:rPr>
              <a:t>3H Framework: </a:t>
            </a:r>
            <a:br>
              <a:rPr lang="en-US" dirty="0">
                <a:solidFill>
                  <a:schemeClr val="accent4">
                    <a:lumMod val="75000"/>
                  </a:schemeClr>
                </a:solidFill>
              </a:rPr>
            </a:br>
            <a:r>
              <a:rPr lang="en-US" dirty="0">
                <a:solidFill>
                  <a:schemeClr val="accent4">
                    <a:lumMod val="75000"/>
                  </a:schemeClr>
                </a:solidFill>
              </a:rPr>
              <a:t>Pre-Service Teacher Education for Inclusion </a:t>
            </a:r>
            <a:br>
              <a:rPr lang="en-US" dirty="0"/>
            </a:br>
            <a:r>
              <a:rPr lang="en-US" sz="2400" dirty="0"/>
              <a:t>(Umesh Sharma)</a:t>
            </a:r>
            <a:endParaRPr dirty="0"/>
          </a:p>
        </p:txBody>
      </p:sp>
      <p:sp>
        <p:nvSpPr>
          <p:cNvPr id="130" name="Google Shape;130;p5"/>
          <p:cNvSpPr txBox="1">
            <a:spLocks noGrp="1"/>
          </p:cNvSpPr>
          <p:nvPr>
            <p:ph type="body" idx="1"/>
          </p:nvPr>
        </p:nvSpPr>
        <p:spPr>
          <a:xfrm>
            <a:off x="311686" y="2838893"/>
            <a:ext cx="8229600" cy="3425493"/>
          </a:xfrm>
          <a:prstGeom prst="rect">
            <a:avLst/>
          </a:prstGeom>
          <a:noFill/>
          <a:ln>
            <a:noFill/>
          </a:ln>
        </p:spPr>
        <p:txBody>
          <a:bodyPr spcFirstLastPara="1" wrap="square" lIns="91425" tIns="45700" rIns="91425" bIns="45700" anchor="t" anchorCtr="0">
            <a:normAutofit/>
          </a:bodyPr>
          <a:lstStyle/>
          <a:p>
            <a:pPr marL="687600" lvl="0" indent="-687600" algn="l" rtl="0">
              <a:spcBef>
                <a:spcPts val="0"/>
              </a:spcBef>
              <a:spcAft>
                <a:spcPts val="0"/>
              </a:spcAft>
              <a:buClr>
                <a:srgbClr val="807F83"/>
              </a:buClr>
              <a:buSzPts val="2100"/>
              <a:buChar char="•"/>
            </a:pPr>
            <a:r>
              <a:rPr lang="en-US" b="1" i="1" dirty="0">
                <a:solidFill>
                  <a:schemeClr val="tx1"/>
                </a:solidFill>
              </a:rPr>
              <a:t>Heart</a:t>
            </a:r>
            <a:r>
              <a:rPr lang="en-US" b="1" dirty="0">
                <a:solidFill>
                  <a:schemeClr val="tx1"/>
                </a:solidFill>
              </a:rPr>
              <a:t> (beliefs, values)</a:t>
            </a:r>
            <a:endParaRPr dirty="0">
              <a:solidFill>
                <a:schemeClr val="tx1"/>
              </a:solidFill>
            </a:endParaRPr>
          </a:p>
          <a:p>
            <a:pPr marL="687600" lvl="0" indent="-687600" algn="l" rtl="0">
              <a:spcBef>
                <a:spcPts val="2400"/>
              </a:spcBef>
              <a:spcAft>
                <a:spcPts val="0"/>
              </a:spcAft>
              <a:buClr>
                <a:srgbClr val="807F83"/>
              </a:buClr>
              <a:buSzPts val="2100"/>
              <a:buChar char="•"/>
            </a:pPr>
            <a:r>
              <a:rPr lang="en-US" b="1" i="1" dirty="0">
                <a:solidFill>
                  <a:schemeClr val="tx1"/>
                </a:solidFill>
              </a:rPr>
              <a:t>Head</a:t>
            </a:r>
            <a:r>
              <a:rPr lang="en-US" b="1" dirty="0">
                <a:solidFill>
                  <a:schemeClr val="tx1"/>
                </a:solidFill>
              </a:rPr>
              <a:t> (knowledge, skills)</a:t>
            </a:r>
            <a:r>
              <a:rPr lang="en-US" dirty="0">
                <a:solidFill>
                  <a:schemeClr val="tx1"/>
                </a:solidFill>
              </a:rPr>
              <a:t> </a:t>
            </a:r>
            <a:endParaRPr dirty="0">
              <a:solidFill>
                <a:schemeClr val="tx1"/>
              </a:solidFill>
            </a:endParaRPr>
          </a:p>
          <a:p>
            <a:pPr marL="687600" lvl="0" indent="-687600" algn="l" rtl="0">
              <a:spcBef>
                <a:spcPts val="2400"/>
              </a:spcBef>
              <a:spcAft>
                <a:spcPts val="0"/>
              </a:spcAft>
              <a:buClr>
                <a:srgbClr val="807F83"/>
              </a:buClr>
              <a:buSzPts val="2100"/>
              <a:buChar char="•"/>
            </a:pPr>
            <a:r>
              <a:rPr lang="en-US" b="1" i="1" dirty="0">
                <a:solidFill>
                  <a:schemeClr val="tx1"/>
                </a:solidFill>
              </a:rPr>
              <a:t>Hands</a:t>
            </a:r>
            <a:r>
              <a:rPr lang="en-US" b="1" dirty="0">
                <a:solidFill>
                  <a:schemeClr val="tx1"/>
                </a:solidFill>
              </a:rPr>
              <a:t> (practical application)</a:t>
            </a:r>
            <a:endParaRPr dirty="0">
              <a:solidFill>
                <a:schemeClr val="tx1"/>
              </a:solidFill>
            </a:endParaRPr>
          </a:p>
          <a:p>
            <a:pPr marL="687600" lvl="0" indent="-554250" algn="l" rtl="0">
              <a:spcBef>
                <a:spcPts val="2400"/>
              </a:spcBef>
              <a:spcAft>
                <a:spcPts val="0"/>
              </a:spcAft>
              <a:buClr>
                <a:srgbClr val="807F83"/>
              </a:buClr>
              <a:buSzPts val="2100"/>
              <a:buNone/>
            </a:pPr>
            <a:endParaRPr dirty="0"/>
          </a:p>
        </p:txBody>
      </p:sp>
      <p:pic>
        <p:nvPicPr>
          <p:cNvPr id="131" name="Google Shape;131;p5" descr="head-heart-hand"/>
          <p:cNvPicPr preferRelativeResize="0"/>
          <p:nvPr/>
        </p:nvPicPr>
        <p:blipFill rotWithShape="1">
          <a:blip r:embed="rId3">
            <a:alphaModFix/>
          </a:blip>
          <a:srcRect/>
          <a:stretch/>
        </p:blipFill>
        <p:spPr>
          <a:xfrm>
            <a:off x="6364270" y="2357437"/>
            <a:ext cx="2857500" cy="21431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7030A0"/>
              </a:buClr>
              <a:buSzPts val="5000"/>
              <a:buFont typeface="Arial"/>
              <a:buNone/>
            </a:pPr>
            <a:r>
              <a:rPr lang="en-US" dirty="0">
                <a:solidFill>
                  <a:schemeClr val="accent4">
                    <a:lumMod val="75000"/>
                  </a:schemeClr>
                </a:solidFill>
              </a:rPr>
              <a:t>Rationale for Study</a:t>
            </a:r>
            <a:endParaRPr dirty="0">
              <a:solidFill>
                <a:schemeClr val="accent4">
                  <a:lumMod val="75000"/>
                </a:schemeClr>
              </a:solidFill>
            </a:endParaRPr>
          </a:p>
        </p:txBody>
      </p:sp>
      <p:sp>
        <p:nvSpPr>
          <p:cNvPr id="145" name="Google Shape;145;p7"/>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687600" lvl="0" indent="-687600" algn="l" rtl="0">
              <a:spcBef>
                <a:spcPts val="2400"/>
              </a:spcBef>
              <a:spcAft>
                <a:spcPts val="0"/>
              </a:spcAft>
              <a:buClr>
                <a:srgbClr val="807F83"/>
              </a:buClr>
              <a:buSzPts val="2100"/>
              <a:buChar char="•"/>
            </a:pPr>
            <a:r>
              <a:rPr lang="en-US" dirty="0">
                <a:solidFill>
                  <a:schemeClr val="tx1"/>
                </a:solidFill>
              </a:rPr>
              <a:t>Pre-service teacher education is a key time to influence the development of the heart, head, and hands</a:t>
            </a:r>
          </a:p>
          <a:p>
            <a:pPr marL="687600" lvl="0" indent="-687600" algn="l" rtl="0">
              <a:spcBef>
                <a:spcPts val="2400"/>
              </a:spcBef>
              <a:spcAft>
                <a:spcPts val="0"/>
              </a:spcAft>
              <a:buClr>
                <a:srgbClr val="807F83"/>
              </a:buClr>
              <a:buSzPts val="2100"/>
              <a:buChar char="•"/>
            </a:pPr>
            <a:r>
              <a:rPr lang="en-US" dirty="0">
                <a:solidFill>
                  <a:schemeClr val="tx1"/>
                </a:solidFill>
              </a:rPr>
              <a:t>Need a better understanding of why and how different experiences contribute to the development of inclusive beliefs, teacher efficacy, and instructional practice, at the beginning of their careers</a:t>
            </a:r>
            <a:endParaRPr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7030A0"/>
              </a:buClr>
              <a:buSzPts val="5000"/>
              <a:buFont typeface="Arial"/>
              <a:buNone/>
            </a:pPr>
            <a:r>
              <a:rPr lang="en-US" dirty="0">
                <a:solidFill>
                  <a:schemeClr val="accent4">
                    <a:lumMod val="75000"/>
                  </a:schemeClr>
                </a:solidFill>
              </a:rPr>
              <a:t>Group Concept Mapping</a:t>
            </a:r>
            <a:endParaRPr dirty="0">
              <a:solidFill>
                <a:schemeClr val="accent4">
                  <a:lumMod val="75000"/>
                </a:schemeClr>
              </a:solidFill>
            </a:endParaRPr>
          </a:p>
        </p:txBody>
      </p:sp>
      <p:grpSp>
        <p:nvGrpSpPr>
          <p:cNvPr id="167" name="Google Shape;167;p9"/>
          <p:cNvGrpSpPr/>
          <p:nvPr/>
        </p:nvGrpSpPr>
        <p:grpSpPr>
          <a:xfrm>
            <a:off x="463508" y="2165163"/>
            <a:ext cx="8216982" cy="3396036"/>
            <a:chOff x="6308" y="564963"/>
            <a:chExt cx="8216982" cy="3396036"/>
          </a:xfrm>
        </p:grpSpPr>
        <p:sp>
          <p:nvSpPr>
            <p:cNvPr id="168" name="Google Shape;168;p9"/>
            <p:cNvSpPr/>
            <p:nvPr/>
          </p:nvSpPr>
          <p:spPr>
            <a:xfrm>
              <a:off x="2379359" y="1231698"/>
              <a:ext cx="515615" cy="91440"/>
            </a:xfrm>
            <a:custGeom>
              <a:avLst/>
              <a:gdLst/>
              <a:ahLst/>
              <a:cxnLst/>
              <a:rect l="l" t="t" r="r" b="b"/>
              <a:pathLst>
                <a:path w="120000" h="120000" extrusionOk="0">
                  <a:moveTo>
                    <a:pt x="0" y="60000"/>
                  </a:moveTo>
                  <a:lnTo>
                    <a:pt x="120000" y="60000"/>
                  </a:lnTo>
                </a:path>
              </a:pathLst>
            </a:custGeom>
            <a:noFill/>
            <a:ln w="9525" cap="flat" cmpd="sng">
              <a:solidFill>
                <a:srgbClr val="BF504D"/>
              </a:solidFill>
              <a:prstDash val="solid"/>
              <a:round/>
              <a:headEnd type="none" w="sm" len="sm"/>
              <a:tailEnd type="stealth" w="med" len="med"/>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9"/>
            <p:cNvSpPr txBox="1"/>
            <p:nvPr/>
          </p:nvSpPr>
          <p:spPr>
            <a:xfrm>
              <a:off x="2623511" y="1274687"/>
              <a:ext cx="27310" cy="5462"/>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Calibri"/>
                <a:buNone/>
              </a:pPr>
              <a:endParaRPr sz="500" b="0" i="0" u="none" strike="noStrike" cap="none">
                <a:solidFill>
                  <a:schemeClr val="dk1"/>
                </a:solidFill>
                <a:latin typeface="Calibri"/>
                <a:ea typeface="Calibri"/>
                <a:cs typeface="Calibri"/>
                <a:sym typeface="Calibri"/>
              </a:endParaRPr>
            </a:p>
          </p:txBody>
        </p:sp>
        <p:sp>
          <p:nvSpPr>
            <p:cNvPr id="170" name="Google Shape;170;p9"/>
            <p:cNvSpPr/>
            <p:nvPr/>
          </p:nvSpPr>
          <p:spPr>
            <a:xfrm>
              <a:off x="6308" y="564963"/>
              <a:ext cx="2374850" cy="1424910"/>
            </a:xfrm>
            <a:prstGeom prst="rect">
              <a:avLst/>
            </a:prstGeom>
            <a:solidFill>
              <a:srgbClr val="BF504D"/>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9"/>
            <p:cNvSpPr txBox="1"/>
            <p:nvPr/>
          </p:nvSpPr>
          <p:spPr>
            <a:xfrm>
              <a:off x="6308" y="564963"/>
              <a:ext cx="2374850" cy="1424910"/>
            </a:xfrm>
            <a:prstGeom prst="rect">
              <a:avLst/>
            </a:prstGeom>
            <a:noFill/>
            <a:ln>
              <a:noFill/>
            </a:ln>
          </p:spPr>
          <p:txBody>
            <a:bodyPr spcFirstLastPara="1" wrap="square" lIns="116350" tIns="122150" rIns="116350" bIns="122150" anchor="ctr" anchorCtr="0">
              <a:noAutofit/>
            </a:bodyPr>
            <a:lstStyle/>
            <a:p>
              <a:pPr marL="0" marR="0" lvl="0" indent="0" algn="ctr" rtl="0">
                <a:lnSpc>
                  <a:spcPct val="90000"/>
                </a:lnSpc>
                <a:spcBef>
                  <a:spcPts val="0"/>
                </a:spcBef>
                <a:spcAft>
                  <a:spcPts val="0"/>
                </a:spcAft>
                <a:buClr>
                  <a:schemeClr val="lt1"/>
                </a:buClr>
                <a:buSzPts val="2100"/>
                <a:buFont typeface="Calibri"/>
                <a:buNone/>
              </a:pPr>
              <a:r>
                <a:rPr lang="en-US" sz="2100" b="1" i="0" u="none" strike="noStrike" cap="none">
                  <a:solidFill>
                    <a:schemeClr val="lt1"/>
                  </a:solidFill>
                  <a:latin typeface="Calibri"/>
                  <a:ea typeface="Calibri"/>
                  <a:cs typeface="Calibri"/>
                  <a:sym typeface="Calibri"/>
                </a:rPr>
                <a:t>Step 1: </a:t>
              </a:r>
              <a:r>
                <a:rPr lang="en-US" sz="2100" b="0" i="0" u="none" strike="noStrike" cap="none">
                  <a:solidFill>
                    <a:schemeClr val="lt1"/>
                  </a:solidFill>
                  <a:latin typeface="Calibri"/>
                  <a:ea typeface="Calibri"/>
                  <a:cs typeface="Calibri"/>
                  <a:sym typeface="Calibri"/>
                </a:rPr>
                <a:t>Identify participants and research question</a:t>
              </a:r>
              <a:endParaRPr/>
            </a:p>
          </p:txBody>
        </p:sp>
        <p:sp>
          <p:nvSpPr>
            <p:cNvPr id="172" name="Google Shape;172;p9"/>
            <p:cNvSpPr/>
            <p:nvPr/>
          </p:nvSpPr>
          <p:spPr>
            <a:xfrm>
              <a:off x="5300425" y="1231698"/>
              <a:ext cx="515615" cy="91440"/>
            </a:xfrm>
            <a:custGeom>
              <a:avLst/>
              <a:gdLst/>
              <a:ahLst/>
              <a:cxnLst/>
              <a:rect l="l" t="t" r="r" b="b"/>
              <a:pathLst>
                <a:path w="120000" h="120000" extrusionOk="0">
                  <a:moveTo>
                    <a:pt x="0" y="60000"/>
                  </a:moveTo>
                  <a:lnTo>
                    <a:pt x="120000" y="60000"/>
                  </a:lnTo>
                </a:path>
              </a:pathLst>
            </a:custGeom>
            <a:noFill/>
            <a:ln w="9525" cap="flat" cmpd="sng">
              <a:solidFill>
                <a:schemeClr val="accent3"/>
              </a:solidFill>
              <a:prstDash val="solid"/>
              <a:round/>
              <a:headEnd type="none" w="sm" len="sm"/>
              <a:tailEnd type="stealth" w="med" len="med"/>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9"/>
            <p:cNvSpPr txBox="1"/>
            <p:nvPr/>
          </p:nvSpPr>
          <p:spPr>
            <a:xfrm>
              <a:off x="5544577" y="1274687"/>
              <a:ext cx="27310" cy="5462"/>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Calibri"/>
                <a:buNone/>
              </a:pPr>
              <a:endParaRPr sz="500" b="0" i="0" u="none" strike="noStrike" cap="none">
                <a:solidFill>
                  <a:schemeClr val="dk1"/>
                </a:solidFill>
                <a:latin typeface="Calibri"/>
                <a:ea typeface="Calibri"/>
                <a:cs typeface="Calibri"/>
                <a:sym typeface="Calibri"/>
              </a:endParaRPr>
            </a:p>
          </p:txBody>
        </p:sp>
        <p:sp>
          <p:nvSpPr>
            <p:cNvPr id="174" name="Google Shape;174;p9"/>
            <p:cNvSpPr/>
            <p:nvPr/>
          </p:nvSpPr>
          <p:spPr>
            <a:xfrm>
              <a:off x="2927374" y="564963"/>
              <a:ext cx="2374850" cy="1424910"/>
            </a:xfrm>
            <a:prstGeom prst="rect">
              <a:avLst/>
            </a:prstGeom>
            <a:solidFill>
              <a:schemeClr val="accent3"/>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9"/>
            <p:cNvSpPr txBox="1"/>
            <p:nvPr/>
          </p:nvSpPr>
          <p:spPr>
            <a:xfrm>
              <a:off x="2927374" y="564963"/>
              <a:ext cx="2374850" cy="1424910"/>
            </a:xfrm>
            <a:prstGeom prst="rect">
              <a:avLst/>
            </a:prstGeom>
            <a:noFill/>
            <a:ln>
              <a:noFill/>
            </a:ln>
          </p:spPr>
          <p:txBody>
            <a:bodyPr spcFirstLastPara="1" wrap="square" lIns="116350" tIns="122150" rIns="116350" bIns="122150" anchor="ctr" anchorCtr="0">
              <a:noAutofit/>
            </a:bodyPr>
            <a:lstStyle/>
            <a:p>
              <a:pPr marL="0" marR="0" lvl="0" indent="0" algn="ctr" rtl="0">
                <a:lnSpc>
                  <a:spcPct val="90000"/>
                </a:lnSpc>
                <a:spcBef>
                  <a:spcPts val="0"/>
                </a:spcBef>
                <a:spcAft>
                  <a:spcPts val="0"/>
                </a:spcAft>
                <a:buClr>
                  <a:schemeClr val="lt1"/>
                </a:buClr>
                <a:buSzPts val="2100"/>
                <a:buFont typeface="Calibri"/>
                <a:buNone/>
              </a:pPr>
              <a:r>
                <a:rPr lang="en-US" sz="2100" b="1" i="0" u="none" strike="noStrike" cap="none">
                  <a:solidFill>
                    <a:schemeClr val="lt1"/>
                  </a:solidFill>
                  <a:latin typeface="Calibri"/>
                  <a:ea typeface="Calibri"/>
                  <a:cs typeface="Calibri"/>
                  <a:sym typeface="Calibri"/>
                </a:rPr>
                <a:t>Step 2: </a:t>
              </a:r>
              <a:r>
                <a:rPr lang="en-US" sz="2100" b="0" i="0" u="none" strike="noStrike" cap="none">
                  <a:solidFill>
                    <a:schemeClr val="lt1"/>
                  </a:solidFill>
                  <a:latin typeface="Calibri"/>
                  <a:ea typeface="Calibri"/>
                  <a:cs typeface="Calibri"/>
                  <a:sym typeface="Calibri"/>
                </a:rPr>
                <a:t>Transcribe interviews</a:t>
              </a:r>
              <a:endParaRPr/>
            </a:p>
          </p:txBody>
        </p:sp>
        <p:sp>
          <p:nvSpPr>
            <p:cNvPr id="176" name="Google Shape;176;p9"/>
            <p:cNvSpPr/>
            <p:nvPr/>
          </p:nvSpPr>
          <p:spPr>
            <a:xfrm>
              <a:off x="1193734" y="1988073"/>
              <a:ext cx="5842131" cy="515615"/>
            </a:xfrm>
            <a:custGeom>
              <a:avLst/>
              <a:gdLst/>
              <a:ahLst/>
              <a:cxnLst/>
              <a:rect l="l" t="t" r="r" b="b"/>
              <a:pathLst>
                <a:path w="120000" h="120000" extrusionOk="0">
                  <a:moveTo>
                    <a:pt x="120000" y="0"/>
                  </a:moveTo>
                  <a:lnTo>
                    <a:pt x="120000" y="63980"/>
                  </a:lnTo>
                  <a:lnTo>
                    <a:pt x="0" y="63980"/>
                  </a:lnTo>
                  <a:lnTo>
                    <a:pt x="0" y="120000"/>
                  </a:lnTo>
                </a:path>
              </a:pathLst>
            </a:custGeom>
            <a:noFill/>
            <a:ln w="9525" cap="flat" cmpd="sng">
              <a:solidFill>
                <a:schemeClr val="accent4"/>
              </a:solidFill>
              <a:prstDash val="solid"/>
              <a:round/>
              <a:headEnd type="none" w="sm" len="sm"/>
              <a:tailEnd type="stealth" w="med" len="med"/>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9"/>
            <p:cNvSpPr txBox="1"/>
            <p:nvPr/>
          </p:nvSpPr>
          <p:spPr>
            <a:xfrm>
              <a:off x="3968109" y="2243150"/>
              <a:ext cx="293380" cy="5462"/>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Calibri"/>
                <a:buNone/>
              </a:pPr>
              <a:endParaRPr sz="500" b="0" i="0" u="none" strike="noStrike" cap="none">
                <a:solidFill>
                  <a:schemeClr val="dk1"/>
                </a:solidFill>
                <a:latin typeface="Calibri"/>
                <a:ea typeface="Calibri"/>
                <a:cs typeface="Calibri"/>
                <a:sym typeface="Calibri"/>
              </a:endParaRPr>
            </a:p>
          </p:txBody>
        </p:sp>
        <p:sp>
          <p:nvSpPr>
            <p:cNvPr id="178" name="Google Shape;178;p9"/>
            <p:cNvSpPr/>
            <p:nvPr/>
          </p:nvSpPr>
          <p:spPr>
            <a:xfrm>
              <a:off x="5848440" y="564963"/>
              <a:ext cx="2374850" cy="1424910"/>
            </a:xfrm>
            <a:prstGeom prst="rect">
              <a:avLst/>
            </a:prstGeom>
            <a:solidFill>
              <a:schemeClr val="accent4"/>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9"/>
            <p:cNvSpPr txBox="1"/>
            <p:nvPr/>
          </p:nvSpPr>
          <p:spPr>
            <a:xfrm>
              <a:off x="5848440" y="564963"/>
              <a:ext cx="2374850" cy="1424910"/>
            </a:xfrm>
            <a:prstGeom prst="rect">
              <a:avLst/>
            </a:prstGeom>
            <a:noFill/>
            <a:ln>
              <a:noFill/>
            </a:ln>
          </p:spPr>
          <p:txBody>
            <a:bodyPr spcFirstLastPara="1" wrap="square" lIns="116350" tIns="122150" rIns="116350" bIns="122150" anchor="ctr" anchorCtr="0">
              <a:noAutofit/>
            </a:bodyPr>
            <a:lstStyle/>
            <a:p>
              <a:pPr marL="0" marR="0" lvl="0" indent="0" algn="ctr" rtl="0">
                <a:lnSpc>
                  <a:spcPct val="90000"/>
                </a:lnSpc>
                <a:spcBef>
                  <a:spcPts val="0"/>
                </a:spcBef>
                <a:spcAft>
                  <a:spcPts val="0"/>
                </a:spcAft>
                <a:buClr>
                  <a:schemeClr val="lt1"/>
                </a:buClr>
                <a:buSzPts val="2100"/>
                <a:buFont typeface="Calibri"/>
                <a:buNone/>
              </a:pPr>
              <a:r>
                <a:rPr lang="en-US" sz="2100" b="1" i="0" u="none" strike="noStrike" cap="none">
                  <a:solidFill>
                    <a:schemeClr val="lt1"/>
                  </a:solidFill>
                  <a:latin typeface="Calibri"/>
                  <a:ea typeface="Calibri"/>
                  <a:cs typeface="Calibri"/>
                  <a:sym typeface="Calibri"/>
                </a:rPr>
                <a:t>Step 3:</a:t>
              </a:r>
              <a:r>
                <a:rPr lang="en-US" sz="2100" b="0" i="0" u="none" strike="noStrike" cap="none">
                  <a:solidFill>
                    <a:schemeClr val="lt1"/>
                  </a:solidFill>
                  <a:latin typeface="Calibri"/>
                  <a:ea typeface="Calibri"/>
                  <a:cs typeface="Calibri"/>
                  <a:sym typeface="Calibri"/>
                </a:rPr>
                <a:t> Give unique statements to participants for sorting</a:t>
              </a:r>
              <a:endParaRPr/>
            </a:p>
          </p:txBody>
        </p:sp>
        <p:sp>
          <p:nvSpPr>
            <p:cNvPr id="180" name="Google Shape;180;p9"/>
            <p:cNvSpPr/>
            <p:nvPr/>
          </p:nvSpPr>
          <p:spPr>
            <a:xfrm>
              <a:off x="2379359" y="3202824"/>
              <a:ext cx="515615" cy="91440"/>
            </a:xfrm>
            <a:custGeom>
              <a:avLst/>
              <a:gdLst/>
              <a:ahLst/>
              <a:cxnLst/>
              <a:rect l="l" t="t" r="r" b="b"/>
              <a:pathLst>
                <a:path w="120000" h="120000" extrusionOk="0">
                  <a:moveTo>
                    <a:pt x="0" y="60000"/>
                  </a:moveTo>
                  <a:lnTo>
                    <a:pt x="120000" y="60000"/>
                  </a:lnTo>
                </a:path>
              </a:pathLst>
            </a:custGeom>
            <a:noFill/>
            <a:ln w="9525" cap="flat" cmpd="sng">
              <a:solidFill>
                <a:srgbClr val="49ACC5"/>
              </a:solidFill>
              <a:prstDash val="solid"/>
              <a:round/>
              <a:headEnd type="none" w="sm" len="sm"/>
              <a:tailEnd type="stealth" w="med" len="med"/>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9"/>
            <p:cNvSpPr txBox="1"/>
            <p:nvPr/>
          </p:nvSpPr>
          <p:spPr>
            <a:xfrm>
              <a:off x="2623511" y="3245813"/>
              <a:ext cx="27310" cy="5462"/>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Calibri"/>
                <a:buNone/>
              </a:pPr>
              <a:endParaRPr sz="500" b="0" i="0" u="none" strike="noStrike" cap="none">
                <a:solidFill>
                  <a:schemeClr val="dk1"/>
                </a:solidFill>
                <a:latin typeface="Calibri"/>
                <a:ea typeface="Calibri"/>
                <a:cs typeface="Calibri"/>
                <a:sym typeface="Calibri"/>
              </a:endParaRPr>
            </a:p>
          </p:txBody>
        </p:sp>
        <p:sp>
          <p:nvSpPr>
            <p:cNvPr id="182" name="Google Shape;182;p9"/>
            <p:cNvSpPr/>
            <p:nvPr/>
          </p:nvSpPr>
          <p:spPr>
            <a:xfrm>
              <a:off x="6308" y="2536089"/>
              <a:ext cx="2374850" cy="1424910"/>
            </a:xfrm>
            <a:prstGeom prst="rect">
              <a:avLst/>
            </a:prstGeom>
            <a:solidFill>
              <a:srgbClr val="49ACC5"/>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9"/>
            <p:cNvSpPr txBox="1"/>
            <p:nvPr/>
          </p:nvSpPr>
          <p:spPr>
            <a:xfrm>
              <a:off x="6308" y="2536089"/>
              <a:ext cx="2374850" cy="1424910"/>
            </a:xfrm>
            <a:prstGeom prst="rect">
              <a:avLst/>
            </a:prstGeom>
            <a:noFill/>
            <a:ln>
              <a:noFill/>
            </a:ln>
          </p:spPr>
          <p:txBody>
            <a:bodyPr spcFirstLastPara="1" wrap="square" lIns="116350" tIns="122150" rIns="116350" bIns="122150" anchor="ctr" anchorCtr="0">
              <a:noAutofit/>
            </a:bodyPr>
            <a:lstStyle/>
            <a:p>
              <a:pPr marL="0" marR="0" lvl="0" indent="0" algn="ctr" rtl="0">
                <a:lnSpc>
                  <a:spcPct val="90000"/>
                </a:lnSpc>
                <a:spcBef>
                  <a:spcPts val="0"/>
                </a:spcBef>
                <a:spcAft>
                  <a:spcPts val="0"/>
                </a:spcAft>
                <a:buClr>
                  <a:schemeClr val="lt1"/>
                </a:buClr>
                <a:buSzPts val="2100"/>
                <a:buFont typeface="Calibri"/>
                <a:buNone/>
              </a:pPr>
              <a:r>
                <a:rPr lang="en-US" sz="2100" b="1" i="0" u="none" strike="noStrike" cap="none">
                  <a:solidFill>
                    <a:schemeClr val="lt1"/>
                  </a:solidFill>
                  <a:latin typeface="Calibri"/>
                  <a:ea typeface="Calibri"/>
                  <a:cs typeface="Calibri"/>
                  <a:sym typeface="Calibri"/>
                </a:rPr>
                <a:t>Step 4: </a:t>
              </a:r>
              <a:r>
                <a:rPr lang="en-US" sz="2100" b="0" i="0" u="none" strike="noStrike" cap="none">
                  <a:solidFill>
                    <a:schemeClr val="lt1"/>
                  </a:solidFill>
                  <a:latin typeface="Calibri"/>
                  <a:ea typeface="Calibri"/>
                  <a:cs typeface="Calibri"/>
                  <a:sym typeface="Calibri"/>
                </a:rPr>
                <a:t>Apply statistical analyses to generate concepts </a:t>
              </a:r>
              <a:endParaRPr/>
            </a:p>
          </p:txBody>
        </p:sp>
        <p:sp>
          <p:nvSpPr>
            <p:cNvPr id="184" name="Google Shape;184;p9"/>
            <p:cNvSpPr/>
            <p:nvPr/>
          </p:nvSpPr>
          <p:spPr>
            <a:xfrm>
              <a:off x="5300425" y="3202824"/>
              <a:ext cx="515615" cy="91440"/>
            </a:xfrm>
            <a:custGeom>
              <a:avLst/>
              <a:gdLst/>
              <a:ahLst/>
              <a:cxnLst/>
              <a:rect l="l" t="t" r="r" b="b"/>
              <a:pathLst>
                <a:path w="120000" h="120000" extrusionOk="0">
                  <a:moveTo>
                    <a:pt x="0" y="60000"/>
                  </a:moveTo>
                  <a:lnTo>
                    <a:pt x="120000" y="60000"/>
                  </a:lnTo>
                </a:path>
              </a:pathLst>
            </a:custGeom>
            <a:noFill/>
            <a:ln w="9525" cap="flat" cmpd="sng">
              <a:solidFill>
                <a:srgbClr val="F79543"/>
              </a:solidFill>
              <a:prstDash val="solid"/>
              <a:round/>
              <a:headEnd type="none" w="sm" len="sm"/>
              <a:tailEnd type="stealth" w="med" len="med"/>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9"/>
            <p:cNvSpPr txBox="1"/>
            <p:nvPr/>
          </p:nvSpPr>
          <p:spPr>
            <a:xfrm>
              <a:off x="5544577" y="3245813"/>
              <a:ext cx="27310" cy="5462"/>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Calibri"/>
                <a:buNone/>
              </a:pPr>
              <a:endParaRPr sz="500" b="0" i="0" u="none" strike="noStrike" cap="none">
                <a:solidFill>
                  <a:schemeClr val="dk1"/>
                </a:solidFill>
                <a:latin typeface="Calibri"/>
                <a:ea typeface="Calibri"/>
                <a:cs typeface="Calibri"/>
                <a:sym typeface="Calibri"/>
              </a:endParaRPr>
            </a:p>
          </p:txBody>
        </p:sp>
        <p:sp>
          <p:nvSpPr>
            <p:cNvPr id="186" name="Google Shape;186;p9"/>
            <p:cNvSpPr/>
            <p:nvPr/>
          </p:nvSpPr>
          <p:spPr>
            <a:xfrm>
              <a:off x="2927374" y="2536089"/>
              <a:ext cx="2374850" cy="1424910"/>
            </a:xfrm>
            <a:prstGeom prst="rect">
              <a:avLst/>
            </a:prstGeom>
            <a:solidFill>
              <a:srgbClr val="F79543"/>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9"/>
            <p:cNvSpPr txBox="1"/>
            <p:nvPr/>
          </p:nvSpPr>
          <p:spPr>
            <a:xfrm>
              <a:off x="2927374" y="2536089"/>
              <a:ext cx="2374850" cy="1424910"/>
            </a:xfrm>
            <a:prstGeom prst="rect">
              <a:avLst/>
            </a:prstGeom>
            <a:noFill/>
            <a:ln>
              <a:noFill/>
            </a:ln>
          </p:spPr>
          <p:txBody>
            <a:bodyPr spcFirstLastPara="1" wrap="square" lIns="116350" tIns="122150" rIns="116350" bIns="122150" anchor="ctr" anchorCtr="0">
              <a:noAutofit/>
            </a:bodyPr>
            <a:lstStyle/>
            <a:p>
              <a:pPr marL="0" marR="0" lvl="0" indent="0" algn="ctr" rtl="0">
                <a:lnSpc>
                  <a:spcPct val="90000"/>
                </a:lnSpc>
                <a:spcBef>
                  <a:spcPts val="0"/>
                </a:spcBef>
                <a:spcAft>
                  <a:spcPts val="0"/>
                </a:spcAft>
                <a:buClr>
                  <a:schemeClr val="lt1"/>
                </a:buClr>
                <a:buSzPts val="2100"/>
                <a:buFont typeface="Calibri"/>
                <a:buNone/>
              </a:pPr>
              <a:r>
                <a:rPr lang="en-US" sz="2100" b="1" i="0" u="none" strike="noStrike" cap="none">
                  <a:solidFill>
                    <a:schemeClr val="lt1"/>
                  </a:solidFill>
                  <a:latin typeface="Calibri"/>
                  <a:ea typeface="Calibri"/>
                  <a:cs typeface="Calibri"/>
                  <a:sym typeface="Calibri"/>
                </a:rPr>
                <a:t>Step 5:</a:t>
              </a:r>
              <a:r>
                <a:rPr lang="en-US" sz="2100" b="0" i="0" u="none" strike="noStrike" cap="none">
                  <a:solidFill>
                    <a:schemeClr val="lt1"/>
                  </a:solidFill>
                  <a:latin typeface="Calibri"/>
                  <a:ea typeface="Calibri"/>
                  <a:cs typeface="Calibri"/>
                  <a:sym typeface="Calibri"/>
                </a:rPr>
                <a:t> Label the concepts</a:t>
              </a:r>
              <a:endParaRPr/>
            </a:p>
          </p:txBody>
        </p:sp>
        <p:sp>
          <p:nvSpPr>
            <p:cNvPr id="188" name="Google Shape;188;p9"/>
            <p:cNvSpPr/>
            <p:nvPr/>
          </p:nvSpPr>
          <p:spPr>
            <a:xfrm>
              <a:off x="5848440" y="2536089"/>
              <a:ext cx="2374850" cy="1424910"/>
            </a:xfrm>
            <a:prstGeom prst="rect">
              <a:avLst/>
            </a:prstGeom>
            <a:solidFill>
              <a:srgbClr val="BF504D"/>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9"/>
            <p:cNvSpPr txBox="1"/>
            <p:nvPr/>
          </p:nvSpPr>
          <p:spPr>
            <a:xfrm>
              <a:off x="5848440" y="2536089"/>
              <a:ext cx="2374850" cy="1424910"/>
            </a:xfrm>
            <a:prstGeom prst="rect">
              <a:avLst/>
            </a:prstGeom>
            <a:noFill/>
            <a:ln>
              <a:noFill/>
            </a:ln>
          </p:spPr>
          <p:txBody>
            <a:bodyPr spcFirstLastPara="1" wrap="square" lIns="116350" tIns="122150" rIns="116350" bIns="122150" anchor="ctr" anchorCtr="0">
              <a:noAutofit/>
            </a:bodyPr>
            <a:lstStyle/>
            <a:p>
              <a:pPr marL="0" marR="0" lvl="0" indent="0" algn="ctr" rtl="0">
                <a:lnSpc>
                  <a:spcPct val="90000"/>
                </a:lnSpc>
                <a:spcBef>
                  <a:spcPts val="0"/>
                </a:spcBef>
                <a:spcAft>
                  <a:spcPts val="0"/>
                </a:spcAft>
                <a:buClr>
                  <a:schemeClr val="lt1"/>
                </a:buClr>
                <a:buSzPts val="2100"/>
                <a:buFont typeface="Calibri"/>
                <a:buNone/>
              </a:pPr>
              <a:r>
                <a:rPr lang="en-US" sz="2100" b="1" i="0" u="none" strike="noStrike" cap="none">
                  <a:solidFill>
                    <a:schemeClr val="lt1"/>
                  </a:solidFill>
                  <a:latin typeface="Calibri"/>
                  <a:ea typeface="Calibri"/>
                  <a:cs typeface="Calibri"/>
                  <a:sym typeface="Calibri"/>
                </a:rPr>
                <a:t>Step 6</a:t>
              </a:r>
              <a:r>
                <a:rPr lang="en-US" sz="2100" b="0" i="0" u="none" strike="noStrike" cap="none">
                  <a:solidFill>
                    <a:schemeClr val="lt1"/>
                  </a:solidFill>
                  <a:latin typeface="Calibri"/>
                  <a:ea typeface="Calibri"/>
                  <a:cs typeface="Calibri"/>
                  <a:sym typeface="Calibri"/>
                </a:rPr>
                <a:t>: Create computer generated concept map</a:t>
              </a:r>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Interview questions</a:t>
            </a:r>
          </a:p>
        </p:txBody>
      </p:sp>
      <p:sp>
        <p:nvSpPr>
          <p:cNvPr id="3" name="Content Placeholder 2"/>
          <p:cNvSpPr>
            <a:spLocks noGrp="1"/>
          </p:cNvSpPr>
          <p:nvPr>
            <p:ph idx="1"/>
          </p:nvPr>
        </p:nvSpPr>
        <p:spPr/>
        <p:txBody>
          <a:bodyPr>
            <a:normAutofit/>
          </a:bodyPr>
          <a:lstStyle/>
          <a:p>
            <a:pPr marL="142875" indent="0">
              <a:buNone/>
            </a:pPr>
            <a:r>
              <a:rPr lang="en-US" dirty="0">
                <a:solidFill>
                  <a:schemeClr val="tx1"/>
                </a:solidFill>
              </a:rPr>
              <a:t>What experiences have contributed to your </a:t>
            </a:r>
            <a:r>
              <a:rPr lang="en-US" u="sng" dirty="0">
                <a:solidFill>
                  <a:schemeClr val="tx1"/>
                </a:solidFill>
              </a:rPr>
              <a:t>beliefs</a:t>
            </a:r>
            <a:r>
              <a:rPr lang="en-US" dirty="0">
                <a:solidFill>
                  <a:schemeClr val="tx1"/>
                </a:solidFill>
              </a:rPr>
              <a:t> in how children learn in diverse classrooms?</a:t>
            </a:r>
          </a:p>
          <a:p>
            <a:pPr marL="142875" indent="0">
              <a:buNone/>
            </a:pPr>
            <a:endParaRPr lang="en-US" dirty="0">
              <a:solidFill>
                <a:schemeClr val="tx1"/>
              </a:solidFill>
            </a:endParaRPr>
          </a:p>
          <a:p>
            <a:pPr marL="142875" indent="0">
              <a:buNone/>
            </a:pPr>
            <a:r>
              <a:rPr lang="en-US" dirty="0">
                <a:solidFill>
                  <a:schemeClr val="tx1"/>
                </a:solidFill>
              </a:rPr>
              <a:t>What experiences have influenced the </a:t>
            </a:r>
            <a:r>
              <a:rPr lang="en-US" u="sng" dirty="0">
                <a:solidFill>
                  <a:schemeClr val="tx1"/>
                </a:solidFill>
              </a:rPr>
              <a:t>instruction</a:t>
            </a:r>
            <a:r>
              <a:rPr lang="en-US" dirty="0">
                <a:solidFill>
                  <a:schemeClr val="tx1"/>
                </a:solidFill>
              </a:rPr>
              <a:t> that you use in diverse classrooms?</a:t>
            </a:r>
          </a:p>
          <a:p>
            <a:pPr>
              <a:buFont typeface="+mj-lt"/>
              <a:buAutoNum type="arabicPeriod"/>
            </a:pPr>
            <a:endParaRPr lang="en-US" dirty="0">
              <a:solidFill>
                <a:schemeClr val="tx1"/>
              </a:solidFill>
            </a:endParaRPr>
          </a:p>
          <a:p>
            <a:pPr marL="142875" indent="0">
              <a:buNone/>
            </a:pPr>
            <a:r>
              <a:rPr lang="en-US" dirty="0">
                <a:solidFill>
                  <a:schemeClr val="tx1"/>
                </a:solidFill>
              </a:rPr>
              <a:t>What has contributed to your level of </a:t>
            </a:r>
            <a:r>
              <a:rPr lang="en-US" u="sng" dirty="0">
                <a:solidFill>
                  <a:schemeClr val="tx1"/>
                </a:solidFill>
              </a:rPr>
              <a:t>confidence</a:t>
            </a:r>
            <a:r>
              <a:rPr lang="en-US" dirty="0">
                <a:solidFill>
                  <a:schemeClr val="tx1"/>
                </a:solidFill>
              </a:rPr>
              <a:t> for teaching in diverse classrooms?</a:t>
            </a:r>
          </a:p>
        </p:txBody>
      </p:sp>
    </p:spTree>
    <p:extLst>
      <p:ext uri="{BB962C8B-B14F-4D97-AF65-F5344CB8AC3E}">
        <p14:creationId xmlns:p14="http://schemas.microsoft.com/office/powerpoint/2010/main" val="2342854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fontScale="90000"/>
          </a:bodyPr>
          <a:lstStyle/>
          <a:p>
            <a:pPr eaLnBrk="1" hangingPunct="1"/>
            <a:br>
              <a:rPr lang="en-US" altLang="en-US" dirty="0"/>
            </a:br>
            <a:r>
              <a:rPr lang="en-US" altLang="en-US" dirty="0">
                <a:solidFill>
                  <a:schemeClr val="accent4">
                    <a:lumMod val="75000"/>
                  </a:schemeClr>
                </a:solidFill>
              </a:rPr>
              <a:t>Interview Participants</a:t>
            </a:r>
            <a:br>
              <a:rPr lang="en-US" altLang="en-US" dirty="0"/>
            </a:br>
            <a:endParaRPr lang="en-US" altLang="en-US" dirty="0"/>
          </a:p>
        </p:txBody>
      </p:sp>
      <p:sp>
        <p:nvSpPr>
          <p:cNvPr id="16387" name="Content Placeholder 2"/>
          <p:cNvSpPr>
            <a:spLocks noGrp="1"/>
          </p:cNvSpPr>
          <p:nvPr>
            <p:ph idx="1"/>
          </p:nvPr>
        </p:nvSpPr>
        <p:spPr/>
        <p:txBody>
          <a:bodyPr>
            <a:normAutofit fontScale="92500" lnSpcReduction="20000"/>
          </a:bodyPr>
          <a:lstStyle/>
          <a:p>
            <a:pPr marL="285750" indent="-285750"/>
            <a:r>
              <a:rPr lang="en-GB" dirty="0">
                <a:solidFill>
                  <a:srgbClr val="000000"/>
                </a:solidFill>
                <a:effectLst/>
                <a:latin typeface="Times New Roman" panose="02020603050405020304" pitchFamily="18" charset="0"/>
                <a:ea typeface="Times New Roman" panose="02020603050405020304" pitchFamily="18" charset="0"/>
              </a:rPr>
              <a:t>Fifty-one (42 women; 9 men) pre-service teachers from 12 faculties of education across Canada interviewed at end of initial teacher education program</a:t>
            </a:r>
          </a:p>
          <a:p>
            <a:pPr marL="285750" indent="-285750"/>
            <a:endParaRPr lang="en-GB" dirty="0">
              <a:solidFill>
                <a:srgbClr val="000000"/>
              </a:solidFill>
              <a:effectLst/>
              <a:latin typeface="Times New Roman" panose="02020603050405020304" pitchFamily="18" charset="0"/>
              <a:ea typeface="Times New Roman" panose="02020603050405020304" pitchFamily="18" charset="0"/>
            </a:endParaRPr>
          </a:p>
          <a:p>
            <a:pPr marL="285750" indent="-285750"/>
            <a:r>
              <a:rPr lang="en-GB" dirty="0">
                <a:solidFill>
                  <a:srgbClr val="000000"/>
                </a:solidFill>
                <a:latin typeface="Times New Roman" panose="02020603050405020304" pitchFamily="18" charset="0"/>
                <a:ea typeface="Times New Roman" panose="02020603050405020304" pitchFamily="18" charset="0"/>
              </a:rPr>
              <a:t>Mean Age was </a:t>
            </a:r>
            <a:r>
              <a:rPr lang="en-GB" dirty="0">
                <a:solidFill>
                  <a:srgbClr val="000000"/>
                </a:solidFill>
                <a:effectLst/>
                <a:latin typeface="Times New Roman" panose="02020603050405020304" pitchFamily="18" charset="0"/>
                <a:ea typeface="Times New Roman" panose="02020603050405020304" pitchFamily="18" charset="0"/>
              </a:rPr>
              <a:t>32  years (SD=6.2)</a:t>
            </a:r>
          </a:p>
          <a:p>
            <a:pPr marL="285750" indent="-285750"/>
            <a:endParaRPr lang="en-GB" dirty="0">
              <a:solidFill>
                <a:srgbClr val="000000"/>
              </a:solidFill>
              <a:effectLst/>
              <a:latin typeface="Times New Roman" panose="02020603050405020304" pitchFamily="18" charset="0"/>
              <a:ea typeface="Times New Roman" panose="02020603050405020304" pitchFamily="18" charset="0"/>
            </a:endParaRPr>
          </a:p>
          <a:p>
            <a:pPr marL="285750" indent="-285750"/>
            <a:r>
              <a:rPr lang="en-GB" dirty="0">
                <a:solidFill>
                  <a:srgbClr val="000000"/>
                </a:solidFill>
                <a:effectLst/>
                <a:latin typeface="Times New Roman" panose="02020603050405020304" pitchFamily="18" charset="0"/>
                <a:ea typeface="Times New Roman" panose="02020603050405020304" pitchFamily="18" charset="0"/>
              </a:rPr>
              <a:t>White (82%); East Asian (8%); Indigenous (4%); Chinese/German (2%); Egyptian (2%); French Canadian (2%)</a:t>
            </a:r>
          </a:p>
          <a:p>
            <a:pPr marL="285750" indent="-285750"/>
            <a:endParaRPr lang="en-GB" dirty="0">
              <a:solidFill>
                <a:srgbClr val="000000"/>
              </a:solidFill>
              <a:effectLst/>
              <a:latin typeface="Times New Roman" panose="02020603050405020304" pitchFamily="18" charset="0"/>
              <a:ea typeface="Times New Roman" panose="02020603050405020304" pitchFamily="18" charset="0"/>
            </a:endParaRPr>
          </a:p>
          <a:p>
            <a:pPr marL="285750" indent="-285750"/>
            <a:r>
              <a:rPr lang="en-GB" dirty="0">
                <a:solidFill>
                  <a:srgbClr val="000000"/>
                </a:solidFill>
                <a:effectLst/>
                <a:latin typeface="Times New Roman" panose="02020603050405020304" pitchFamily="18" charset="0"/>
                <a:ea typeface="Times New Roman" panose="02020603050405020304" pitchFamily="18" charset="0"/>
              </a:rPr>
              <a:t>57% intended to teach in the elementary system (Grades K-8); 43% intended to teach in the secondary system (Grades 9-12)</a:t>
            </a:r>
            <a:endParaRPr lang="en-US" altLang="en-US" dirty="0"/>
          </a:p>
        </p:txBody>
      </p:sp>
    </p:spTree>
    <p:extLst>
      <p:ext uri="{BB962C8B-B14F-4D97-AF65-F5344CB8AC3E}">
        <p14:creationId xmlns:p14="http://schemas.microsoft.com/office/powerpoint/2010/main" val="1226355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E7BDB71-6372-4331-ADF9-5D4C6BC776DF}"/>
              </a:ext>
            </a:extLst>
          </p:cNvPr>
          <p:cNvSpPr>
            <a:spLocks noGrp="1"/>
          </p:cNvSpPr>
          <p:nvPr>
            <p:ph type="title"/>
          </p:nvPr>
        </p:nvSpPr>
        <p:spPr/>
        <p:txBody>
          <a:bodyPr/>
          <a:lstStyle/>
          <a:p>
            <a:r>
              <a:rPr lang="en-CA" dirty="0">
                <a:solidFill>
                  <a:schemeClr val="accent4">
                    <a:lumMod val="75000"/>
                  </a:schemeClr>
                </a:solidFill>
              </a:rPr>
              <a:t>Sorting Participants</a:t>
            </a:r>
          </a:p>
        </p:txBody>
      </p:sp>
      <p:sp>
        <p:nvSpPr>
          <p:cNvPr id="6" name="Text Placeholder 5">
            <a:extLst>
              <a:ext uri="{FF2B5EF4-FFF2-40B4-BE49-F238E27FC236}">
                <a16:creationId xmlns:a16="http://schemas.microsoft.com/office/drawing/2014/main" id="{CC0BC245-C5A7-44C1-AD2B-28D74B82DBE3}"/>
              </a:ext>
            </a:extLst>
          </p:cNvPr>
          <p:cNvSpPr>
            <a:spLocks noGrp="1"/>
          </p:cNvSpPr>
          <p:nvPr>
            <p:ph type="body" idx="1"/>
          </p:nvPr>
        </p:nvSpPr>
        <p:spPr/>
        <p:txBody>
          <a:bodyPr>
            <a:normAutofit/>
          </a:bodyPr>
          <a:lstStyle/>
          <a:p>
            <a:r>
              <a:rPr lang="en-GB" sz="2800" dirty="0">
                <a:solidFill>
                  <a:schemeClr val="tx1"/>
                </a:solidFill>
                <a:effectLst/>
                <a:latin typeface="Times New Roman" panose="02020603050405020304" pitchFamily="18" charset="0"/>
                <a:ea typeface="Times New Roman" panose="02020603050405020304" pitchFamily="18" charset="0"/>
              </a:rPr>
              <a:t>18 pre-service teachers (15 women; 3 men) from 10 of the faculties of education across Canada</a:t>
            </a:r>
          </a:p>
          <a:p>
            <a:pPr marL="142875" indent="0">
              <a:buNone/>
            </a:pPr>
            <a:endParaRPr lang="en-GB" dirty="0">
              <a:solidFill>
                <a:srgbClr val="000000"/>
              </a:solidFill>
              <a:latin typeface="Times New Roman" panose="02020603050405020304" pitchFamily="18" charset="0"/>
              <a:ea typeface="Times New Roman" panose="02020603050405020304" pitchFamily="18" charset="0"/>
            </a:endParaRPr>
          </a:p>
          <a:p>
            <a:r>
              <a:rPr lang="en-GB" sz="2800" dirty="0">
                <a:solidFill>
                  <a:srgbClr val="000000"/>
                </a:solidFill>
                <a:effectLst/>
                <a:latin typeface="Times New Roman" panose="02020603050405020304" pitchFamily="18" charset="0"/>
                <a:ea typeface="Times New Roman" panose="02020603050405020304" pitchFamily="18" charset="0"/>
              </a:rPr>
              <a:t>White (89%),  Black (5%) and Indigenous (5%) </a:t>
            </a:r>
          </a:p>
          <a:p>
            <a:endParaRPr lang="en-GB" sz="2800" dirty="0">
              <a:solidFill>
                <a:srgbClr val="000000"/>
              </a:solidFill>
              <a:effectLst/>
              <a:latin typeface="Times New Roman" panose="02020603050405020304" pitchFamily="18" charset="0"/>
              <a:ea typeface="Times New Roman" panose="02020603050405020304" pitchFamily="18" charset="0"/>
            </a:endParaRPr>
          </a:p>
          <a:p>
            <a:r>
              <a:rPr lang="en-GB" sz="2800" dirty="0">
                <a:solidFill>
                  <a:srgbClr val="000000"/>
                </a:solidFill>
                <a:effectLst/>
                <a:latin typeface="Times New Roman" panose="02020603050405020304" pitchFamily="18" charset="0"/>
                <a:ea typeface="Times New Roman" panose="02020603050405020304" pitchFamily="18" charset="0"/>
              </a:rPr>
              <a:t> Mean Age was 28.3 years, (</a:t>
            </a:r>
            <a:r>
              <a:rPr lang="en-GB" sz="2800" i="1" dirty="0">
                <a:solidFill>
                  <a:srgbClr val="000000"/>
                </a:solidFill>
                <a:effectLst/>
                <a:latin typeface="Times New Roman" panose="02020603050405020304" pitchFamily="18" charset="0"/>
                <a:ea typeface="Times New Roman" panose="02020603050405020304" pitchFamily="18" charset="0"/>
              </a:rPr>
              <a:t>SD</a:t>
            </a:r>
            <a:r>
              <a:rPr lang="en-GB" sz="2800" dirty="0">
                <a:solidFill>
                  <a:srgbClr val="000000"/>
                </a:solidFill>
                <a:effectLst/>
                <a:latin typeface="Times New Roman" panose="02020603050405020304" pitchFamily="18" charset="0"/>
                <a:ea typeface="Times New Roman" panose="02020603050405020304" pitchFamily="18" charset="0"/>
              </a:rPr>
              <a:t> = 6.1) </a:t>
            </a:r>
          </a:p>
          <a:p>
            <a:endParaRPr lang="en-GB" sz="2800" dirty="0">
              <a:solidFill>
                <a:srgbClr val="000000"/>
              </a:solidFill>
              <a:effectLst/>
              <a:latin typeface="Times New Roman" panose="02020603050405020304" pitchFamily="18" charset="0"/>
              <a:ea typeface="Times New Roman" panose="02020603050405020304" pitchFamily="18" charset="0"/>
            </a:endParaRPr>
          </a:p>
          <a:p>
            <a:r>
              <a:rPr lang="en-GB" dirty="0">
                <a:solidFill>
                  <a:srgbClr val="000000"/>
                </a:solidFill>
                <a:latin typeface="Times New Roman" panose="02020603050405020304" pitchFamily="18" charset="0"/>
                <a:ea typeface="Times New Roman" panose="02020603050405020304" pitchFamily="18" charset="0"/>
              </a:rPr>
              <a:t>61% </a:t>
            </a:r>
            <a:r>
              <a:rPr lang="en-GB" sz="2800" dirty="0">
                <a:solidFill>
                  <a:srgbClr val="000000"/>
                </a:solidFill>
                <a:effectLst/>
                <a:latin typeface="Times New Roman" panose="02020603050405020304" pitchFamily="18" charset="0"/>
                <a:ea typeface="Times New Roman" panose="02020603050405020304" pitchFamily="18" charset="0"/>
              </a:rPr>
              <a:t>of the participants intended to teach in the elementary system (Grades K-8); 38% intended to teach in the secondary system (Grades 9-12) </a:t>
            </a:r>
            <a:endParaRPr lang="en-CA" dirty="0"/>
          </a:p>
        </p:txBody>
      </p:sp>
    </p:spTree>
    <p:extLst>
      <p:ext uri="{BB962C8B-B14F-4D97-AF65-F5344CB8AC3E}">
        <p14:creationId xmlns:p14="http://schemas.microsoft.com/office/powerpoint/2010/main" val="1474888435"/>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691</TotalTime>
  <Words>2760</Words>
  <Application>Microsoft Office PowerPoint</Application>
  <PresentationFormat>On-screen Show (4:3)</PresentationFormat>
  <Paragraphs>262</Paragraphs>
  <Slides>21</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Times New Roman</vt:lpstr>
      <vt:lpstr>Office Theme</vt:lpstr>
      <vt:lpstr>PowerPoint Presentation</vt:lpstr>
      <vt:lpstr>Land Acknowledgement</vt:lpstr>
      <vt:lpstr> Inclusion </vt:lpstr>
      <vt:lpstr>3H Framework:  Pre-Service Teacher Education for Inclusion  (Umesh Sharma)</vt:lpstr>
      <vt:lpstr>Rationale for Study</vt:lpstr>
      <vt:lpstr>Group Concept Mapping</vt:lpstr>
      <vt:lpstr>Interview questions</vt:lpstr>
      <vt:lpstr> Interview Participants </vt:lpstr>
      <vt:lpstr>Sorting Participants</vt:lpstr>
      <vt:lpstr>Analysis (steps 4-6)</vt:lpstr>
      <vt:lpstr>Cluster Map – Beliefs (79 statements) Each of the 4 clusters contained 16-27 statements with an average bridging value between 0.21 and 0.54, which was a very good representation of the data. </vt:lpstr>
      <vt:lpstr>Experiences - Beliefs</vt:lpstr>
      <vt:lpstr>Cluster Map – Efficacy (76 statements) Each of the 5 clusters contained 7 to 18 statements with an average bridging value between 0.19 and 0.65, which was a very good representation of the data. </vt:lpstr>
      <vt:lpstr>Experiences - Efficacy</vt:lpstr>
      <vt:lpstr>Experiences - Efficacy</vt:lpstr>
      <vt:lpstr>Cluster Map – Instructional Practice (93 statements) Each of the 6 clusters contained 16 to 24 statements with an average bridging value between 0.15 and 0.58, which was a very good representation of the data.</vt:lpstr>
      <vt:lpstr>Experiences – Instructional Practice</vt:lpstr>
      <vt:lpstr>Experiences – Instructional Practice</vt:lpstr>
      <vt:lpstr>Comparison 1(not at all impt)-6(very impt)</vt:lpstr>
      <vt:lpstr>Implications for Practice</vt:lpstr>
      <vt:lpstr>Questions  Jacqueline Specht jspecht@uwo.ca Twitter: @JacquelineSpec9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Wilson</dc:creator>
  <cp:lastModifiedBy>Jacqueline Specht</cp:lastModifiedBy>
  <cp:revision>22</cp:revision>
  <cp:lastPrinted>2022-03-17T22:08:23Z</cp:lastPrinted>
  <dcterms:created xsi:type="dcterms:W3CDTF">2011-12-23T15:22:14Z</dcterms:created>
  <dcterms:modified xsi:type="dcterms:W3CDTF">2022-10-26T14:03:06Z</dcterms:modified>
</cp:coreProperties>
</file>