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6"/>
  </p:notesMasterIdLst>
  <p:sldIdLst>
    <p:sldId id="327" r:id="rId2"/>
    <p:sldId id="328" r:id="rId3"/>
    <p:sldId id="329" r:id="rId4"/>
    <p:sldId id="330" r:id="rId5"/>
    <p:sldId id="331" r:id="rId6"/>
    <p:sldId id="332" r:id="rId7"/>
    <p:sldId id="256" r:id="rId8"/>
    <p:sldId id="266" r:id="rId9"/>
    <p:sldId id="261" r:id="rId10"/>
    <p:sldId id="319" r:id="rId11"/>
    <p:sldId id="279" r:id="rId12"/>
    <p:sldId id="280" r:id="rId13"/>
    <p:sldId id="326" r:id="rId14"/>
    <p:sldId id="285" r:id="rId15"/>
    <p:sldId id="320" r:id="rId16"/>
    <p:sldId id="270" r:id="rId17"/>
    <p:sldId id="271" r:id="rId18"/>
    <p:sldId id="277" r:id="rId19"/>
    <p:sldId id="307" r:id="rId20"/>
    <p:sldId id="310" r:id="rId21"/>
    <p:sldId id="324" r:id="rId22"/>
    <p:sldId id="325" r:id="rId23"/>
    <p:sldId id="316" r:id="rId24"/>
    <p:sldId id="322" r:id="rId25"/>
    <p:sldId id="323" r:id="rId26"/>
    <p:sldId id="321" r:id="rId27"/>
    <p:sldId id="275" r:id="rId28"/>
    <p:sldId id="259" r:id="rId29"/>
    <p:sldId id="334" r:id="rId30"/>
    <p:sldId id="335" r:id="rId31"/>
    <p:sldId id="336" r:id="rId32"/>
    <p:sldId id="337" r:id="rId33"/>
    <p:sldId id="338" r:id="rId34"/>
    <p:sldId id="34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6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4"/>
    <p:restoredTop sz="87671"/>
  </p:normalViewPr>
  <p:slideViewPr>
    <p:cSldViewPr snapToGrid="0">
      <p:cViewPr varScale="1">
        <p:scale>
          <a:sx n="100" d="100"/>
          <a:sy n="100"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B2DCF2-388A-0541-ABFC-20049E049C6B}" type="datetimeFigureOut">
              <a:rPr lang="en-US" smtClean="0"/>
              <a:t>2/27/2024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6681D-D80C-1144-8496-B1C3805BE1D3}" type="slidenum">
              <a:rPr lang="en-US" smtClean="0"/>
              <a:t>‹#›</a:t>
            </a:fld>
            <a:endParaRPr lang="en-US"/>
          </a:p>
        </p:txBody>
      </p:sp>
    </p:spTree>
    <p:extLst>
      <p:ext uri="{BB962C8B-B14F-4D97-AF65-F5344CB8AC3E}">
        <p14:creationId xmlns:p14="http://schemas.microsoft.com/office/powerpoint/2010/main" val="3369718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field you’re in. Science is a natural story. </a:t>
            </a:r>
          </a:p>
          <a:p>
            <a:endParaRPr lang="en-US" dirty="0"/>
          </a:p>
          <a:p>
            <a:r>
              <a:rPr lang="en-US" dirty="0"/>
              <a:t>So I try to tell a compelling story. </a:t>
            </a:r>
          </a:p>
        </p:txBody>
      </p:sp>
      <p:sp>
        <p:nvSpPr>
          <p:cNvPr id="4" name="Slide Number Placeholder 3"/>
          <p:cNvSpPr>
            <a:spLocks noGrp="1"/>
          </p:cNvSpPr>
          <p:nvPr>
            <p:ph type="sldNum" sz="quarter" idx="5"/>
          </p:nvPr>
        </p:nvSpPr>
        <p:spPr/>
        <p:txBody>
          <a:bodyPr/>
          <a:lstStyle/>
          <a:p>
            <a:fld id="{9976681D-D80C-1144-8496-B1C3805BE1D3}" type="slidenum">
              <a:rPr lang="en-US" smtClean="0"/>
              <a:t>9</a:t>
            </a:fld>
            <a:endParaRPr lang="en-US"/>
          </a:p>
        </p:txBody>
      </p:sp>
    </p:spTree>
    <p:extLst>
      <p:ext uri="{BB962C8B-B14F-4D97-AF65-F5344CB8AC3E}">
        <p14:creationId xmlns:p14="http://schemas.microsoft.com/office/powerpoint/2010/main" val="1323374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black v. white background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76681D-D80C-1144-8496-B1C3805BE1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6632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black v. white background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76681D-D80C-1144-8496-B1C3805BE1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175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Times New Roman" panose="02020603050405020304" pitchFamily="18" charset="0"/>
                <a:ea typeface="Calibri" panose="020F0502020204030204" pitchFamily="34" charset="0"/>
              </a:rPr>
              <a:t>The SMUFA escape </a:t>
            </a:r>
            <a:r>
              <a:rPr lang="en-CA" sz="1800" dirty="0" err="1">
                <a:effectLst/>
                <a:latin typeface="Times New Roman" panose="02020603050405020304" pitchFamily="18" charset="0"/>
                <a:ea typeface="Calibri" panose="020F0502020204030204" pitchFamily="34" charset="0"/>
              </a:rPr>
              <a:t>subscore</a:t>
            </a:r>
            <a:r>
              <a:rPr lang="en-CA" sz="1800" dirty="0">
                <a:effectLst/>
                <a:latin typeface="Times New Roman" panose="02020603050405020304" pitchFamily="18" charset="0"/>
                <a:ea typeface="Calibri" panose="020F0502020204030204" pitchFamily="34" charset="0"/>
              </a:rPr>
              <a:t> was most strongly related to the BSMS and SMDS, whereas the SMEQ (past week use) had the weakest relationship to SMUFA scores as well as the BSMS and SMDS. Overall SMUFA scores also were most related to the BSMS. </a:t>
            </a:r>
            <a:endParaRPr lang="en-US" dirty="0"/>
          </a:p>
        </p:txBody>
      </p:sp>
      <p:sp>
        <p:nvSpPr>
          <p:cNvPr id="4" name="Slide Number Placeholder 3"/>
          <p:cNvSpPr>
            <a:spLocks noGrp="1"/>
          </p:cNvSpPr>
          <p:nvPr>
            <p:ph type="sldNum" sz="quarter" idx="5"/>
          </p:nvPr>
        </p:nvSpPr>
        <p:spPr/>
        <p:txBody>
          <a:bodyPr/>
          <a:lstStyle/>
          <a:p>
            <a:fld id="{5C3EB3A8-1E22-BB49-8F0D-FE119F593967}" type="slidenum">
              <a:rPr lang="en-US" smtClean="0"/>
              <a:t>18</a:t>
            </a:fld>
            <a:endParaRPr lang="en-US"/>
          </a:p>
        </p:txBody>
      </p:sp>
    </p:spTree>
    <p:extLst>
      <p:ext uri="{BB962C8B-B14F-4D97-AF65-F5344CB8AC3E}">
        <p14:creationId xmlns:p14="http://schemas.microsoft.com/office/powerpoint/2010/main" val="399085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Times New Roman" panose="02020603050405020304" pitchFamily="18" charset="0"/>
                <a:ea typeface="Calibri" panose="020F0502020204030204" pitchFamily="34" charset="0"/>
              </a:rPr>
              <a:t>The SMUFA escape </a:t>
            </a:r>
            <a:r>
              <a:rPr lang="en-CA" sz="1800" dirty="0" err="1">
                <a:effectLst/>
                <a:latin typeface="Times New Roman" panose="02020603050405020304" pitchFamily="18" charset="0"/>
                <a:ea typeface="Calibri" panose="020F0502020204030204" pitchFamily="34" charset="0"/>
              </a:rPr>
              <a:t>subscore</a:t>
            </a:r>
            <a:r>
              <a:rPr lang="en-CA" sz="1800" dirty="0">
                <a:effectLst/>
                <a:latin typeface="Times New Roman" panose="02020603050405020304" pitchFamily="18" charset="0"/>
                <a:ea typeface="Calibri" panose="020F0502020204030204" pitchFamily="34" charset="0"/>
              </a:rPr>
              <a:t> was most strongly related to the BSMS and SMDS (both ask about the past year use)</a:t>
            </a:r>
          </a:p>
          <a:p>
            <a:endParaRPr lang="en-CA" sz="1800" dirty="0">
              <a:effectLst/>
              <a:latin typeface="Times New Roman" panose="02020603050405020304" pitchFamily="18" charset="0"/>
              <a:ea typeface="Calibri" panose="020F0502020204030204" pitchFamily="34" charset="0"/>
            </a:endParaRPr>
          </a:p>
          <a:p>
            <a:r>
              <a:rPr lang="en-CA" sz="1800" dirty="0">
                <a:effectLst/>
                <a:latin typeface="Times New Roman" panose="02020603050405020304" pitchFamily="18" charset="0"/>
                <a:ea typeface="Calibri" panose="020F0502020204030204" pitchFamily="34" charset="0"/>
              </a:rPr>
              <a:t>whereas the SMEQ (past week use) had the weakest relationship to SMUFA </a:t>
            </a:r>
          </a:p>
          <a:p>
            <a:endParaRPr lang="en-CA" sz="1800" dirty="0">
              <a:effectLst/>
              <a:latin typeface="Times New Roman" panose="02020603050405020304" pitchFamily="18" charset="0"/>
              <a:ea typeface="Calibri" panose="020F0502020204030204" pitchFamily="34" charset="0"/>
            </a:endParaRPr>
          </a:p>
          <a:p>
            <a:r>
              <a:rPr lang="en-CA" sz="1800" dirty="0">
                <a:effectLst/>
                <a:latin typeface="Times New Roman" panose="02020603050405020304" pitchFamily="18" charset="0"/>
                <a:ea typeface="Calibri" panose="020F0502020204030204" pitchFamily="34" charset="0"/>
              </a:rPr>
              <a:t>scores as well as the BSMS and SMDS. Overall SMUFA scores also were most related to the BSMS. </a:t>
            </a:r>
            <a:endParaRPr lang="en-US" dirty="0"/>
          </a:p>
        </p:txBody>
      </p:sp>
      <p:sp>
        <p:nvSpPr>
          <p:cNvPr id="4" name="Slide Number Placeholder 3"/>
          <p:cNvSpPr>
            <a:spLocks noGrp="1"/>
          </p:cNvSpPr>
          <p:nvPr>
            <p:ph type="sldNum" sz="quarter" idx="5"/>
          </p:nvPr>
        </p:nvSpPr>
        <p:spPr/>
        <p:txBody>
          <a:bodyPr/>
          <a:lstStyle/>
          <a:p>
            <a:fld id="{5C3EB3A8-1E22-BB49-8F0D-FE119F593967}" type="slidenum">
              <a:rPr lang="en-US" smtClean="0"/>
              <a:t>19</a:t>
            </a:fld>
            <a:endParaRPr lang="en-US"/>
          </a:p>
        </p:txBody>
      </p:sp>
    </p:spTree>
    <p:extLst>
      <p:ext uri="{BB962C8B-B14F-4D97-AF65-F5344CB8AC3E}">
        <p14:creationId xmlns:p14="http://schemas.microsoft.com/office/powerpoint/2010/main" val="477720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Times New Roman" panose="02020603050405020304" pitchFamily="18" charset="0"/>
                <a:ea typeface="Calibri" panose="020F0502020204030204" pitchFamily="34" charset="0"/>
              </a:rPr>
              <a:t>The SMUFA escape </a:t>
            </a:r>
            <a:r>
              <a:rPr lang="en-CA" sz="1800" dirty="0" err="1">
                <a:effectLst/>
                <a:latin typeface="Times New Roman" panose="02020603050405020304" pitchFamily="18" charset="0"/>
                <a:ea typeface="Calibri" panose="020F0502020204030204" pitchFamily="34" charset="0"/>
              </a:rPr>
              <a:t>subscore</a:t>
            </a:r>
            <a:r>
              <a:rPr lang="en-CA" sz="1800" dirty="0">
                <a:effectLst/>
                <a:latin typeface="Times New Roman" panose="02020603050405020304" pitchFamily="18" charset="0"/>
                <a:ea typeface="Calibri" panose="020F0502020204030204" pitchFamily="34" charset="0"/>
              </a:rPr>
              <a:t> was most strongly related to the BSMS and SMDS (both ask about the past year use)</a:t>
            </a:r>
          </a:p>
          <a:p>
            <a:endParaRPr lang="en-CA" sz="1800" dirty="0">
              <a:effectLst/>
              <a:latin typeface="Times New Roman" panose="02020603050405020304" pitchFamily="18" charset="0"/>
              <a:ea typeface="Calibri" panose="020F0502020204030204" pitchFamily="34" charset="0"/>
            </a:endParaRPr>
          </a:p>
          <a:p>
            <a:r>
              <a:rPr lang="en-CA" sz="1800" dirty="0">
                <a:effectLst/>
                <a:latin typeface="Times New Roman" panose="02020603050405020304" pitchFamily="18" charset="0"/>
                <a:ea typeface="Calibri" panose="020F0502020204030204" pitchFamily="34" charset="0"/>
              </a:rPr>
              <a:t>whereas the SMEQ (past week use) had the weakest relationship to SMUFA </a:t>
            </a:r>
          </a:p>
          <a:p>
            <a:endParaRPr lang="en-CA" sz="1800" dirty="0">
              <a:effectLst/>
              <a:latin typeface="Times New Roman" panose="02020603050405020304" pitchFamily="18" charset="0"/>
              <a:ea typeface="Calibri" panose="020F0502020204030204" pitchFamily="34" charset="0"/>
            </a:endParaRPr>
          </a:p>
          <a:p>
            <a:r>
              <a:rPr lang="en-CA" sz="1800" dirty="0">
                <a:effectLst/>
                <a:latin typeface="Times New Roman" panose="02020603050405020304" pitchFamily="18" charset="0"/>
                <a:ea typeface="Calibri" panose="020F0502020204030204" pitchFamily="34" charset="0"/>
              </a:rPr>
              <a:t>scores as well as the BSMS and SMDS. Overall SMUFA scores also were most related to the BSMS. </a:t>
            </a:r>
            <a:endParaRPr lang="en-US" dirty="0"/>
          </a:p>
        </p:txBody>
      </p:sp>
      <p:sp>
        <p:nvSpPr>
          <p:cNvPr id="4" name="Slide Number Placeholder 3"/>
          <p:cNvSpPr>
            <a:spLocks noGrp="1"/>
          </p:cNvSpPr>
          <p:nvPr>
            <p:ph type="sldNum" sz="quarter" idx="5"/>
          </p:nvPr>
        </p:nvSpPr>
        <p:spPr/>
        <p:txBody>
          <a:bodyPr/>
          <a:lstStyle/>
          <a:p>
            <a:fld id="{5C3EB3A8-1E22-BB49-8F0D-FE119F593967}" type="slidenum">
              <a:rPr lang="en-US" smtClean="0"/>
              <a:t>20</a:t>
            </a:fld>
            <a:endParaRPr lang="en-US"/>
          </a:p>
        </p:txBody>
      </p:sp>
    </p:spTree>
    <p:extLst>
      <p:ext uri="{BB962C8B-B14F-4D97-AF65-F5344CB8AC3E}">
        <p14:creationId xmlns:p14="http://schemas.microsoft.com/office/powerpoint/2010/main" val="987835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Times New Roman" panose="02020603050405020304" pitchFamily="18" charset="0"/>
                <a:ea typeface="Calibri" panose="020F0502020204030204" pitchFamily="34" charset="0"/>
              </a:rPr>
              <a:t>The SMUFA escape </a:t>
            </a:r>
            <a:r>
              <a:rPr lang="en-CA" sz="1800" dirty="0" err="1">
                <a:effectLst/>
                <a:latin typeface="Times New Roman" panose="02020603050405020304" pitchFamily="18" charset="0"/>
                <a:ea typeface="Calibri" panose="020F0502020204030204" pitchFamily="34" charset="0"/>
              </a:rPr>
              <a:t>subscore</a:t>
            </a:r>
            <a:r>
              <a:rPr lang="en-CA" sz="1800" dirty="0">
                <a:effectLst/>
                <a:latin typeface="Times New Roman" panose="02020603050405020304" pitchFamily="18" charset="0"/>
                <a:ea typeface="Calibri" panose="020F0502020204030204" pitchFamily="34" charset="0"/>
              </a:rPr>
              <a:t> was most strongly related to the BSMS and SMDS (both ask about the past year use)</a:t>
            </a:r>
          </a:p>
          <a:p>
            <a:endParaRPr lang="en-CA" sz="1800" dirty="0">
              <a:effectLst/>
              <a:latin typeface="Times New Roman" panose="02020603050405020304" pitchFamily="18" charset="0"/>
              <a:ea typeface="Calibri" panose="020F0502020204030204" pitchFamily="34" charset="0"/>
            </a:endParaRPr>
          </a:p>
          <a:p>
            <a:r>
              <a:rPr lang="en-CA" sz="1800" dirty="0">
                <a:effectLst/>
                <a:latin typeface="Times New Roman" panose="02020603050405020304" pitchFamily="18" charset="0"/>
                <a:ea typeface="Calibri" panose="020F0502020204030204" pitchFamily="34" charset="0"/>
              </a:rPr>
              <a:t>whereas the SMEQ (past week use) had the weakest relationship to SMUFA </a:t>
            </a:r>
          </a:p>
          <a:p>
            <a:endParaRPr lang="en-CA" sz="1800" dirty="0">
              <a:effectLst/>
              <a:latin typeface="Times New Roman" panose="02020603050405020304" pitchFamily="18" charset="0"/>
              <a:ea typeface="Calibri" panose="020F0502020204030204" pitchFamily="34" charset="0"/>
            </a:endParaRPr>
          </a:p>
          <a:p>
            <a:r>
              <a:rPr lang="en-CA" sz="1800" dirty="0">
                <a:effectLst/>
                <a:latin typeface="Times New Roman" panose="02020603050405020304" pitchFamily="18" charset="0"/>
                <a:ea typeface="Calibri" panose="020F0502020204030204" pitchFamily="34" charset="0"/>
              </a:rPr>
              <a:t>scores as well as the BSMS and SMDS. Overall SMUFA scores also were most related to the BSMS. </a:t>
            </a:r>
            <a:endParaRPr lang="en-US" dirty="0"/>
          </a:p>
        </p:txBody>
      </p:sp>
      <p:sp>
        <p:nvSpPr>
          <p:cNvPr id="4" name="Slide Number Placeholder 3"/>
          <p:cNvSpPr>
            <a:spLocks noGrp="1"/>
          </p:cNvSpPr>
          <p:nvPr>
            <p:ph type="sldNum" sz="quarter" idx="5"/>
          </p:nvPr>
        </p:nvSpPr>
        <p:spPr/>
        <p:txBody>
          <a:bodyPr/>
          <a:lstStyle/>
          <a:p>
            <a:fld id="{5C3EB3A8-1E22-BB49-8F0D-FE119F593967}" type="slidenum">
              <a:rPr lang="en-US" smtClean="0"/>
              <a:t>21</a:t>
            </a:fld>
            <a:endParaRPr lang="en-US"/>
          </a:p>
        </p:txBody>
      </p:sp>
    </p:spTree>
    <p:extLst>
      <p:ext uri="{BB962C8B-B14F-4D97-AF65-F5344CB8AC3E}">
        <p14:creationId xmlns:p14="http://schemas.microsoft.com/office/powerpoint/2010/main" val="220161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Times New Roman" panose="02020603050405020304" pitchFamily="18" charset="0"/>
                <a:ea typeface="Calibri" panose="020F0502020204030204" pitchFamily="34" charset="0"/>
              </a:rPr>
              <a:t>The SMUFA escape </a:t>
            </a:r>
            <a:r>
              <a:rPr lang="en-CA" sz="1800" dirty="0" err="1">
                <a:effectLst/>
                <a:latin typeface="Times New Roman" panose="02020603050405020304" pitchFamily="18" charset="0"/>
                <a:ea typeface="Calibri" panose="020F0502020204030204" pitchFamily="34" charset="0"/>
              </a:rPr>
              <a:t>subscore</a:t>
            </a:r>
            <a:r>
              <a:rPr lang="en-CA" sz="1800" dirty="0">
                <a:effectLst/>
                <a:latin typeface="Times New Roman" panose="02020603050405020304" pitchFamily="18" charset="0"/>
                <a:ea typeface="Calibri" panose="020F0502020204030204" pitchFamily="34" charset="0"/>
              </a:rPr>
              <a:t> was most strongly related to the BSMS and SMDS (both ask about the past year use)</a:t>
            </a:r>
          </a:p>
          <a:p>
            <a:endParaRPr lang="en-CA" sz="1800" dirty="0">
              <a:effectLst/>
              <a:latin typeface="Times New Roman" panose="02020603050405020304" pitchFamily="18" charset="0"/>
              <a:ea typeface="Calibri" panose="020F0502020204030204" pitchFamily="34" charset="0"/>
            </a:endParaRPr>
          </a:p>
          <a:p>
            <a:r>
              <a:rPr lang="en-CA" sz="1800" dirty="0">
                <a:effectLst/>
                <a:latin typeface="Times New Roman" panose="02020603050405020304" pitchFamily="18" charset="0"/>
                <a:ea typeface="Calibri" panose="020F0502020204030204" pitchFamily="34" charset="0"/>
              </a:rPr>
              <a:t>whereas the SMEQ (past week use) had the weakest relationship to SMUFA </a:t>
            </a:r>
          </a:p>
          <a:p>
            <a:endParaRPr lang="en-CA" sz="1800" dirty="0">
              <a:effectLst/>
              <a:latin typeface="Times New Roman" panose="02020603050405020304" pitchFamily="18" charset="0"/>
              <a:ea typeface="Calibri" panose="020F0502020204030204" pitchFamily="34" charset="0"/>
            </a:endParaRPr>
          </a:p>
          <a:p>
            <a:r>
              <a:rPr lang="en-CA" sz="1800" dirty="0">
                <a:effectLst/>
                <a:latin typeface="Times New Roman" panose="02020603050405020304" pitchFamily="18" charset="0"/>
                <a:ea typeface="Calibri" panose="020F0502020204030204" pitchFamily="34" charset="0"/>
              </a:rPr>
              <a:t>scores as well as the BSMS and SMDS. Overall SMUFA scores also were most related to the BSMS. </a:t>
            </a:r>
            <a:endParaRPr lang="en-US" dirty="0"/>
          </a:p>
        </p:txBody>
      </p:sp>
      <p:sp>
        <p:nvSpPr>
          <p:cNvPr id="4" name="Slide Number Placeholder 3"/>
          <p:cNvSpPr>
            <a:spLocks noGrp="1"/>
          </p:cNvSpPr>
          <p:nvPr>
            <p:ph type="sldNum" sz="quarter" idx="5"/>
          </p:nvPr>
        </p:nvSpPr>
        <p:spPr/>
        <p:txBody>
          <a:bodyPr/>
          <a:lstStyle/>
          <a:p>
            <a:fld id="{5C3EB3A8-1E22-BB49-8F0D-FE119F593967}" type="slidenum">
              <a:rPr lang="en-US" smtClean="0"/>
              <a:t>22</a:t>
            </a:fld>
            <a:endParaRPr lang="en-US"/>
          </a:p>
        </p:txBody>
      </p:sp>
    </p:spTree>
    <p:extLst>
      <p:ext uri="{BB962C8B-B14F-4D97-AF65-F5344CB8AC3E}">
        <p14:creationId xmlns:p14="http://schemas.microsoft.com/office/powerpoint/2010/main" val="3412266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5C37-6A86-3807-D959-7DE6BA9ECA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FB0596C-4C51-8ADF-FA3D-842175153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446E00-10B7-BCEF-CAD2-F849E15D1A92}"/>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5" name="Footer Placeholder 4">
            <a:extLst>
              <a:ext uri="{FF2B5EF4-FFF2-40B4-BE49-F238E27FC236}">
                <a16:creationId xmlns:a16="http://schemas.microsoft.com/office/drawing/2014/main" id="{D867625E-0124-BBDB-C16E-BE881F8CC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A6CF4-EF40-7BBF-F025-BFE089FDDDA5}"/>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1533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EC9E-F056-AE6B-9227-57CE99A036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3C0514-AF97-A108-D86C-6AE43CB1D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EAB0C-4D03-88D5-C713-95251A700200}"/>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5" name="Footer Placeholder 4">
            <a:extLst>
              <a:ext uri="{FF2B5EF4-FFF2-40B4-BE49-F238E27FC236}">
                <a16:creationId xmlns:a16="http://schemas.microsoft.com/office/drawing/2014/main" id="{3D684667-FC44-487D-DD68-E53213CA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D31D82-C330-11C7-97A8-246275DCB261}"/>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875396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F0060C-1863-3B3F-4B0B-2511EB1AB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BAED9B-F8C0-A465-1DB4-B674DA0788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2BEDA-9E6E-DF2C-A57F-1D81B323DD5A}"/>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5" name="Footer Placeholder 4">
            <a:extLst>
              <a:ext uri="{FF2B5EF4-FFF2-40B4-BE49-F238E27FC236}">
                <a16:creationId xmlns:a16="http://schemas.microsoft.com/office/drawing/2014/main" id="{CE59BE9D-55F6-26E7-0C31-04A05C63A6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49909-B5CE-3EEF-068C-2C96ECA501E4}"/>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3086867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A656-7BD0-A7EE-4246-28C1D78B4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881382-5D69-FA1B-6AD1-816CF72ACB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517F63-E453-192E-A917-6D77124E5751}"/>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5" name="Footer Placeholder 4">
            <a:extLst>
              <a:ext uri="{FF2B5EF4-FFF2-40B4-BE49-F238E27FC236}">
                <a16:creationId xmlns:a16="http://schemas.microsoft.com/office/drawing/2014/main" id="{B9AC47AD-D926-8756-DB96-D4466E779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552EB3-440E-BEE6-52B6-1EA5FC96957F}"/>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1662509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2A9FB-8132-F807-7959-7C8E2D8237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7EAAF4-653E-9333-AA56-C0713C8F64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4EA1C6-9BC0-0C17-8D99-0B45153BB595}"/>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5" name="Footer Placeholder 4">
            <a:extLst>
              <a:ext uri="{FF2B5EF4-FFF2-40B4-BE49-F238E27FC236}">
                <a16:creationId xmlns:a16="http://schemas.microsoft.com/office/drawing/2014/main" id="{5DEC8741-F813-C5AE-42B4-6A9594C42F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694E5-26BE-7DC8-D544-E1E8E08D006A}"/>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180307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FF403-48FE-D47B-1E7C-85D5078438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143616-586D-66D6-0A4F-20BB29EB47B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9E90E5-3B8F-1514-E039-A878BEFF4F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8D18D-B694-3FED-E45E-BFD7E5A7B663}"/>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6" name="Footer Placeholder 5">
            <a:extLst>
              <a:ext uri="{FF2B5EF4-FFF2-40B4-BE49-F238E27FC236}">
                <a16:creationId xmlns:a16="http://schemas.microsoft.com/office/drawing/2014/main" id="{B57BC33E-8E37-551C-ECB8-0616BD63F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144BA-E713-C6C3-FD09-D40B29F4E807}"/>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275857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8DDA9-6B42-FD32-F483-782C383963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A5E676-9FAB-657F-EDA5-21931F523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6444DC-36E8-054B-ADA3-F52D5CC9D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A75C84-1201-45BC-0FCE-42BFB839A6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824FBD-EFE5-2C3F-13BC-27E91E56FA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FC7D37-2677-1F34-DD8A-5E04AB461C77}"/>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8" name="Footer Placeholder 7">
            <a:extLst>
              <a:ext uri="{FF2B5EF4-FFF2-40B4-BE49-F238E27FC236}">
                <a16:creationId xmlns:a16="http://schemas.microsoft.com/office/drawing/2014/main" id="{CC875CEE-D343-1D33-4670-8BECAD860C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C6715E-380F-FF8F-69DA-CC8963323A76}"/>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209213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45F2D-B7FA-BBF1-AB46-92FD7B25D9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B3A115-AEA0-E561-8DD5-8F7EAD7480E0}"/>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4" name="Footer Placeholder 3">
            <a:extLst>
              <a:ext uri="{FF2B5EF4-FFF2-40B4-BE49-F238E27FC236}">
                <a16:creationId xmlns:a16="http://schemas.microsoft.com/office/drawing/2014/main" id="{DB8305BA-38D5-DF8F-F448-3FA3DF6F18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FCD90C-7DD0-C8B6-473B-7213F876F2E2}"/>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386644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81B84E-6B0F-9435-D94F-1869504EA10F}"/>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3" name="Footer Placeholder 2">
            <a:extLst>
              <a:ext uri="{FF2B5EF4-FFF2-40B4-BE49-F238E27FC236}">
                <a16:creationId xmlns:a16="http://schemas.microsoft.com/office/drawing/2014/main" id="{EFEC971D-762C-BE6A-EA81-7BDF7F7831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E39D2E-192C-9E43-AAE1-A2BD31F639D4}"/>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27387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C054E-919E-B7BE-5B54-40CFC61547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0FF568-8EB1-E3A4-52F0-7945B101D2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58EBF4-0121-3CC7-91F4-2B1D39356B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5D9CCF-1644-982C-729E-F84905407BAE}"/>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6" name="Footer Placeholder 5">
            <a:extLst>
              <a:ext uri="{FF2B5EF4-FFF2-40B4-BE49-F238E27FC236}">
                <a16:creationId xmlns:a16="http://schemas.microsoft.com/office/drawing/2014/main" id="{725EF42F-34D8-6FF5-A7AF-1FF4232DD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4B290-B742-B896-A857-255FEA1BC612}"/>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633301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A004-B21B-5F60-D114-11D58B98DE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9361E1-7D1C-6CC0-2747-2A5BA9CB1E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B15174-52EB-02BE-E40B-73F994587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674A93-8D4F-736B-0077-AED74854DB71}"/>
              </a:ext>
            </a:extLst>
          </p:cNvPr>
          <p:cNvSpPr>
            <a:spLocks noGrp="1"/>
          </p:cNvSpPr>
          <p:nvPr>
            <p:ph type="dt" sz="half" idx="10"/>
          </p:nvPr>
        </p:nvSpPr>
        <p:spPr/>
        <p:txBody>
          <a:bodyPr/>
          <a:lstStyle/>
          <a:p>
            <a:fld id="{01A6A5D4-5438-9D43-B9C0-41AA4CED8288}" type="datetimeFigureOut">
              <a:rPr lang="en-US" smtClean="0"/>
              <a:t>2/27/2024</a:t>
            </a:fld>
            <a:endParaRPr lang="en-US"/>
          </a:p>
        </p:txBody>
      </p:sp>
      <p:sp>
        <p:nvSpPr>
          <p:cNvPr id="6" name="Footer Placeholder 5">
            <a:extLst>
              <a:ext uri="{FF2B5EF4-FFF2-40B4-BE49-F238E27FC236}">
                <a16:creationId xmlns:a16="http://schemas.microsoft.com/office/drawing/2014/main" id="{C48FDC26-2BAD-C37E-B200-815335E11C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38BDF0-8BC9-FC9E-9E50-88B5B9A51E22}"/>
              </a:ext>
            </a:extLst>
          </p:cNvPr>
          <p:cNvSpPr>
            <a:spLocks noGrp="1"/>
          </p:cNvSpPr>
          <p:nvPr>
            <p:ph type="sldNum" sz="quarter" idx="12"/>
          </p:nvPr>
        </p:nvSpPr>
        <p:spPr/>
        <p:txBody>
          <a:bodyPr/>
          <a:lstStyle/>
          <a:p>
            <a:fld id="{13757689-2C06-5949-8B0D-A8F225701F03}" type="slidenum">
              <a:rPr lang="en-US" smtClean="0"/>
              <a:t>‹#›</a:t>
            </a:fld>
            <a:endParaRPr lang="en-US"/>
          </a:p>
        </p:txBody>
      </p:sp>
    </p:spTree>
    <p:extLst>
      <p:ext uri="{BB962C8B-B14F-4D97-AF65-F5344CB8AC3E}">
        <p14:creationId xmlns:p14="http://schemas.microsoft.com/office/powerpoint/2010/main" val="186407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236429-5D9A-9D1A-CEB7-94D5A37A4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D4BFD8-5722-5EC9-4DC9-AA464E4FBF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0BF9F-2FC4-CAA0-8031-474A56E71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6A5D4-5438-9D43-B9C0-41AA4CED8288}" type="datetimeFigureOut">
              <a:rPr lang="en-US" smtClean="0"/>
              <a:t>2/27/2024</a:t>
            </a:fld>
            <a:endParaRPr lang="en-US"/>
          </a:p>
        </p:txBody>
      </p:sp>
      <p:sp>
        <p:nvSpPr>
          <p:cNvPr id="5" name="Footer Placeholder 4">
            <a:extLst>
              <a:ext uri="{FF2B5EF4-FFF2-40B4-BE49-F238E27FC236}">
                <a16:creationId xmlns:a16="http://schemas.microsoft.com/office/drawing/2014/main" id="{1AB8DA14-EBD8-E713-89DD-13694C9CE4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C27AB6-7200-7BB4-3290-9CC6AAC8B5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57689-2C06-5949-8B0D-A8F225701F03}" type="slidenum">
              <a:rPr lang="en-US" smtClean="0"/>
              <a:t>‹#›</a:t>
            </a:fld>
            <a:endParaRPr lang="en-US"/>
          </a:p>
        </p:txBody>
      </p:sp>
    </p:spTree>
    <p:extLst>
      <p:ext uri="{BB962C8B-B14F-4D97-AF65-F5344CB8AC3E}">
        <p14:creationId xmlns:p14="http://schemas.microsoft.com/office/powerpoint/2010/main" val="8373098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of people's heads and raised hands at corporate presentation with speaker and whiteboard out of focus in background">
            <a:extLst>
              <a:ext uri="{FF2B5EF4-FFF2-40B4-BE49-F238E27FC236}">
                <a16:creationId xmlns:a16="http://schemas.microsoft.com/office/drawing/2014/main" id="{E19FB36B-D9A5-B74A-ADBD-9C953E60D1D5}"/>
              </a:ext>
            </a:extLst>
          </p:cNvPr>
          <p:cNvPicPr>
            <a:picLocks noChangeAspect="1"/>
          </p:cNvPicPr>
          <p:nvPr/>
        </p:nvPicPr>
        <p:blipFill rotWithShape="1">
          <a:blip r:embed="rId2"/>
          <a:srcRect t="9091" r="23585"/>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B3648F-470B-7E44-A8BE-7ECFCF44C9F8}"/>
              </a:ext>
            </a:extLst>
          </p:cNvPr>
          <p:cNvSpPr>
            <a:spLocks noGrp="1"/>
          </p:cNvSpPr>
          <p:nvPr>
            <p:ph type="ctrTitle"/>
          </p:nvPr>
        </p:nvSpPr>
        <p:spPr>
          <a:xfrm>
            <a:off x="477981" y="439970"/>
            <a:ext cx="4023360" cy="3204134"/>
          </a:xfrm>
        </p:spPr>
        <p:txBody>
          <a:bodyPr anchor="b">
            <a:normAutofit/>
          </a:bodyPr>
          <a:lstStyle/>
          <a:p>
            <a:pPr algn="l"/>
            <a:r>
              <a:rPr lang="en-US" sz="4500" b="1" dirty="0"/>
              <a:t>Presentation and Public Speaking Skills: A Panel</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9F4BC91-B04D-F445-8649-0903A0348D81}"/>
              </a:ext>
            </a:extLst>
          </p:cNvPr>
          <p:cNvSpPr/>
          <p:nvPr/>
        </p:nvSpPr>
        <p:spPr>
          <a:xfrm>
            <a:off x="327546" y="436728"/>
            <a:ext cx="1050878" cy="532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314AD01-502F-7845-A9D1-92541B010029}"/>
              </a:ext>
            </a:extLst>
          </p:cNvPr>
          <p:cNvSpPr/>
          <p:nvPr/>
        </p:nvSpPr>
        <p:spPr>
          <a:xfrm>
            <a:off x="423388" y="4394579"/>
            <a:ext cx="4121316" cy="3002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F4E90B2-B97A-8E46-9B82-AFDF342B537F}"/>
              </a:ext>
            </a:extLst>
          </p:cNvPr>
          <p:cNvSpPr>
            <a:spLocks noGrp="1"/>
          </p:cNvSpPr>
          <p:nvPr>
            <p:ph type="subTitle" idx="1"/>
          </p:nvPr>
        </p:nvSpPr>
        <p:spPr>
          <a:xfrm>
            <a:off x="477981" y="4143966"/>
            <a:ext cx="4897915" cy="1208141"/>
          </a:xfrm>
        </p:spPr>
        <p:txBody>
          <a:bodyPr>
            <a:noAutofit/>
          </a:bodyPr>
          <a:lstStyle/>
          <a:p>
            <a:pPr algn="l"/>
            <a:r>
              <a:rPr lang="en-US" sz="2000" dirty="0"/>
              <a:t>Dr. Albert Malkin (Assistant Professor, Faculty of Education)</a:t>
            </a:r>
          </a:p>
          <a:p>
            <a:pPr algn="l"/>
            <a:r>
              <a:rPr lang="en-US" sz="2000" dirty="0"/>
              <a:t>Andrew Graham (Communications and Community Engagement Officer)</a:t>
            </a:r>
          </a:p>
          <a:p>
            <a:pPr algn="l"/>
            <a:r>
              <a:rPr lang="en-US" sz="2000" dirty="0"/>
              <a:t>Jenny </a:t>
            </a:r>
            <a:r>
              <a:rPr lang="en-US" sz="2000" dirty="0" err="1"/>
              <a:t>Kassen</a:t>
            </a:r>
            <a:r>
              <a:rPr lang="en-US" sz="2000" dirty="0"/>
              <a:t> (PhD Candidate, Sessional Instructor, Faculty of Education)</a:t>
            </a:r>
          </a:p>
        </p:txBody>
      </p:sp>
      <p:sp>
        <p:nvSpPr>
          <p:cNvPr id="13" name="TextBox 12">
            <a:extLst>
              <a:ext uri="{FF2B5EF4-FFF2-40B4-BE49-F238E27FC236}">
                <a16:creationId xmlns:a16="http://schemas.microsoft.com/office/drawing/2014/main" id="{50376F48-0190-A84A-8B5B-627FD50FAAE6}"/>
              </a:ext>
            </a:extLst>
          </p:cNvPr>
          <p:cNvSpPr txBox="1"/>
          <p:nvPr/>
        </p:nvSpPr>
        <p:spPr>
          <a:xfrm>
            <a:off x="2276" y="6488658"/>
            <a:ext cx="6093724" cy="369332"/>
          </a:xfrm>
          <a:prstGeom prst="rect">
            <a:avLst/>
          </a:prstGeom>
          <a:noFill/>
        </p:spPr>
        <p:txBody>
          <a:bodyPr wrap="square">
            <a:spAutoFit/>
          </a:bodyPr>
          <a:lstStyle/>
          <a:p>
            <a:r>
              <a:rPr lang="en-US" b="1" dirty="0"/>
              <a:t>Hosted by the Research Office at the Faculty of Education</a:t>
            </a:r>
          </a:p>
        </p:txBody>
      </p:sp>
      <p:pic>
        <p:nvPicPr>
          <p:cNvPr id="11" name="Picture 10" descr="A close-up of a logo&#10;&#10;Description automatically generated">
            <a:extLst>
              <a:ext uri="{FF2B5EF4-FFF2-40B4-BE49-F238E27FC236}">
                <a16:creationId xmlns:a16="http://schemas.microsoft.com/office/drawing/2014/main" id="{8D5941FD-171C-474B-BED5-E5CD7DC95D68}"/>
              </a:ext>
            </a:extLst>
          </p:cNvPr>
          <p:cNvPicPr>
            <a:picLocks noChangeAspect="1"/>
          </p:cNvPicPr>
          <p:nvPr/>
        </p:nvPicPr>
        <p:blipFill>
          <a:blip r:embed="rId3"/>
          <a:stretch>
            <a:fillRect/>
          </a:stretch>
        </p:blipFill>
        <p:spPr>
          <a:xfrm>
            <a:off x="8241064" y="5698834"/>
            <a:ext cx="3945248" cy="1150301"/>
          </a:xfrm>
          <a:prstGeom prst="rect">
            <a:avLst/>
          </a:prstGeom>
        </p:spPr>
      </p:pic>
    </p:spTree>
    <p:extLst>
      <p:ext uri="{BB962C8B-B14F-4D97-AF65-F5344CB8AC3E}">
        <p14:creationId xmlns:p14="http://schemas.microsoft.com/office/powerpoint/2010/main" val="320570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45184-4927-A23A-2449-28A0A7AF5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6F9F3-912A-B7A4-FD47-421BD3A5F786}"/>
              </a:ext>
            </a:extLst>
          </p:cNvPr>
          <p:cNvSpPr>
            <a:spLocks noGrp="1"/>
          </p:cNvSpPr>
          <p:nvPr>
            <p:ph type="title"/>
          </p:nvPr>
        </p:nvSpPr>
        <p:spPr>
          <a:xfrm>
            <a:off x="382280" y="484632"/>
            <a:ext cx="6743844" cy="1609344"/>
          </a:xfrm>
        </p:spPr>
        <p:txBody>
          <a:bodyPr>
            <a:normAutofit/>
          </a:bodyPr>
          <a:lstStyle/>
          <a:p>
            <a:pPr indent="11113"/>
            <a:r>
              <a:rPr lang="en-US" sz="4800" b="1" dirty="0"/>
              <a:t>Story telling</a:t>
            </a:r>
          </a:p>
        </p:txBody>
      </p:sp>
      <p:sp>
        <p:nvSpPr>
          <p:cNvPr id="3" name="Content Placeholder 2">
            <a:extLst>
              <a:ext uri="{FF2B5EF4-FFF2-40B4-BE49-F238E27FC236}">
                <a16:creationId xmlns:a16="http://schemas.microsoft.com/office/drawing/2014/main" id="{7B392D5B-0CBD-BC17-8D82-F28FA25DB26D}"/>
              </a:ext>
            </a:extLst>
          </p:cNvPr>
          <p:cNvSpPr>
            <a:spLocks noGrp="1"/>
          </p:cNvSpPr>
          <p:nvPr>
            <p:ph idx="1"/>
          </p:nvPr>
        </p:nvSpPr>
        <p:spPr>
          <a:xfrm>
            <a:off x="382279" y="2121408"/>
            <a:ext cx="11013602" cy="4050792"/>
          </a:xfrm>
        </p:spPr>
        <p:txBody>
          <a:bodyPr>
            <a:normAutofit fontScale="92500" lnSpcReduction="10000"/>
          </a:bodyPr>
          <a:lstStyle/>
          <a:p>
            <a:pPr>
              <a:buFont typeface="+mj-lt"/>
              <a:buAutoNum type="arabicPeriod"/>
            </a:pPr>
            <a:r>
              <a:rPr lang="en-CA" sz="2000" b="1" i="0" dirty="0">
                <a:effectLst/>
                <a:latin typeface="Söhne"/>
              </a:rPr>
              <a:t>Narrative Structure</a:t>
            </a:r>
            <a:r>
              <a:rPr lang="en-CA" sz="2000" b="0" i="0" dirty="0">
                <a:effectLst/>
                <a:latin typeface="Söhne"/>
              </a:rPr>
              <a:t>: Like a story, scientific inquiry often follows a narrative structure. There's an introduction (background or literature review), a buildup (hypothesis and experimentation), a climax (discovery or results), and a conclusion (analysis and interpretation). This structure helps in making scientific findings more comprehensible and engaging.</a:t>
            </a:r>
          </a:p>
          <a:p>
            <a:pPr>
              <a:buFont typeface="+mj-lt"/>
              <a:buAutoNum type="arabicPeriod"/>
            </a:pPr>
            <a:r>
              <a:rPr lang="en-CA" sz="2000" b="1" i="0" dirty="0">
                <a:effectLst/>
                <a:latin typeface="Söhne"/>
              </a:rPr>
              <a:t>Character Development</a:t>
            </a:r>
            <a:r>
              <a:rPr lang="en-CA" sz="2000" b="0" i="0" dirty="0">
                <a:effectLst/>
                <a:latin typeface="Söhne"/>
              </a:rPr>
              <a:t>: In science, the "characters" can be the scientists, the phenomena under study, or even the experiments themselves. Their development, much like characters in a story, is crucial for understanding the narrative of the scientific process.</a:t>
            </a:r>
          </a:p>
          <a:p>
            <a:pPr>
              <a:buFont typeface="+mj-lt"/>
              <a:buAutoNum type="arabicPeriod"/>
            </a:pPr>
            <a:r>
              <a:rPr lang="en-CA" sz="2000" b="1" i="0" dirty="0">
                <a:effectLst/>
                <a:latin typeface="Söhne"/>
              </a:rPr>
              <a:t>Conflict and Resolution</a:t>
            </a:r>
            <a:r>
              <a:rPr lang="en-CA" sz="2000" b="0" i="0" dirty="0">
                <a:effectLst/>
                <a:latin typeface="Söhne"/>
              </a:rPr>
              <a:t>: Just as stories often revolve around a central conflict and its resolution, scientific research frequently involves identifying a problem or question and seeking a resolution or answer through research and experimentation.</a:t>
            </a:r>
          </a:p>
          <a:p>
            <a:pPr>
              <a:buFont typeface="+mj-lt"/>
              <a:buAutoNum type="arabicPeriod"/>
            </a:pPr>
            <a:r>
              <a:rPr lang="en-CA" sz="2000" b="1" i="0" dirty="0">
                <a:effectLst/>
                <a:latin typeface="Söhne"/>
              </a:rPr>
              <a:t>Themes and Morals</a:t>
            </a:r>
            <a:r>
              <a:rPr lang="en-CA" sz="2000" b="0" i="0" dirty="0">
                <a:effectLst/>
                <a:latin typeface="Söhne"/>
              </a:rPr>
              <a:t>: Stories often have underlying themes or morals, and so does scientific research. These can include ethical considerations, the impact of science on society, or the pursuit of knowledge.</a:t>
            </a:r>
          </a:p>
          <a:p>
            <a:pPr>
              <a:buFont typeface="+mj-lt"/>
              <a:buAutoNum type="arabicPeriod"/>
            </a:pPr>
            <a:r>
              <a:rPr lang="en-CA" sz="2000" b="1" i="0" dirty="0">
                <a:effectLst/>
                <a:latin typeface="Söhne"/>
              </a:rPr>
              <a:t>Evolution Over Time</a:t>
            </a:r>
            <a:r>
              <a:rPr lang="en-CA" sz="2000" b="0" i="0" dirty="0">
                <a:effectLst/>
                <a:latin typeface="Söhne"/>
              </a:rPr>
              <a:t>: Just as stories can evolve with new interpretations or sequels, scientific understanding also evolves over time with new research, discoveries, and technological advancements.</a:t>
            </a:r>
          </a:p>
        </p:txBody>
      </p:sp>
    </p:spTree>
    <p:extLst>
      <p:ext uri="{BB962C8B-B14F-4D97-AF65-F5344CB8AC3E}">
        <p14:creationId xmlns:p14="http://schemas.microsoft.com/office/powerpoint/2010/main" val="2998662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6617C-D7F6-64C6-822B-109C06C81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EE685-7D9C-4976-EC93-3BAB64F08503}"/>
              </a:ext>
            </a:extLst>
          </p:cNvPr>
          <p:cNvSpPr>
            <a:spLocks noGrp="1"/>
          </p:cNvSpPr>
          <p:nvPr>
            <p:ph type="title"/>
          </p:nvPr>
        </p:nvSpPr>
        <p:spPr>
          <a:xfrm>
            <a:off x="6550923" y="262719"/>
            <a:ext cx="4920019" cy="2021553"/>
          </a:xfrm>
        </p:spPr>
        <p:txBody>
          <a:bodyPr>
            <a:normAutofit/>
          </a:bodyPr>
          <a:lstStyle/>
          <a:p>
            <a:pPr indent="11113"/>
            <a:r>
              <a:rPr lang="en-US" dirty="0">
                <a:solidFill>
                  <a:schemeClr val="tx1"/>
                </a:solidFill>
              </a:rPr>
              <a:t>Story telling</a:t>
            </a:r>
          </a:p>
        </p:txBody>
      </p:sp>
      <p:pic>
        <p:nvPicPr>
          <p:cNvPr id="5" name="Picture 4" descr="Abstract blurred public library with bookshelves">
            <a:extLst>
              <a:ext uri="{FF2B5EF4-FFF2-40B4-BE49-F238E27FC236}">
                <a16:creationId xmlns:a16="http://schemas.microsoft.com/office/drawing/2014/main" id="{FB024CB0-890F-C9AA-2D8D-38160CDD1B71}"/>
              </a:ext>
            </a:extLst>
          </p:cNvPr>
          <p:cNvPicPr>
            <a:picLocks noChangeAspect="1"/>
          </p:cNvPicPr>
          <p:nvPr/>
        </p:nvPicPr>
        <p:blipFill rotWithShape="1">
          <a:blip r:embed="rId2"/>
          <a:srcRect l="9165" r="31503" b="-1"/>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Content Placeholder 2">
            <a:extLst>
              <a:ext uri="{FF2B5EF4-FFF2-40B4-BE49-F238E27FC236}">
                <a16:creationId xmlns:a16="http://schemas.microsoft.com/office/drawing/2014/main" id="{DB6E7AF3-2BAF-B056-B26C-B026A44DB607}"/>
              </a:ext>
            </a:extLst>
          </p:cNvPr>
          <p:cNvSpPr>
            <a:spLocks noGrp="1"/>
          </p:cNvSpPr>
          <p:nvPr>
            <p:ph idx="1"/>
          </p:nvPr>
        </p:nvSpPr>
        <p:spPr>
          <a:xfrm>
            <a:off x="6550924" y="2156346"/>
            <a:ext cx="4920019" cy="4339988"/>
          </a:xfrm>
        </p:spPr>
        <p:txBody>
          <a:bodyPr>
            <a:normAutofit fontScale="92500" lnSpcReduction="10000"/>
          </a:bodyPr>
          <a:lstStyle/>
          <a:p>
            <a:pPr>
              <a:buFont typeface="+mj-lt"/>
              <a:buAutoNum type="arabicPeriod"/>
            </a:pPr>
            <a:r>
              <a:rPr lang="en-CA" sz="1400" b="1" i="0" dirty="0">
                <a:effectLst/>
                <a:latin typeface="Söhne"/>
              </a:rPr>
              <a:t>Narrative Structure</a:t>
            </a:r>
            <a:r>
              <a:rPr lang="en-CA" sz="1400" b="0" i="0" dirty="0">
                <a:effectLst/>
                <a:latin typeface="Söhne"/>
              </a:rPr>
              <a:t>: Like a story, scientific inquiry often follows a narrative structure. There's an introduction (background or literature review), a buildup (hypothesis and experimentation), a climax (discovery or results), and a conclusion (analysis and interpretation). This structure helps in making scientific findings more comprehensible and engaging.</a:t>
            </a:r>
          </a:p>
          <a:p>
            <a:pPr>
              <a:buFont typeface="+mj-lt"/>
              <a:buAutoNum type="arabicPeriod"/>
            </a:pPr>
            <a:r>
              <a:rPr lang="en-CA" sz="1400" b="1" i="0" dirty="0">
                <a:effectLst/>
                <a:latin typeface="Söhne"/>
              </a:rPr>
              <a:t>Character Development</a:t>
            </a:r>
            <a:r>
              <a:rPr lang="en-CA" sz="1400" b="0" i="0" dirty="0">
                <a:effectLst/>
                <a:latin typeface="Söhne"/>
              </a:rPr>
              <a:t>: In science, the "characters" can be the scientists, the phenomena under study, or even the experiments themselves. Their development, much like characters in a story, is crucial for understanding the narrative of the scientific process.</a:t>
            </a:r>
          </a:p>
          <a:p>
            <a:pPr>
              <a:buFont typeface="+mj-lt"/>
              <a:buAutoNum type="arabicPeriod"/>
            </a:pPr>
            <a:r>
              <a:rPr lang="en-CA" sz="1400" b="1" i="0" dirty="0">
                <a:effectLst/>
                <a:latin typeface="Söhne"/>
              </a:rPr>
              <a:t>Conflict and Resolution</a:t>
            </a:r>
            <a:r>
              <a:rPr lang="en-CA" sz="1400" b="0" i="0" dirty="0">
                <a:effectLst/>
                <a:latin typeface="Söhne"/>
              </a:rPr>
              <a:t>: Just as stories often revolve around a central conflict and its resolution, scientific research frequently involves identifying a problem or question and seeking a resolution or answer through research and experimentation.</a:t>
            </a:r>
          </a:p>
          <a:p>
            <a:pPr>
              <a:buFont typeface="+mj-lt"/>
              <a:buAutoNum type="arabicPeriod"/>
            </a:pPr>
            <a:r>
              <a:rPr lang="en-CA" sz="1400" b="1" i="0" dirty="0">
                <a:effectLst/>
                <a:latin typeface="Söhne"/>
              </a:rPr>
              <a:t>Themes and Morals</a:t>
            </a:r>
            <a:r>
              <a:rPr lang="en-CA" sz="1400" b="0" i="0" dirty="0">
                <a:effectLst/>
                <a:latin typeface="Söhne"/>
              </a:rPr>
              <a:t>: Stories often have underlying themes or morals, and so does scientific research. These can include ethical considerations, the impact of science on society, or the pursuit of knowledge.</a:t>
            </a:r>
          </a:p>
          <a:p>
            <a:pPr>
              <a:buFont typeface="+mj-lt"/>
              <a:buAutoNum type="arabicPeriod"/>
            </a:pPr>
            <a:r>
              <a:rPr lang="en-CA" sz="1400" b="1" i="0" dirty="0">
                <a:effectLst/>
                <a:latin typeface="Söhne"/>
              </a:rPr>
              <a:t>Evolution Over Time</a:t>
            </a:r>
            <a:r>
              <a:rPr lang="en-CA" sz="1400" b="0" i="0" dirty="0">
                <a:effectLst/>
                <a:latin typeface="Söhne"/>
              </a:rPr>
              <a:t>: Just as stories can evolve with new interpretations or sequels, scientific understanding also evolves over time with new research, discoveries, and technological advancements.</a:t>
            </a:r>
          </a:p>
        </p:txBody>
      </p:sp>
    </p:spTree>
    <p:extLst>
      <p:ext uri="{BB962C8B-B14F-4D97-AF65-F5344CB8AC3E}">
        <p14:creationId xmlns:p14="http://schemas.microsoft.com/office/powerpoint/2010/main" val="304291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bstract blurred public library with bookshelves">
            <a:extLst>
              <a:ext uri="{FF2B5EF4-FFF2-40B4-BE49-F238E27FC236}">
                <a16:creationId xmlns:a16="http://schemas.microsoft.com/office/drawing/2014/main" id="{0949DA87-9C2D-DF1C-FD0E-2A3332A32AD7}"/>
              </a:ext>
            </a:extLst>
          </p:cNvPr>
          <p:cNvPicPr>
            <a:picLocks noChangeAspect="1"/>
          </p:cNvPicPr>
          <p:nvPr/>
        </p:nvPicPr>
        <p:blipFill rotWithShape="1">
          <a:blip r:embed="rId2"/>
          <a:srcRect t="888" b="14842"/>
          <a:stretch/>
        </p:blipFill>
        <p:spPr>
          <a:xfrm>
            <a:off x="20" y="10"/>
            <a:ext cx="12191980" cy="6857989"/>
          </a:xfrm>
          <a:prstGeom prst="rect">
            <a:avLst/>
          </a:prstGeom>
        </p:spPr>
      </p:pic>
      <p:sp>
        <p:nvSpPr>
          <p:cNvPr id="2" name="Title 1">
            <a:extLst>
              <a:ext uri="{FF2B5EF4-FFF2-40B4-BE49-F238E27FC236}">
                <a16:creationId xmlns:a16="http://schemas.microsoft.com/office/drawing/2014/main" id="{B9C0883F-86B9-BB8F-9427-208A688E1778}"/>
              </a:ext>
            </a:extLst>
          </p:cNvPr>
          <p:cNvSpPr>
            <a:spLocks noGrp="1"/>
          </p:cNvSpPr>
          <p:nvPr>
            <p:ph type="title"/>
          </p:nvPr>
        </p:nvSpPr>
        <p:spPr>
          <a:xfrm>
            <a:off x="1069848" y="484632"/>
            <a:ext cx="10058400" cy="1609344"/>
          </a:xfrm>
        </p:spPr>
        <p:txBody>
          <a:bodyPr anchor="ctr">
            <a:normAutofit/>
          </a:bodyPr>
          <a:lstStyle/>
          <a:p>
            <a:pPr indent="11113"/>
            <a:r>
              <a:rPr lang="en-US" dirty="0">
                <a:solidFill>
                  <a:schemeClr val="tx1"/>
                </a:solidFill>
              </a:rPr>
              <a:t>Story telling</a:t>
            </a:r>
          </a:p>
        </p:txBody>
      </p:sp>
      <p:sp>
        <p:nvSpPr>
          <p:cNvPr id="3" name="Content Placeholder 2">
            <a:extLst>
              <a:ext uri="{FF2B5EF4-FFF2-40B4-BE49-F238E27FC236}">
                <a16:creationId xmlns:a16="http://schemas.microsoft.com/office/drawing/2014/main" id="{650CB247-22D2-BD59-438F-163A2325112A}"/>
              </a:ext>
            </a:extLst>
          </p:cNvPr>
          <p:cNvSpPr>
            <a:spLocks noGrp="1"/>
          </p:cNvSpPr>
          <p:nvPr>
            <p:ph idx="1"/>
          </p:nvPr>
        </p:nvSpPr>
        <p:spPr>
          <a:xfrm>
            <a:off x="1069848" y="2121408"/>
            <a:ext cx="10058400" cy="4050792"/>
          </a:xfrm>
        </p:spPr>
        <p:txBody>
          <a:bodyPr>
            <a:normAutofit/>
          </a:bodyPr>
          <a:lstStyle/>
          <a:p>
            <a:pPr>
              <a:buFont typeface="+mj-lt"/>
              <a:buAutoNum type="arabicPeriod"/>
            </a:pPr>
            <a:r>
              <a:rPr lang="en-CA" sz="1700" b="1" i="0">
                <a:effectLst/>
                <a:latin typeface="Söhne"/>
              </a:rPr>
              <a:t>Narrative Structure</a:t>
            </a:r>
            <a:r>
              <a:rPr lang="en-CA" sz="1700" b="0" i="0">
                <a:effectLst/>
                <a:latin typeface="Söhne"/>
              </a:rPr>
              <a:t>: Like a story, scientific inquiry often follows a narrative structure. There's an introduction (background or literature review), a buildup (hypothesis and experimentation), a climax (discovery or results), and a conclusion (analysis and interpretation). This structure helps in making scientific findings more comprehensible and engaging.</a:t>
            </a:r>
          </a:p>
          <a:p>
            <a:pPr>
              <a:buFont typeface="+mj-lt"/>
              <a:buAutoNum type="arabicPeriod"/>
            </a:pPr>
            <a:r>
              <a:rPr lang="en-CA" sz="1700" b="1" i="0">
                <a:effectLst/>
                <a:latin typeface="Söhne"/>
              </a:rPr>
              <a:t>Character Development</a:t>
            </a:r>
            <a:r>
              <a:rPr lang="en-CA" sz="1700" b="0" i="0">
                <a:effectLst/>
                <a:latin typeface="Söhne"/>
              </a:rPr>
              <a:t>: In science, the "characters" can be the scientists, the phenomena under study, or even the experiments themselves. Their development, much like characters in a story, is crucial for understanding the narrative of the scientific process.</a:t>
            </a:r>
          </a:p>
          <a:p>
            <a:pPr>
              <a:buFont typeface="+mj-lt"/>
              <a:buAutoNum type="arabicPeriod"/>
            </a:pPr>
            <a:r>
              <a:rPr lang="en-CA" sz="1700" b="1" i="0">
                <a:effectLst/>
                <a:latin typeface="Söhne"/>
              </a:rPr>
              <a:t>Conflict and Resolution</a:t>
            </a:r>
            <a:r>
              <a:rPr lang="en-CA" sz="1700" b="0" i="0">
                <a:effectLst/>
                <a:latin typeface="Söhne"/>
              </a:rPr>
              <a:t>: Just as stories often revolve around a central conflict and its resolution, scientific research frequently involves identifying a problem or question and seeking a resolution or answer through research and experimentation.</a:t>
            </a:r>
          </a:p>
          <a:p>
            <a:pPr>
              <a:buFont typeface="+mj-lt"/>
              <a:buAutoNum type="arabicPeriod"/>
            </a:pPr>
            <a:r>
              <a:rPr lang="en-CA" sz="1700" b="1" i="0">
                <a:effectLst/>
                <a:latin typeface="Söhne"/>
              </a:rPr>
              <a:t>Themes and Morals</a:t>
            </a:r>
            <a:r>
              <a:rPr lang="en-CA" sz="1700" b="0" i="0">
                <a:effectLst/>
                <a:latin typeface="Söhne"/>
              </a:rPr>
              <a:t>: Stories often have underlying themes or morals, and so does scientific research. These can include ethical considerations, the impact of science on society, or the pursuit of knowledge.</a:t>
            </a:r>
          </a:p>
          <a:p>
            <a:pPr>
              <a:buFont typeface="+mj-lt"/>
              <a:buAutoNum type="arabicPeriod"/>
            </a:pPr>
            <a:r>
              <a:rPr lang="en-CA" sz="1700" b="1" i="0">
                <a:effectLst/>
                <a:latin typeface="Söhne"/>
              </a:rPr>
              <a:t>Evolution Over Time</a:t>
            </a:r>
            <a:r>
              <a:rPr lang="en-CA" sz="1700" b="0" i="0">
                <a:effectLst/>
                <a:latin typeface="Söhne"/>
              </a:rPr>
              <a:t>: Just as stories can evolve with new interpretations or sequels, scientific understanding also evolves over time with new research, discoveries, and technological advancements.</a:t>
            </a:r>
          </a:p>
        </p:txBody>
      </p:sp>
    </p:spTree>
    <p:extLst>
      <p:ext uri="{BB962C8B-B14F-4D97-AF65-F5344CB8AC3E}">
        <p14:creationId xmlns:p14="http://schemas.microsoft.com/office/powerpoint/2010/main" val="189467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45184-4927-A23A-2449-28A0A7AF5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6F9F3-912A-B7A4-FD47-421BD3A5F786}"/>
              </a:ext>
            </a:extLst>
          </p:cNvPr>
          <p:cNvSpPr>
            <a:spLocks noGrp="1"/>
          </p:cNvSpPr>
          <p:nvPr>
            <p:ph type="title"/>
          </p:nvPr>
        </p:nvSpPr>
        <p:spPr>
          <a:xfrm>
            <a:off x="382280" y="484632"/>
            <a:ext cx="6743844" cy="1609344"/>
          </a:xfrm>
        </p:spPr>
        <p:txBody>
          <a:bodyPr>
            <a:normAutofit/>
          </a:bodyPr>
          <a:lstStyle/>
          <a:p>
            <a:pPr indent="11113"/>
            <a:r>
              <a:rPr lang="en-US" sz="4800" b="1" dirty="0"/>
              <a:t>Story telling</a:t>
            </a:r>
          </a:p>
        </p:txBody>
      </p:sp>
      <p:sp>
        <p:nvSpPr>
          <p:cNvPr id="3" name="Content Placeholder 2">
            <a:extLst>
              <a:ext uri="{FF2B5EF4-FFF2-40B4-BE49-F238E27FC236}">
                <a16:creationId xmlns:a16="http://schemas.microsoft.com/office/drawing/2014/main" id="{7B392D5B-0CBD-BC17-8D82-F28FA25DB26D}"/>
              </a:ext>
            </a:extLst>
          </p:cNvPr>
          <p:cNvSpPr>
            <a:spLocks noGrp="1"/>
          </p:cNvSpPr>
          <p:nvPr>
            <p:ph idx="1"/>
          </p:nvPr>
        </p:nvSpPr>
        <p:spPr>
          <a:xfrm>
            <a:off x="382279" y="2121408"/>
            <a:ext cx="11013602" cy="4050792"/>
          </a:xfrm>
        </p:spPr>
        <p:txBody>
          <a:bodyPr>
            <a:normAutofit fontScale="92500" lnSpcReduction="10000"/>
          </a:bodyPr>
          <a:lstStyle/>
          <a:p>
            <a:pPr>
              <a:buFont typeface="+mj-lt"/>
              <a:buAutoNum type="arabicPeriod"/>
            </a:pPr>
            <a:r>
              <a:rPr lang="en-CA" sz="2000" b="1" i="0" dirty="0">
                <a:effectLst/>
                <a:latin typeface="Söhne"/>
              </a:rPr>
              <a:t>Narrative Structure</a:t>
            </a:r>
            <a:r>
              <a:rPr lang="en-CA" sz="2000" b="0" i="0" dirty="0">
                <a:effectLst/>
                <a:latin typeface="Söhne"/>
              </a:rPr>
              <a:t>: Like a story, scientific inquiry often follows a narrative structure. There's an introduction (background or literature review), a buildup (hypothesis and experimentation), a climax (discovery or results), and a conclusion (analysis and interpretation). This structure helps in making scientific findings more comprehensible and engaging.</a:t>
            </a:r>
          </a:p>
          <a:p>
            <a:pPr>
              <a:buFont typeface="+mj-lt"/>
              <a:buAutoNum type="arabicPeriod"/>
            </a:pPr>
            <a:r>
              <a:rPr lang="en-CA" sz="2000" b="1" i="0" dirty="0">
                <a:effectLst/>
                <a:latin typeface="Söhne"/>
              </a:rPr>
              <a:t>Character Development</a:t>
            </a:r>
            <a:r>
              <a:rPr lang="en-CA" sz="2000" b="0" i="0" dirty="0">
                <a:effectLst/>
                <a:latin typeface="Söhne"/>
              </a:rPr>
              <a:t>: In science, the "characters" can be the scientists, the phenomena under study, or even the experiments themselves. Their development, much like characters in a story, is crucial for understanding the narrative of the scientific process.</a:t>
            </a:r>
          </a:p>
          <a:p>
            <a:pPr>
              <a:buFont typeface="+mj-lt"/>
              <a:buAutoNum type="arabicPeriod"/>
            </a:pPr>
            <a:r>
              <a:rPr lang="en-CA" sz="2000" b="1" i="0" dirty="0">
                <a:effectLst/>
                <a:latin typeface="Söhne"/>
              </a:rPr>
              <a:t>Conflict and Resolution</a:t>
            </a:r>
            <a:r>
              <a:rPr lang="en-CA" sz="2000" b="0" i="0" dirty="0">
                <a:effectLst/>
                <a:latin typeface="Söhne"/>
              </a:rPr>
              <a:t>: Just as stories often revolve around a central conflict and its resolution, scientific research frequently involves identifying a problem or question and seeking a resolution or answer through research and experimentation.</a:t>
            </a:r>
          </a:p>
          <a:p>
            <a:pPr>
              <a:buFont typeface="+mj-lt"/>
              <a:buAutoNum type="arabicPeriod"/>
            </a:pPr>
            <a:r>
              <a:rPr lang="en-CA" sz="2000" b="1" i="0" dirty="0">
                <a:effectLst/>
                <a:latin typeface="Söhne"/>
              </a:rPr>
              <a:t>Themes and Morals</a:t>
            </a:r>
            <a:r>
              <a:rPr lang="en-CA" sz="2000" b="0" i="0" dirty="0">
                <a:effectLst/>
                <a:latin typeface="Söhne"/>
              </a:rPr>
              <a:t>: Stories often have underlying themes or morals, and so does scientific research. These can include ethical considerations, the impact of science on society, or the pursuit of knowledge.</a:t>
            </a:r>
          </a:p>
          <a:p>
            <a:pPr>
              <a:buFont typeface="+mj-lt"/>
              <a:buAutoNum type="arabicPeriod"/>
            </a:pPr>
            <a:r>
              <a:rPr lang="en-CA" sz="2000" b="1" i="0" dirty="0">
                <a:effectLst/>
                <a:latin typeface="Söhne"/>
              </a:rPr>
              <a:t>Evolution Over Time</a:t>
            </a:r>
            <a:r>
              <a:rPr lang="en-CA" sz="2000" b="0" i="0" dirty="0">
                <a:effectLst/>
                <a:latin typeface="Söhne"/>
              </a:rPr>
              <a:t>: Just as stories can evolve with new interpretations or sequels, scientific understanding also evolves over time with new research, discoveries, and technological advancements.</a:t>
            </a:r>
          </a:p>
        </p:txBody>
      </p:sp>
    </p:spTree>
    <p:extLst>
      <p:ext uri="{BB962C8B-B14F-4D97-AF65-F5344CB8AC3E}">
        <p14:creationId xmlns:p14="http://schemas.microsoft.com/office/powerpoint/2010/main" val="143465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61810F-B29A-18C1-1BFA-71CD8B393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0CA52-7119-D384-1937-DF58777C8A7B}"/>
              </a:ext>
            </a:extLst>
          </p:cNvPr>
          <p:cNvSpPr>
            <a:spLocks noGrp="1"/>
          </p:cNvSpPr>
          <p:nvPr>
            <p:ph type="title"/>
          </p:nvPr>
        </p:nvSpPr>
        <p:spPr>
          <a:xfrm>
            <a:off x="511444" y="380623"/>
            <a:ext cx="10515600" cy="1325563"/>
          </a:xfrm>
        </p:spPr>
        <p:txBody>
          <a:bodyPr>
            <a:normAutofit/>
          </a:bodyPr>
          <a:lstStyle/>
          <a:p>
            <a:r>
              <a:rPr lang="en-US" sz="3200" dirty="0">
                <a:solidFill>
                  <a:schemeClr val="bg1"/>
                </a:solidFill>
              </a:rPr>
              <a:t>Narrative Structure</a:t>
            </a:r>
          </a:p>
        </p:txBody>
      </p:sp>
      <p:sp>
        <p:nvSpPr>
          <p:cNvPr id="3" name="Content Placeholder 2">
            <a:extLst>
              <a:ext uri="{FF2B5EF4-FFF2-40B4-BE49-F238E27FC236}">
                <a16:creationId xmlns:a16="http://schemas.microsoft.com/office/drawing/2014/main" id="{B8B18329-5A09-1ACB-0AF6-1820112FCC5E}"/>
              </a:ext>
            </a:extLst>
          </p:cNvPr>
          <p:cNvSpPr>
            <a:spLocks noGrp="1"/>
          </p:cNvSpPr>
          <p:nvPr>
            <p:ph idx="1"/>
          </p:nvPr>
        </p:nvSpPr>
        <p:spPr>
          <a:xfrm>
            <a:off x="511444" y="1825625"/>
            <a:ext cx="11391254" cy="4351338"/>
          </a:xfrm>
        </p:spPr>
        <p:txBody>
          <a:bodyPr>
            <a:normAutofit/>
          </a:bodyPr>
          <a:lstStyle/>
          <a:p>
            <a:pPr marL="0" indent="0">
              <a:buNone/>
            </a:pPr>
            <a:r>
              <a:rPr lang="en-US" sz="4000" dirty="0">
                <a:solidFill>
                  <a:schemeClr val="bg1"/>
                </a:solidFill>
              </a:rPr>
              <a:t>Introduction (background or literature review)</a:t>
            </a:r>
          </a:p>
          <a:p>
            <a:pPr marL="0" indent="0">
              <a:buNone/>
            </a:pPr>
            <a:endParaRPr lang="en-US" sz="1000" dirty="0">
              <a:solidFill>
                <a:schemeClr val="bg1">
                  <a:lumMod val="75000"/>
                </a:schemeClr>
              </a:solidFill>
            </a:endParaRPr>
          </a:p>
          <a:p>
            <a:pPr marL="0" indent="0">
              <a:buNone/>
            </a:pPr>
            <a:r>
              <a:rPr lang="en-US" sz="4000" dirty="0">
                <a:solidFill>
                  <a:schemeClr val="tx1">
                    <a:lumMod val="65000"/>
                    <a:lumOff val="35000"/>
                  </a:schemeClr>
                </a:solidFill>
              </a:rPr>
              <a:t>A buildup (hypothesis and experimentation)</a:t>
            </a:r>
          </a:p>
          <a:p>
            <a:pPr marL="0" indent="0">
              <a:buNone/>
            </a:pPr>
            <a:endParaRPr lang="en-US" sz="1000" dirty="0">
              <a:solidFill>
                <a:schemeClr val="bg1">
                  <a:lumMod val="75000"/>
                </a:schemeClr>
              </a:solidFill>
            </a:endParaRPr>
          </a:p>
          <a:p>
            <a:pPr marL="0" indent="0">
              <a:buNone/>
            </a:pPr>
            <a:r>
              <a:rPr lang="en-US" sz="4000" dirty="0">
                <a:solidFill>
                  <a:schemeClr val="tx1">
                    <a:lumMod val="65000"/>
                    <a:lumOff val="35000"/>
                  </a:schemeClr>
                </a:solidFill>
              </a:rPr>
              <a:t>Climax (discovery or results)</a:t>
            </a:r>
          </a:p>
          <a:p>
            <a:pPr marL="0" indent="0">
              <a:buNone/>
            </a:pPr>
            <a:endParaRPr lang="en-US" sz="1000" dirty="0">
              <a:solidFill>
                <a:schemeClr val="tx1">
                  <a:lumMod val="65000"/>
                  <a:lumOff val="35000"/>
                </a:schemeClr>
              </a:solidFill>
            </a:endParaRPr>
          </a:p>
          <a:p>
            <a:pPr marL="0" indent="0">
              <a:buNone/>
            </a:pPr>
            <a:r>
              <a:rPr lang="en-US" sz="4000" dirty="0">
                <a:solidFill>
                  <a:schemeClr val="tx1">
                    <a:lumMod val="65000"/>
                    <a:lumOff val="35000"/>
                  </a:schemeClr>
                </a:solidFill>
              </a:rPr>
              <a:t>Conclusion (analysis and interpretation)</a:t>
            </a:r>
          </a:p>
        </p:txBody>
      </p:sp>
    </p:spTree>
    <p:extLst>
      <p:ext uri="{BB962C8B-B14F-4D97-AF65-F5344CB8AC3E}">
        <p14:creationId xmlns:p14="http://schemas.microsoft.com/office/powerpoint/2010/main" val="844564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161810F-B29A-18C1-1BFA-71CD8B3933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00CA52-7119-D384-1937-DF58777C8A7B}"/>
              </a:ext>
            </a:extLst>
          </p:cNvPr>
          <p:cNvSpPr>
            <a:spLocks noGrp="1"/>
          </p:cNvSpPr>
          <p:nvPr>
            <p:ph type="title"/>
          </p:nvPr>
        </p:nvSpPr>
        <p:spPr>
          <a:xfrm>
            <a:off x="511444" y="380623"/>
            <a:ext cx="10515600" cy="1325563"/>
          </a:xfrm>
        </p:spPr>
        <p:txBody>
          <a:bodyPr>
            <a:normAutofit/>
          </a:bodyPr>
          <a:lstStyle/>
          <a:p>
            <a:r>
              <a:rPr lang="en-US" sz="3200" dirty="0">
                <a:solidFill>
                  <a:schemeClr val="bg1"/>
                </a:solidFill>
              </a:rPr>
              <a:t>Narrative Structure</a:t>
            </a:r>
          </a:p>
        </p:txBody>
      </p:sp>
      <p:sp>
        <p:nvSpPr>
          <p:cNvPr id="3" name="Content Placeholder 2">
            <a:extLst>
              <a:ext uri="{FF2B5EF4-FFF2-40B4-BE49-F238E27FC236}">
                <a16:creationId xmlns:a16="http://schemas.microsoft.com/office/drawing/2014/main" id="{B8B18329-5A09-1ACB-0AF6-1820112FCC5E}"/>
              </a:ext>
            </a:extLst>
          </p:cNvPr>
          <p:cNvSpPr>
            <a:spLocks noGrp="1"/>
          </p:cNvSpPr>
          <p:nvPr>
            <p:ph idx="1"/>
          </p:nvPr>
        </p:nvSpPr>
        <p:spPr>
          <a:xfrm>
            <a:off x="511444" y="1825625"/>
            <a:ext cx="11391254" cy="4351338"/>
          </a:xfrm>
        </p:spPr>
        <p:txBody>
          <a:bodyPr>
            <a:normAutofit/>
          </a:bodyPr>
          <a:lstStyle/>
          <a:p>
            <a:pPr marL="0" indent="0">
              <a:buNone/>
            </a:pPr>
            <a:r>
              <a:rPr lang="en-US" sz="4000" dirty="0">
                <a:solidFill>
                  <a:schemeClr val="tx1">
                    <a:lumMod val="65000"/>
                    <a:lumOff val="35000"/>
                  </a:schemeClr>
                </a:solidFill>
              </a:rPr>
              <a:t>Introduction (background or literature review)</a:t>
            </a:r>
          </a:p>
          <a:p>
            <a:pPr marL="0" indent="0">
              <a:buNone/>
            </a:pPr>
            <a:endParaRPr lang="en-US" sz="1000" dirty="0">
              <a:solidFill>
                <a:schemeClr val="bg1">
                  <a:lumMod val="75000"/>
                </a:schemeClr>
              </a:solidFill>
            </a:endParaRPr>
          </a:p>
          <a:p>
            <a:pPr marL="0" indent="0">
              <a:buNone/>
            </a:pPr>
            <a:r>
              <a:rPr lang="en-US" sz="4000" dirty="0">
                <a:solidFill>
                  <a:schemeClr val="bg1"/>
                </a:solidFill>
              </a:rPr>
              <a:t>A buildup (hypothesis and experimentation)</a:t>
            </a:r>
          </a:p>
          <a:p>
            <a:pPr marL="0" indent="0">
              <a:buNone/>
            </a:pPr>
            <a:endParaRPr lang="en-US" sz="1000" dirty="0">
              <a:solidFill>
                <a:schemeClr val="bg1">
                  <a:lumMod val="75000"/>
                </a:schemeClr>
              </a:solidFill>
            </a:endParaRPr>
          </a:p>
          <a:p>
            <a:pPr marL="0" indent="0">
              <a:buNone/>
            </a:pPr>
            <a:r>
              <a:rPr lang="en-US" sz="4000" dirty="0">
                <a:solidFill>
                  <a:schemeClr val="tx1">
                    <a:lumMod val="65000"/>
                    <a:lumOff val="35000"/>
                  </a:schemeClr>
                </a:solidFill>
              </a:rPr>
              <a:t>Climax (discovery or results)</a:t>
            </a:r>
          </a:p>
          <a:p>
            <a:pPr marL="0" indent="0">
              <a:buNone/>
            </a:pPr>
            <a:endParaRPr lang="en-US" sz="1000" dirty="0">
              <a:solidFill>
                <a:schemeClr val="tx1">
                  <a:lumMod val="65000"/>
                  <a:lumOff val="35000"/>
                </a:schemeClr>
              </a:solidFill>
            </a:endParaRPr>
          </a:p>
          <a:p>
            <a:pPr marL="0" indent="0">
              <a:buNone/>
            </a:pPr>
            <a:r>
              <a:rPr lang="en-US" sz="4000" dirty="0">
                <a:solidFill>
                  <a:schemeClr val="tx1">
                    <a:lumMod val="65000"/>
                    <a:lumOff val="35000"/>
                  </a:schemeClr>
                </a:solidFill>
              </a:rPr>
              <a:t>Conclusion (analysis and interpretation)</a:t>
            </a:r>
          </a:p>
        </p:txBody>
      </p:sp>
    </p:spTree>
    <p:extLst>
      <p:ext uri="{BB962C8B-B14F-4D97-AF65-F5344CB8AC3E}">
        <p14:creationId xmlns:p14="http://schemas.microsoft.com/office/powerpoint/2010/main" val="401334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DDC81-816B-D13E-E146-3AA5D7819D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CAE6F-5AD7-D490-A163-2D13A12FB2CB}"/>
              </a:ext>
            </a:extLst>
          </p:cNvPr>
          <p:cNvSpPr>
            <a:spLocks noGrp="1"/>
          </p:cNvSpPr>
          <p:nvPr>
            <p:ph type="title"/>
          </p:nvPr>
        </p:nvSpPr>
        <p:spPr>
          <a:xfrm>
            <a:off x="511444" y="380623"/>
            <a:ext cx="10515600" cy="1325563"/>
          </a:xfrm>
        </p:spPr>
        <p:txBody>
          <a:bodyPr>
            <a:normAutofit/>
          </a:bodyPr>
          <a:lstStyle/>
          <a:p>
            <a:r>
              <a:rPr lang="en-US" sz="3200" dirty="0"/>
              <a:t>Narrative Structure</a:t>
            </a:r>
          </a:p>
        </p:txBody>
      </p:sp>
      <p:sp>
        <p:nvSpPr>
          <p:cNvPr id="3" name="Content Placeholder 2">
            <a:extLst>
              <a:ext uri="{FF2B5EF4-FFF2-40B4-BE49-F238E27FC236}">
                <a16:creationId xmlns:a16="http://schemas.microsoft.com/office/drawing/2014/main" id="{BB2B6123-DADC-0380-4951-A423572C31CE}"/>
              </a:ext>
            </a:extLst>
          </p:cNvPr>
          <p:cNvSpPr>
            <a:spLocks noGrp="1"/>
          </p:cNvSpPr>
          <p:nvPr>
            <p:ph idx="1"/>
          </p:nvPr>
        </p:nvSpPr>
        <p:spPr>
          <a:xfrm>
            <a:off x="511444" y="1825625"/>
            <a:ext cx="11391254" cy="4351338"/>
          </a:xfrm>
        </p:spPr>
        <p:txBody>
          <a:bodyPr>
            <a:normAutofit/>
          </a:bodyPr>
          <a:lstStyle/>
          <a:p>
            <a:pPr marL="0" indent="0">
              <a:buNone/>
            </a:pPr>
            <a:r>
              <a:rPr lang="en-US" sz="4000" dirty="0">
                <a:solidFill>
                  <a:schemeClr val="bg1">
                    <a:lumMod val="85000"/>
                  </a:schemeClr>
                </a:solidFill>
              </a:rPr>
              <a:t>Introduction (background or literature review)</a:t>
            </a:r>
          </a:p>
          <a:p>
            <a:pPr marL="0" indent="0">
              <a:buNone/>
            </a:pPr>
            <a:endParaRPr lang="en-US" sz="1000" dirty="0">
              <a:solidFill>
                <a:schemeClr val="bg1">
                  <a:lumMod val="85000"/>
                </a:schemeClr>
              </a:solidFill>
            </a:endParaRPr>
          </a:p>
          <a:p>
            <a:pPr marL="0" indent="0">
              <a:buNone/>
            </a:pPr>
            <a:r>
              <a:rPr lang="en-US" sz="4000" dirty="0">
                <a:solidFill>
                  <a:schemeClr val="bg1">
                    <a:lumMod val="85000"/>
                  </a:schemeClr>
                </a:solidFill>
              </a:rPr>
              <a:t>A buildup (hypothesis and experimentation)</a:t>
            </a:r>
          </a:p>
          <a:p>
            <a:pPr marL="0" indent="0">
              <a:buNone/>
            </a:pPr>
            <a:endParaRPr lang="en-US" sz="1000" dirty="0">
              <a:solidFill>
                <a:schemeClr val="bg1">
                  <a:lumMod val="85000"/>
                </a:schemeClr>
              </a:solidFill>
            </a:endParaRPr>
          </a:p>
          <a:p>
            <a:pPr marL="0" indent="0">
              <a:buNone/>
            </a:pPr>
            <a:r>
              <a:rPr lang="en-US" sz="4000" dirty="0"/>
              <a:t>Climax (discovery or results)</a:t>
            </a:r>
          </a:p>
          <a:p>
            <a:pPr marL="0" indent="0">
              <a:buNone/>
            </a:pPr>
            <a:endParaRPr lang="en-US" sz="1000" dirty="0">
              <a:solidFill>
                <a:schemeClr val="bg1">
                  <a:lumMod val="85000"/>
                </a:schemeClr>
              </a:solidFill>
            </a:endParaRPr>
          </a:p>
          <a:p>
            <a:pPr marL="0" indent="0">
              <a:buNone/>
            </a:pPr>
            <a:r>
              <a:rPr lang="en-US" sz="4000" dirty="0">
                <a:solidFill>
                  <a:schemeClr val="bg1">
                    <a:lumMod val="85000"/>
                  </a:schemeClr>
                </a:solidFill>
              </a:rPr>
              <a:t>Conclusion (analysis and interpretation)</a:t>
            </a:r>
          </a:p>
        </p:txBody>
      </p:sp>
    </p:spTree>
    <p:extLst>
      <p:ext uri="{BB962C8B-B14F-4D97-AF65-F5344CB8AC3E}">
        <p14:creationId xmlns:p14="http://schemas.microsoft.com/office/powerpoint/2010/main" val="389724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CC201-4C7C-B48A-4B1C-4895A0A9C6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0F73A6-2782-706B-9D09-D7E0FC37B60C}"/>
              </a:ext>
            </a:extLst>
          </p:cNvPr>
          <p:cNvSpPr>
            <a:spLocks noGrp="1"/>
          </p:cNvSpPr>
          <p:nvPr>
            <p:ph type="title"/>
          </p:nvPr>
        </p:nvSpPr>
        <p:spPr>
          <a:xfrm>
            <a:off x="511444" y="380623"/>
            <a:ext cx="10515600" cy="1325563"/>
          </a:xfrm>
        </p:spPr>
        <p:txBody>
          <a:bodyPr>
            <a:normAutofit/>
          </a:bodyPr>
          <a:lstStyle/>
          <a:p>
            <a:r>
              <a:rPr lang="en-US" sz="3200" dirty="0"/>
              <a:t>Narrative Structure</a:t>
            </a:r>
          </a:p>
        </p:txBody>
      </p:sp>
      <p:sp>
        <p:nvSpPr>
          <p:cNvPr id="3" name="Content Placeholder 2">
            <a:extLst>
              <a:ext uri="{FF2B5EF4-FFF2-40B4-BE49-F238E27FC236}">
                <a16:creationId xmlns:a16="http://schemas.microsoft.com/office/drawing/2014/main" id="{46551661-F852-B078-021D-C79D5CB77033}"/>
              </a:ext>
            </a:extLst>
          </p:cNvPr>
          <p:cNvSpPr>
            <a:spLocks noGrp="1"/>
          </p:cNvSpPr>
          <p:nvPr>
            <p:ph idx="1"/>
          </p:nvPr>
        </p:nvSpPr>
        <p:spPr>
          <a:xfrm>
            <a:off x="511444" y="1825625"/>
            <a:ext cx="11391254" cy="4351338"/>
          </a:xfrm>
        </p:spPr>
        <p:txBody>
          <a:bodyPr>
            <a:normAutofit/>
          </a:bodyPr>
          <a:lstStyle/>
          <a:p>
            <a:pPr marL="0" indent="0">
              <a:buNone/>
            </a:pPr>
            <a:r>
              <a:rPr lang="en-US" sz="4000" dirty="0">
                <a:solidFill>
                  <a:schemeClr val="bg1">
                    <a:lumMod val="85000"/>
                  </a:schemeClr>
                </a:solidFill>
              </a:rPr>
              <a:t>Introduction (background or literature review)</a:t>
            </a:r>
          </a:p>
          <a:p>
            <a:pPr marL="0" indent="0">
              <a:buNone/>
            </a:pPr>
            <a:endParaRPr lang="en-US" sz="1000" dirty="0">
              <a:solidFill>
                <a:schemeClr val="bg1">
                  <a:lumMod val="85000"/>
                </a:schemeClr>
              </a:solidFill>
            </a:endParaRPr>
          </a:p>
          <a:p>
            <a:pPr marL="0" indent="0">
              <a:buNone/>
            </a:pPr>
            <a:r>
              <a:rPr lang="en-US" sz="4000" dirty="0">
                <a:solidFill>
                  <a:schemeClr val="bg1">
                    <a:lumMod val="85000"/>
                  </a:schemeClr>
                </a:solidFill>
              </a:rPr>
              <a:t>A buildup (hypothesis and experimentation)</a:t>
            </a:r>
          </a:p>
          <a:p>
            <a:pPr marL="0" indent="0">
              <a:buNone/>
            </a:pPr>
            <a:endParaRPr lang="en-US" sz="1000" dirty="0">
              <a:solidFill>
                <a:schemeClr val="bg1">
                  <a:lumMod val="85000"/>
                </a:schemeClr>
              </a:solidFill>
            </a:endParaRPr>
          </a:p>
          <a:p>
            <a:pPr marL="0" indent="0">
              <a:buNone/>
            </a:pPr>
            <a:r>
              <a:rPr lang="en-US" sz="4000" dirty="0">
                <a:solidFill>
                  <a:schemeClr val="bg1">
                    <a:lumMod val="85000"/>
                  </a:schemeClr>
                </a:solidFill>
              </a:rPr>
              <a:t>Climax (discovery or results)</a:t>
            </a:r>
          </a:p>
          <a:p>
            <a:pPr marL="0" indent="0">
              <a:buNone/>
            </a:pPr>
            <a:endParaRPr lang="en-US" sz="1000" dirty="0">
              <a:solidFill>
                <a:schemeClr val="bg1">
                  <a:lumMod val="85000"/>
                </a:schemeClr>
              </a:solidFill>
            </a:endParaRPr>
          </a:p>
          <a:p>
            <a:pPr marL="0" indent="0">
              <a:buNone/>
            </a:pPr>
            <a:r>
              <a:rPr lang="en-US" sz="4000" dirty="0"/>
              <a:t>Conclusion (analysis and interpretation)</a:t>
            </a:r>
          </a:p>
        </p:txBody>
      </p:sp>
    </p:spTree>
    <p:extLst>
      <p:ext uri="{BB962C8B-B14F-4D97-AF65-F5344CB8AC3E}">
        <p14:creationId xmlns:p14="http://schemas.microsoft.com/office/powerpoint/2010/main" val="408664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7D4F7-630C-AF96-2600-B0BC917DD8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7E9D78-A0FE-D8E5-EDFF-ADFDBF100A3A}"/>
              </a:ext>
            </a:extLst>
          </p:cNvPr>
          <p:cNvSpPr>
            <a:spLocks noGrp="1"/>
          </p:cNvSpPr>
          <p:nvPr>
            <p:ph idx="1"/>
          </p:nvPr>
        </p:nvSpPr>
        <p:spPr/>
        <p:txBody>
          <a:bodyPr/>
          <a:lstStyle/>
          <a:p>
            <a:endParaRPr lang="en-US"/>
          </a:p>
        </p:txBody>
      </p:sp>
      <p:pic>
        <p:nvPicPr>
          <p:cNvPr id="4" name="Picture 3" descr="A chart of a graph&#10;&#10;Description automatically generated with medium confidence">
            <a:extLst>
              <a:ext uri="{FF2B5EF4-FFF2-40B4-BE49-F238E27FC236}">
                <a16:creationId xmlns:a16="http://schemas.microsoft.com/office/drawing/2014/main" id="{0EC3C2D2-0A93-9812-BB6C-2FD39A996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890" y="110022"/>
            <a:ext cx="6936220" cy="6637955"/>
          </a:xfrm>
          <a:prstGeom prst="rect">
            <a:avLst/>
          </a:prstGeom>
          <a:noFill/>
        </p:spPr>
      </p:pic>
    </p:spTree>
    <p:extLst>
      <p:ext uri="{BB962C8B-B14F-4D97-AF65-F5344CB8AC3E}">
        <p14:creationId xmlns:p14="http://schemas.microsoft.com/office/powerpoint/2010/main" val="377429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of a graph&#10;&#10;Description automatically generated with medium confidence">
            <a:extLst>
              <a:ext uri="{FF2B5EF4-FFF2-40B4-BE49-F238E27FC236}">
                <a16:creationId xmlns:a16="http://schemas.microsoft.com/office/drawing/2014/main" id="{0EC3C2D2-0A93-9812-BB6C-2FD39A996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890" y="110022"/>
            <a:ext cx="6936220" cy="6637955"/>
          </a:xfrm>
          <a:prstGeom prst="rect">
            <a:avLst/>
          </a:prstGeom>
          <a:noFill/>
        </p:spPr>
      </p:pic>
      <p:sp>
        <p:nvSpPr>
          <p:cNvPr id="5" name="Rectangle 4">
            <a:extLst>
              <a:ext uri="{FF2B5EF4-FFF2-40B4-BE49-F238E27FC236}">
                <a16:creationId xmlns:a16="http://schemas.microsoft.com/office/drawing/2014/main" id="{E5383C39-01DA-BEE6-3AF3-80C423A265F0}"/>
              </a:ext>
            </a:extLst>
          </p:cNvPr>
          <p:cNvSpPr/>
          <p:nvPr/>
        </p:nvSpPr>
        <p:spPr>
          <a:xfrm>
            <a:off x="6532715" y="844372"/>
            <a:ext cx="2553651" cy="75651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84AF14C-850F-F9DC-DFDB-4817C1E9087E}"/>
              </a:ext>
            </a:extLst>
          </p:cNvPr>
          <p:cNvCxnSpPr>
            <a:cxnSpLocks/>
          </p:cNvCxnSpPr>
          <p:nvPr/>
        </p:nvCxnSpPr>
        <p:spPr>
          <a:xfrm>
            <a:off x="6911554" y="1600888"/>
            <a:ext cx="0" cy="225542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2110487-C3FD-F24D-7362-538180C612CB}"/>
              </a:ext>
            </a:extLst>
          </p:cNvPr>
          <p:cNvCxnSpPr>
            <a:cxnSpLocks/>
          </p:cNvCxnSpPr>
          <p:nvPr/>
        </p:nvCxnSpPr>
        <p:spPr>
          <a:xfrm>
            <a:off x="7809541" y="1659987"/>
            <a:ext cx="0" cy="30104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4F3EEB-3ECF-8FD0-6127-D119EF89D904}"/>
              </a:ext>
            </a:extLst>
          </p:cNvPr>
          <p:cNvCxnSpPr>
            <a:cxnSpLocks/>
          </p:cNvCxnSpPr>
          <p:nvPr/>
        </p:nvCxnSpPr>
        <p:spPr>
          <a:xfrm>
            <a:off x="8637186" y="1600888"/>
            <a:ext cx="0" cy="391364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519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CC54-D52A-2842-A9DC-CE75F5FB7C2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F485348-4A65-6A48-9475-A7CEDFDFC5D7}"/>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F6123E3D-F2EF-D44D-87E6-9D52E08015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7332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of a graph&#10;&#10;Description automatically generated with medium confidence">
            <a:extLst>
              <a:ext uri="{FF2B5EF4-FFF2-40B4-BE49-F238E27FC236}">
                <a16:creationId xmlns:a16="http://schemas.microsoft.com/office/drawing/2014/main" id="{0EC3C2D2-0A93-9812-BB6C-2FD39A996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7890" y="110022"/>
            <a:ext cx="6936220" cy="6637955"/>
          </a:xfrm>
          <a:prstGeom prst="rect">
            <a:avLst/>
          </a:prstGeom>
          <a:noFill/>
        </p:spPr>
      </p:pic>
      <p:sp>
        <p:nvSpPr>
          <p:cNvPr id="5" name="Rectangle 4">
            <a:extLst>
              <a:ext uri="{FF2B5EF4-FFF2-40B4-BE49-F238E27FC236}">
                <a16:creationId xmlns:a16="http://schemas.microsoft.com/office/drawing/2014/main" id="{E5383C39-01DA-BEE6-3AF3-80C423A265F0}"/>
              </a:ext>
            </a:extLst>
          </p:cNvPr>
          <p:cNvSpPr/>
          <p:nvPr/>
        </p:nvSpPr>
        <p:spPr>
          <a:xfrm>
            <a:off x="6532715" y="1589959"/>
            <a:ext cx="2553651" cy="75651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984AF14C-850F-F9DC-DFDB-4817C1E9087E}"/>
              </a:ext>
            </a:extLst>
          </p:cNvPr>
          <p:cNvCxnSpPr>
            <a:cxnSpLocks/>
          </p:cNvCxnSpPr>
          <p:nvPr/>
        </p:nvCxnSpPr>
        <p:spPr>
          <a:xfrm>
            <a:off x="6911554" y="2447778"/>
            <a:ext cx="0" cy="140853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32110487-C3FD-F24D-7362-538180C612CB}"/>
              </a:ext>
            </a:extLst>
          </p:cNvPr>
          <p:cNvCxnSpPr>
            <a:cxnSpLocks/>
          </p:cNvCxnSpPr>
          <p:nvPr/>
        </p:nvCxnSpPr>
        <p:spPr>
          <a:xfrm>
            <a:off x="7809541" y="2447778"/>
            <a:ext cx="0" cy="222269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4F3EEB-3ECF-8FD0-6127-D119EF89D904}"/>
              </a:ext>
            </a:extLst>
          </p:cNvPr>
          <p:cNvCxnSpPr>
            <a:cxnSpLocks/>
          </p:cNvCxnSpPr>
          <p:nvPr/>
        </p:nvCxnSpPr>
        <p:spPr>
          <a:xfrm>
            <a:off x="8637186" y="2447778"/>
            <a:ext cx="0" cy="30667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43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of a graph&#10;&#10;Description automatically generated with medium confidence">
            <a:extLst>
              <a:ext uri="{FF2B5EF4-FFF2-40B4-BE49-F238E27FC236}">
                <a16:creationId xmlns:a16="http://schemas.microsoft.com/office/drawing/2014/main" id="{0EC3C2D2-0A93-9812-BB6C-2FD39A996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3796" y="-2517257"/>
            <a:ext cx="22644700" cy="21670953"/>
          </a:xfrm>
          <a:prstGeom prst="rect">
            <a:avLst/>
          </a:prstGeom>
          <a:noFill/>
        </p:spPr>
      </p:pic>
      <p:sp>
        <p:nvSpPr>
          <p:cNvPr id="5" name="Rectangle 4">
            <a:extLst>
              <a:ext uri="{FF2B5EF4-FFF2-40B4-BE49-F238E27FC236}">
                <a16:creationId xmlns:a16="http://schemas.microsoft.com/office/drawing/2014/main" id="{E5383C39-01DA-BEE6-3AF3-80C423A265F0}"/>
              </a:ext>
            </a:extLst>
          </p:cNvPr>
          <p:cNvSpPr/>
          <p:nvPr/>
        </p:nvSpPr>
        <p:spPr>
          <a:xfrm>
            <a:off x="2893325" y="2251881"/>
            <a:ext cx="3753134" cy="257942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9400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hart of a graph&#10;&#10;Description automatically generated with medium confidence">
            <a:extLst>
              <a:ext uri="{FF2B5EF4-FFF2-40B4-BE49-F238E27FC236}">
                <a16:creationId xmlns:a16="http://schemas.microsoft.com/office/drawing/2014/main" id="{0EC3C2D2-0A93-9812-BB6C-2FD39A996C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83796" y="-5096686"/>
            <a:ext cx="22644700" cy="21670953"/>
          </a:xfrm>
          <a:prstGeom prst="rect">
            <a:avLst/>
          </a:prstGeom>
          <a:noFill/>
        </p:spPr>
      </p:pic>
      <p:sp>
        <p:nvSpPr>
          <p:cNvPr id="5" name="Rectangle 4">
            <a:extLst>
              <a:ext uri="{FF2B5EF4-FFF2-40B4-BE49-F238E27FC236}">
                <a16:creationId xmlns:a16="http://schemas.microsoft.com/office/drawing/2014/main" id="{E5383C39-01DA-BEE6-3AF3-80C423A265F0}"/>
              </a:ext>
            </a:extLst>
          </p:cNvPr>
          <p:cNvSpPr/>
          <p:nvPr/>
        </p:nvSpPr>
        <p:spPr>
          <a:xfrm>
            <a:off x="6646459" y="2251881"/>
            <a:ext cx="2866031" cy="2579426"/>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4673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C55DF7-DC42-7B0A-3331-93CCD092B4AF}"/>
              </a:ext>
            </a:extLst>
          </p:cNvPr>
          <p:cNvPicPr>
            <a:picLocks noChangeAspect="1"/>
          </p:cNvPicPr>
          <p:nvPr/>
        </p:nvPicPr>
        <p:blipFill rotWithShape="1">
          <a:blip r:embed="rId2"/>
          <a:srcRect r="22114"/>
          <a:stretch/>
        </p:blipFill>
        <p:spPr>
          <a:xfrm>
            <a:off x="2722357" y="663785"/>
            <a:ext cx="7468191" cy="5530425"/>
          </a:xfrm>
          <a:prstGeom prst="rect">
            <a:avLst/>
          </a:prstGeom>
        </p:spPr>
      </p:pic>
    </p:spTree>
    <p:extLst>
      <p:ext uri="{BB962C8B-B14F-4D97-AF65-F5344CB8AC3E}">
        <p14:creationId xmlns:p14="http://schemas.microsoft.com/office/powerpoint/2010/main" val="139505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C55DF7-DC42-7B0A-3331-93CCD092B4AF}"/>
              </a:ext>
            </a:extLst>
          </p:cNvPr>
          <p:cNvPicPr>
            <a:picLocks noChangeAspect="1"/>
          </p:cNvPicPr>
          <p:nvPr/>
        </p:nvPicPr>
        <p:blipFill rotWithShape="1">
          <a:blip r:embed="rId2"/>
          <a:srcRect r="22114"/>
          <a:stretch/>
        </p:blipFill>
        <p:spPr>
          <a:xfrm>
            <a:off x="2722357" y="663785"/>
            <a:ext cx="7468191" cy="5530425"/>
          </a:xfrm>
          <a:prstGeom prst="rect">
            <a:avLst/>
          </a:prstGeom>
        </p:spPr>
      </p:pic>
      <p:sp>
        <p:nvSpPr>
          <p:cNvPr id="2" name="Rectangle 1">
            <a:extLst>
              <a:ext uri="{FF2B5EF4-FFF2-40B4-BE49-F238E27FC236}">
                <a16:creationId xmlns:a16="http://schemas.microsoft.com/office/drawing/2014/main" id="{813E6EDE-79D3-494E-F07A-7F289FE3495A}"/>
              </a:ext>
            </a:extLst>
          </p:cNvPr>
          <p:cNvSpPr/>
          <p:nvPr/>
        </p:nvSpPr>
        <p:spPr>
          <a:xfrm>
            <a:off x="7007438" y="1795599"/>
            <a:ext cx="972491" cy="3266795"/>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3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C55DF7-DC42-7B0A-3331-93CCD092B4AF}"/>
              </a:ext>
            </a:extLst>
          </p:cNvPr>
          <p:cNvPicPr>
            <a:picLocks noChangeAspect="1"/>
          </p:cNvPicPr>
          <p:nvPr/>
        </p:nvPicPr>
        <p:blipFill rotWithShape="1">
          <a:blip r:embed="rId2"/>
          <a:srcRect r="22114"/>
          <a:stretch/>
        </p:blipFill>
        <p:spPr>
          <a:xfrm>
            <a:off x="2722357" y="663785"/>
            <a:ext cx="7468191" cy="5530425"/>
          </a:xfrm>
          <a:prstGeom prst="rect">
            <a:avLst/>
          </a:prstGeom>
        </p:spPr>
      </p:pic>
      <p:sp>
        <p:nvSpPr>
          <p:cNvPr id="2" name="Rectangle 1">
            <a:extLst>
              <a:ext uri="{FF2B5EF4-FFF2-40B4-BE49-F238E27FC236}">
                <a16:creationId xmlns:a16="http://schemas.microsoft.com/office/drawing/2014/main" id="{813E6EDE-79D3-494E-F07A-7F289FE3495A}"/>
              </a:ext>
            </a:extLst>
          </p:cNvPr>
          <p:cNvSpPr/>
          <p:nvPr/>
        </p:nvSpPr>
        <p:spPr>
          <a:xfrm>
            <a:off x="9109193" y="1795599"/>
            <a:ext cx="972491" cy="3266795"/>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2838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C55DF7-DC42-7B0A-3331-93CCD092B4AF}"/>
              </a:ext>
            </a:extLst>
          </p:cNvPr>
          <p:cNvPicPr>
            <a:picLocks noChangeAspect="1"/>
          </p:cNvPicPr>
          <p:nvPr/>
        </p:nvPicPr>
        <p:blipFill rotWithShape="1">
          <a:blip r:embed="rId2"/>
          <a:srcRect r="22114"/>
          <a:stretch/>
        </p:blipFill>
        <p:spPr>
          <a:xfrm>
            <a:off x="2722357" y="663785"/>
            <a:ext cx="7468191" cy="5530425"/>
          </a:xfrm>
          <a:prstGeom prst="rect">
            <a:avLst/>
          </a:prstGeom>
        </p:spPr>
      </p:pic>
      <p:sp>
        <p:nvSpPr>
          <p:cNvPr id="2" name="Rectangle 1">
            <a:extLst>
              <a:ext uri="{FF2B5EF4-FFF2-40B4-BE49-F238E27FC236}">
                <a16:creationId xmlns:a16="http://schemas.microsoft.com/office/drawing/2014/main" id="{813E6EDE-79D3-494E-F07A-7F289FE3495A}"/>
              </a:ext>
            </a:extLst>
          </p:cNvPr>
          <p:cNvSpPr/>
          <p:nvPr/>
        </p:nvSpPr>
        <p:spPr>
          <a:xfrm>
            <a:off x="4599296" y="1795599"/>
            <a:ext cx="3353337" cy="1520807"/>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4092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7C4B67-0646-17B0-2833-90EA66EE5031}"/>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1B49D3F9-558A-0C65-3981-4A8021CCCD79}"/>
              </a:ext>
            </a:extLst>
          </p:cNvPr>
          <p:cNvPicPr>
            <a:picLocks noChangeAspect="1"/>
          </p:cNvPicPr>
          <p:nvPr/>
        </p:nvPicPr>
        <p:blipFill>
          <a:blip r:embed="rId2"/>
          <a:stretch>
            <a:fillRect/>
          </a:stretch>
        </p:blipFill>
        <p:spPr>
          <a:xfrm>
            <a:off x="114300" y="562608"/>
            <a:ext cx="7772400" cy="5614355"/>
          </a:xfrm>
          <a:prstGeom prst="rect">
            <a:avLst/>
          </a:prstGeom>
        </p:spPr>
      </p:pic>
      <p:pic>
        <p:nvPicPr>
          <p:cNvPr id="7" name="Picture 6">
            <a:extLst>
              <a:ext uri="{FF2B5EF4-FFF2-40B4-BE49-F238E27FC236}">
                <a16:creationId xmlns:a16="http://schemas.microsoft.com/office/drawing/2014/main" id="{A58D01D2-5C58-BDE9-266D-B826B8D5629D}"/>
              </a:ext>
            </a:extLst>
          </p:cNvPr>
          <p:cNvPicPr>
            <a:picLocks noChangeAspect="1"/>
          </p:cNvPicPr>
          <p:nvPr/>
        </p:nvPicPr>
        <p:blipFill>
          <a:blip r:embed="rId3"/>
          <a:stretch>
            <a:fillRect/>
          </a:stretch>
        </p:blipFill>
        <p:spPr>
          <a:xfrm>
            <a:off x="8122600" y="1463809"/>
            <a:ext cx="3955100" cy="3930381"/>
          </a:xfrm>
          <a:prstGeom prst="rect">
            <a:avLst/>
          </a:prstGeom>
        </p:spPr>
      </p:pic>
    </p:spTree>
    <p:extLst>
      <p:ext uri="{BB962C8B-B14F-4D97-AF65-F5344CB8AC3E}">
        <p14:creationId xmlns:p14="http://schemas.microsoft.com/office/powerpoint/2010/main" val="2022656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993B43-F804-C637-4569-DF7F78708F86}"/>
              </a:ext>
            </a:extLst>
          </p:cNvPr>
          <p:cNvPicPr>
            <a:picLocks noChangeAspect="1"/>
          </p:cNvPicPr>
          <p:nvPr/>
        </p:nvPicPr>
        <p:blipFill>
          <a:blip r:embed="rId2"/>
          <a:stretch>
            <a:fillRect/>
          </a:stretch>
        </p:blipFill>
        <p:spPr>
          <a:xfrm>
            <a:off x="991540" y="330832"/>
            <a:ext cx="4613681" cy="6196336"/>
          </a:xfrm>
          <a:prstGeom prst="rect">
            <a:avLst/>
          </a:prstGeom>
        </p:spPr>
      </p:pic>
      <p:pic>
        <p:nvPicPr>
          <p:cNvPr id="6" name="Picture 5">
            <a:extLst>
              <a:ext uri="{FF2B5EF4-FFF2-40B4-BE49-F238E27FC236}">
                <a16:creationId xmlns:a16="http://schemas.microsoft.com/office/drawing/2014/main" id="{2DDA3249-6A17-B645-2E49-3139E23C75B2}"/>
              </a:ext>
            </a:extLst>
          </p:cNvPr>
          <p:cNvPicPr>
            <a:picLocks noChangeAspect="1"/>
          </p:cNvPicPr>
          <p:nvPr/>
        </p:nvPicPr>
        <p:blipFill>
          <a:blip r:embed="rId3"/>
          <a:stretch>
            <a:fillRect/>
          </a:stretch>
        </p:blipFill>
        <p:spPr>
          <a:xfrm>
            <a:off x="6586780" y="1067935"/>
            <a:ext cx="5312396" cy="4722130"/>
          </a:xfrm>
          <a:prstGeom prst="rect">
            <a:avLst/>
          </a:prstGeom>
        </p:spPr>
      </p:pic>
    </p:spTree>
    <p:extLst>
      <p:ext uri="{BB962C8B-B14F-4D97-AF65-F5344CB8AC3E}">
        <p14:creationId xmlns:p14="http://schemas.microsoft.com/office/powerpoint/2010/main" val="2697022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755D-26E4-E04B-8932-A50F5A4CF199}"/>
              </a:ext>
            </a:extLst>
          </p:cNvPr>
          <p:cNvSpPr>
            <a:spLocks noGrp="1"/>
          </p:cNvSpPr>
          <p:nvPr>
            <p:ph type="title"/>
          </p:nvPr>
        </p:nvSpPr>
        <p:spPr>
          <a:xfrm>
            <a:off x="838200" y="2766218"/>
            <a:ext cx="10515600" cy="1325563"/>
          </a:xfrm>
        </p:spPr>
        <p:txBody>
          <a:bodyPr>
            <a:noAutofit/>
          </a:bodyPr>
          <a:lstStyle/>
          <a:p>
            <a:pPr marR="0" lvl="0" algn="ctr">
              <a:spcBef>
                <a:spcPts val="0"/>
              </a:spcBef>
              <a:spcAft>
                <a:spcPts val="0"/>
              </a:spcAft>
            </a:pPr>
            <a:r>
              <a:rPr lang="en-CA" sz="8000" dirty="0">
                <a:effectLst/>
                <a:ea typeface="Calibri" panose="020F0502020204030204" pitchFamily="34" charset="0"/>
                <a:cs typeface="Calibri" panose="020F0502020204030204" pitchFamily="34" charset="0"/>
              </a:rPr>
              <a:t>What is some advice to keep in mind when you are answering questions?</a:t>
            </a:r>
            <a:endParaRPr lang="en-US" sz="80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9090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003E977D-E001-2247-8AF8-C6D918EE2B62}"/>
              </a:ext>
            </a:extLst>
          </p:cNvPr>
          <p:cNvCxnSpPr>
            <a:cxnSpLocks/>
          </p:cNvCxnSpPr>
          <p:nvPr/>
        </p:nvCxnSpPr>
        <p:spPr>
          <a:xfrm flipH="1">
            <a:off x="2635367" y="4685264"/>
            <a:ext cx="5" cy="420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E301F55-3896-C64B-92E8-309B18C2306E}"/>
              </a:ext>
            </a:extLst>
          </p:cNvPr>
          <p:cNvCxnSpPr>
            <a:cxnSpLocks/>
          </p:cNvCxnSpPr>
          <p:nvPr/>
        </p:nvCxnSpPr>
        <p:spPr>
          <a:xfrm flipH="1">
            <a:off x="2635367" y="3726745"/>
            <a:ext cx="5"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9D69C12-AD15-E64E-BFFE-C3C7035D11ED}"/>
              </a:ext>
            </a:extLst>
          </p:cNvPr>
          <p:cNvCxnSpPr>
            <a:cxnSpLocks/>
          </p:cNvCxnSpPr>
          <p:nvPr/>
        </p:nvCxnSpPr>
        <p:spPr>
          <a:xfrm>
            <a:off x="2637829" y="2737560"/>
            <a:ext cx="0" cy="503774"/>
          </a:xfrm>
          <a:prstGeom prst="line">
            <a:avLst/>
          </a:prstGeom>
        </p:spPr>
        <p:style>
          <a:lnRef idx="1">
            <a:schemeClr val="accent1"/>
          </a:lnRef>
          <a:fillRef idx="0">
            <a:schemeClr val="accent1"/>
          </a:fillRef>
          <a:effectRef idx="0">
            <a:schemeClr val="accent1"/>
          </a:effectRef>
          <a:fontRef idx="minor">
            <a:schemeClr val="tx1"/>
          </a:fontRef>
        </p:style>
      </p:cxnSp>
      <p:pic>
        <p:nvPicPr>
          <p:cNvPr id="65" name="Graphic 64" descr="Checklist with solid fill">
            <a:extLst>
              <a:ext uri="{FF2B5EF4-FFF2-40B4-BE49-F238E27FC236}">
                <a16:creationId xmlns:a16="http://schemas.microsoft.com/office/drawing/2014/main" id="{1E230D4A-DEC0-EA4A-A2DE-3989447DE4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6340" y="4099414"/>
            <a:ext cx="678055" cy="678055"/>
          </a:xfrm>
          <a:prstGeom prst="rect">
            <a:avLst/>
          </a:prstGeom>
        </p:spPr>
      </p:pic>
      <p:pic>
        <p:nvPicPr>
          <p:cNvPr id="64" name="Graphic 63" descr="Checklist with solid fill">
            <a:extLst>
              <a:ext uri="{FF2B5EF4-FFF2-40B4-BE49-F238E27FC236}">
                <a16:creationId xmlns:a16="http://schemas.microsoft.com/office/drawing/2014/main" id="{65B29A5E-1AD5-C94E-866C-4684CD10F1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6342" y="3141718"/>
            <a:ext cx="678055" cy="678055"/>
          </a:xfrm>
          <a:prstGeom prst="rect">
            <a:avLst/>
          </a:prstGeom>
        </p:spPr>
      </p:pic>
      <p:cxnSp>
        <p:nvCxnSpPr>
          <p:cNvPr id="15" name="Straight Connector 14">
            <a:extLst>
              <a:ext uri="{FF2B5EF4-FFF2-40B4-BE49-F238E27FC236}">
                <a16:creationId xmlns:a16="http://schemas.microsoft.com/office/drawing/2014/main" id="{B6A5B45F-309B-5746-BEB3-E6AC167268FA}"/>
              </a:ext>
            </a:extLst>
          </p:cNvPr>
          <p:cNvCxnSpPr>
            <a:cxnSpLocks/>
          </p:cNvCxnSpPr>
          <p:nvPr/>
        </p:nvCxnSpPr>
        <p:spPr>
          <a:xfrm>
            <a:off x="2635370" y="1737983"/>
            <a:ext cx="0" cy="503774"/>
          </a:xfrm>
          <a:prstGeom prst="line">
            <a:avLst/>
          </a:prstGeom>
        </p:spPr>
        <p:style>
          <a:lnRef idx="1">
            <a:schemeClr val="accent1"/>
          </a:lnRef>
          <a:fillRef idx="0">
            <a:schemeClr val="accent1"/>
          </a:fillRef>
          <a:effectRef idx="0">
            <a:schemeClr val="accent1"/>
          </a:effectRef>
          <a:fontRef idx="minor">
            <a:schemeClr val="tx1"/>
          </a:fontRef>
        </p:style>
      </p:cxnSp>
      <p:pic>
        <p:nvPicPr>
          <p:cNvPr id="63" name="Graphic 62" descr="Checklist with solid fill">
            <a:extLst>
              <a:ext uri="{FF2B5EF4-FFF2-40B4-BE49-F238E27FC236}">
                <a16:creationId xmlns:a16="http://schemas.microsoft.com/office/drawing/2014/main" id="{EE42F749-E78D-1245-88CA-696A8625E5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6342" y="2150878"/>
            <a:ext cx="678055" cy="678055"/>
          </a:xfrm>
          <a:prstGeom prst="rect">
            <a:avLst/>
          </a:prstGeom>
        </p:spPr>
      </p:pic>
      <p:sp>
        <p:nvSpPr>
          <p:cNvPr id="2" name="Title 1">
            <a:extLst>
              <a:ext uri="{FF2B5EF4-FFF2-40B4-BE49-F238E27FC236}">
                <a16:creationId xmlns:a16="http://schemas.microsoft.com/office/drawing/2014/main" id="{370400A1-26A6-AB4B-8325-72C95736AECB}"/>
              </a:ext>
            </a:extLst>
          </p:cNvPr>
          <p:cNvSpPr>
            <a:spLocks noGrp="1"/>
          </p:cNvSpPr>
          <p:nvPr>
            <p:ph type="title"/>
          </p:nvPr>
        </p:nvSpPr>
        <p:spPr>
          <a:xfrm>
            <a:off x="838200" y="-165525"/>
            <a:ext cx="10515600" cy="1325563"/>
          </a:xfrm>
        </p:spPr>
        <p:txBody>
          <a:bodyPr>
            <a:normAutofit/>
          </a:bodyPr>
          <a:lstStyle/>
          <a:p>
            <a:pPr algn="ctr"/>
            <a:r>
              <a:rPr lang="en-US" sz="6000" b="1" u="sng" dirty="0"/>
              <a:t>Agenda</a:t>
            </a:r>
          </a:p>
        </p:txBody>
      </p:sp>
      <p:pic>
        <p:nvPicPr>
          <p:cNvPr id="5" name="Graphic 4" descr="Checklist with solid fill">
            <a:extLst>
              <a:ext uri="{FF2B5EF4-FFF2-40B4-BE49-F238E27FC236}">
                <a16:creationId xmlns:a16="http://schemas.microsoft.com/office/drawing/2014/main" id="{F4320D1B-6C26-4E40-9771-644F3DA997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6342" y="1160038"/>
            <a:ext cx="678055" cy="678055"/>
          </a:xfrm>
          <a:prstGeom prst="rect">
            <a:avLst/>
          </a:prstGeom>
        </p:spPr>
      </p:pic>
      <p:sp>
        <p:nvSpPr>
          <p:cNvPr id="21" name="Rounded Rectangle 20">
            <a:extLst>
              <a:ext uri="{FF2B5EF4-FFF2-40B4-BE49-F238E27FC236}">
                <a16:creationId xmlns:a16="http://schemas.microsoft.com/office/drawing/2014/main" id="{E48166EB-CEE9-B546-993C-33E165860029}"/>
              </a:ext>
            </a:extLst>
          </p:cNvPr>
          <p:cNvSpPr/>
          <p:nvPr/>
        </p:nvSpPr>
        <p:spPr>
          <a:xfrm>
            <a:off x="3258785" y="1210805"/>
            <a:ext cx="6398599" cy="582566"/>
          </a:xfrm>
          <a:prstGeom prst="roundRect">
            <a:avLst/>
          </a:prstGeom>
          <a:solidFill>
            <a:srgbClr val="4F2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you prep for speaking during public speaking events?</a:t>
            </a:r>
          </a:p>
        </p:txBody>
      </p:sp>
      <p:cxnSp>
        <p:nvCxnSpPr>
          <p:cNvPr id="25" name="Straight Connector 24">
            <a:extLst>
              <a:ext uri="{FF2B5EF4-FFF2-40B4-BE49-F238E27FC236}">
                <a16:creationId xmlns:a16="http://schemas.microsoft.com/office/drawing/2014/main" id="{AA2739C1-D309-224B-94B7-0BFC62CDDD57}"/>
              </a:ext>
            </a:extLst>
          </p:cNvPr>
          <p:cNvCxnSpPr>
            <a:cxnSpLocks/>
          </p:cNvCxnSpPr>
          <p:nvPr/>
        </p:nvCxnSpPr>
        <p:spPr>
          <a:xfrm flipH="1" flipV="1">
            <a:off x="2850851" y="1489036"/>
            <a:ext cx="4114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4587E93-7DAF-8543-B58D-B04A5CFDDE6D}"/>
              </a:ext>
            </a:extLst>
          </p:cNvPr>
          <p:cNvCxnSpPr>
            <a:cxnSpLocks/>
          </p:cNvCxnSpPr>
          <p:nvPr/>
        </p:nvCxnSpPr>
        <p:spPr>
          <a:xfrm flipH="1">
            <a:off x="2630898" y="5633059"/>
            <a:ext cx="5" cy="420624"/>
          </a:xfrm>
          <a:prstGeom prst="line">
            <a:avLst/>
          </a:prstGeom>
        </p:spPr>
        <p:style>
          <a:lnRef idx="1">
            <a:schemeClr val="accent1"/>
          </a:lnRef>
          <a:fillRef idx="0">
            <a:schemeClr val="accent1"/>
          </a:fillRef>
          <a:effectRef idx="0">
            <a:schemeClr val="accent1"/>
          </a:effectRef>
          <a:fontRef idx="minor">
            <a:schemeClr val="tx1"/>
          </a:fontRef>
        </p:style>
      </p:cxnSp>
      <p:pic>
        <p:nvPicPr>
          <p:cNvPr id="66" name="Graphic 65" descr="Checklist with solid fill">
            <a:extLst>
              <a:ext uri="{FF2B5EF4-FFF2-40B4-BE49-F238E27FC236}">
                <a16:creationId xmlns:a16="http://schemas.microsoft.com/office/drawing/2014/main" id="{5436227E-CAAC-EF4E-B2BC-444D0502CF8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81408" y="5022836"/>
            <a:ext cx="678055" cy="678055"/>
          </a:xfrm>
          <a:prstGeom prst="rect">
            <a:avLst/>
          </a:prstGeom>
        </p:spPr>
      </p:pic>
      <p:pic>
        <p:nvPicPr>
          <p:cNvPr id="67" name="Graphic 66" descr="Checklist with solid fill">
            <a:extLst>
              <a:ext uri="{FF2B5EF4-FFF2-40B4-BE49-F238E27FC236}">
                <a16:creationId xmlns:a16="http://schemas.microsoft.com/office/drawing/2014/main" id="{60EE8AAD-BC0B-CC4A-A9BC-A2C551EE85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6341" y="5985850"/>
            <a:ext cx="678055" cy="678055"/>
          </a:xfrm>
          <a:prstGeom prst="rect">
            <a:avLst/>
          </a:prstGeom>
        </p:spPr>
      </p:pic>
      <p:sp>
        <p:nvSpPr>
          <p:cNvPr id="77" name="Rounded Rectangle 76">
            <a:extLst>
              <a:ext uri="{FF2B5EF4-FFF2-40B4-BE49-F238E27FC236}">
                <a16:creationId xmlns:a16="http://schemas.microsoft.com/office/drawing/2014/main" id="{8A71C506-E1CE-F04F-AA43-73B57FE3213E}"/>
              </a:ext>
            </a:extLst>
          </p:cNvPr>
          <p:cNvSpPr/>
          <p:nvPr/>
        </p:nvSpPr>
        <p:spPr>
          <a:xfrm>
            <a:off x="3258786" y="2195131"/>
            <a:ext cx="6398599" cy="582566"/>
          </a:xfrm>
          <a:prstGeom prst="roundRect">
            <a:avLst/>
          </a:prstGeom>
          <a:solidFill>
            <a:srgbClr val="4F2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500" dirty="0">
                <a:effectLst/>
                <a:latin typeface="Calibri" panose="020F0502020204030204" pitchFamily="34" charset="0"/>
                <a:ea typeface="Calibri" panose="020F0502020204030204" pitchFamily="34" charset="0"/>
                <a:cs typeface="Calibri" panose="020F0502020204030204" pitchFamily="34" charset="0"/>
              </a:rPr>
              <a:t>How do you engage your audiences during public speaking presentation events? </a:t>
            </a:r>
            <a:r>
              <a:rPr lang="en-CA" sz="1500" dirty="0">
                <a:latin typeface="Calibri" panose="020F0502020204030204" pitchFamily="34" charset="0"/>
                <a:ea typeface="Calibri" panose="020F0502020204030204" pitchFamily="34" charset="0"/>
                <a:cs typeface="Calibri" panose="020F0502020204030204" pitchFamily="34" charset="0"/>
              </a:rPr>
              <a:t>Tips and tricks of </a:t>
            </a:r>
            <a:r>
              <a:rPr lang="en-CA" sz="1500" dirty="0">
                <a:effectLst/>
                <a:latin typeface="Calibri" panose="020F0502020204030204" pitchFamily="34" charset="0"/>
                <a:ea typeface="Calibri" panose="020F0502020204030204" pitchFamily="34" charset="0"/>
                <a:cs typeface="Calibri" panose="020F0502020204030204" pitchFamily="34" charset="0"/>
              </a:rPr>
              <a:t>talking or what you include in your slides or poster. </a:t>
            </a:r>
            <a:endParaRPr lang="en-US" sz="15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78" name="Straight Connector 77">
            <a:extLst>
              <a:ext uri="{FF2B5EF4-FFF2-40B4-BE49-F238E27FC236}">
                <a16:creationId xmlns:a16="http://schemas.microsoft.com/office/drawing/2014/main" id="{5D23E6D5-6AA8-944C-AFAF-18CD856369D8}"/>
              </a:ext>
            </a:extLst>
          </p:cNvPr>
          <p:cNvCxnSpPr>
            <a:cxnSpLocks/>
          </p:cNvCxnSpPr>
          <p:nvPr/>
        </p:nvCxnSpPr>
        <p:spPr>
          <a:xfrm flipH="1" flipV="1">
            <a:off x="2847305" y="2486414"/>
            <a:ext cx="411480"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Rounded Rectangle 78">
            <a:extLst>
              <a:ext uri="{FF2B5EF4-FFF2-40B4-BE49-F238E27FC236}">
                <a16:creationId xmlns:a16="http://schemas.microsoft.com/office/drawing/2014/main" id="{654A29DB-5A36-6D45-9074-B34B4BC2B5E1}"/>
              </a:ext>
            </a:extLst>
          </p:cNvPr>
          <p:cNvSpPr/>
          <p:nvPr/>
        </p:nvSpPr>
        <p:spPr>
          <a:xfrm>
            <a:off x="3258785" y="3183793"/>
            <a:ext cx="6398599" cy="582566"/>
          </a:xfrm>
          <a:prstGeom prst="roundRect">
            <a:avLst/>
          </a:prstGeom>
          <a:solidFill>
            <a:srgbClr val="4F2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CA" sz="1800" dirty="0">
                <a:effectLst/>
                <a:latin typeface="Calibri" panose="020F0502020204030204" pitchFamily="34" charset="0"/>
                <a:ea typeface="Calibri" panose="020F0502020204030204" pitchFamily="34" charset="0"/>
                <a:cs typeface="Calibri" panose="020F0502020204030204" pitchFamily="34" charset="0"/>
              </a:rPr>
              <a:t>What are the key differences between well-structured slides/posters and slides/posters that need improvement?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80" name="Straight Connector 79">
            <a:extLst>
              <a:ext uri="{FF2B5EF4-FFF2-40B4-BE49-F238E27FC236}">
                <a16:creationId xmlns:a16="http://schemas.microsoft.com/office/drawing/2014/main" id="{01C11111-79A8-A64E-A7EB-9BCA77F4A077}"/>
              </a:ext>
            </a:extLst>
          </p:cNvPr>
          <p:cNvCxnSpPr>
            <a:cxnSpLocks/>
          </p:cNvCxnSpPr>
          <p:nvPr/>
        </p:nvCxnSpPr>
        <p:spPr>
          <a:xfrm flipH="1" flipV="1">
            <a:off x="2847305" y="3475076"/>
            <a:ext cx="411480"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Rounded Rectangle 80">
            <a:extLst>
              <a:ext uri="{FF2B5EF4-FFF2-40B4-BE49-F238E27FC236}">
                <a16:creationId xmlns:a16="http://schemas.microsoft.com/office/drawing/2014/main" id="{44536B5D-3795-6D48-9553-F8D5733630A3}"/>
              </a:ext>
            </a:extLst>
          </p:cNvPr>
          <p:cNvSpPr/>
          <p:nvPr/>
        </p:nvSpPr>
        <p:spPr>
          <a:xfrm>
            <a:off x="3258784" y="4172454"/>
            <a:ext cx="6398599" cy="582566"/>
          </a:xfrm>
          <a:prstGeom prst="roundRect">
            <a:avLst/>
          </a:prstGeom>
          <a:solidFill>
            <a:srgbClr val="4F2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a:spcBef>
                <a:spcPts val="0"/>
              </a:spcBef>
              <a:spcAft>
                <a:spcPts val="0"/>
              </a:spcAft>
            </a:pPr>
            <a:r>
              <a:rPr lang="en-CA" sz="1800" dirty="0">
                <a:effectLst/>
                <a:latin typeface="Calibri" panose="020F0502020204030204" pitchFamily="34" charset="0"/>
                <a:ea typeface="Calibri" panose="020F0502020204030204" pitchFamily="34" charset="0"/>
                <a:cs typeface="Calibri" panose="020F0502020204030204" pitchFamily="34" charset="0"/>
              </a:rPr>
              <a:t>What is some advice to keep in mind when you are answering questions?</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p:txBody>
      </p:sp>
      <p:cxnSp>
        <p:nvCxnSpPr>
          <p:cNvPr id="82" name="Straight Connector 81">
            <a:extLst>
              <a:ext uri="{FF2B5EF4-FFF2-40B4-BE49-F238E27FC236}">
                <a16:creationId xmlns:a16="http://schemas.microsoft.com/office/drawing/2014/main" id="{571D51C7-3F3B-864E-8588-BCB29C7D72E3}"/>
              </a:ext>
            </a:extLst>
          </p:cNvPr>
          <p:cNvCxnSpPr>
            <a:cxnSpLocks/>
          </p:cNvCxnSpPr>
          <p:nvPr/>
        </p:nvCxnSpPr>
        <p:spPr>
          <a:xfrm flipH="1" flipV="1">
            <a:off x="2852529" y="4463737"/>
            <a:ext cx="411480" cy="0"/>
          </a:xfrm>
          <a:prstGeom prst="line">
            <a:avLst/>
          </a:prstGeom>
        </p:spPr>
        <p:style>
          <a:lnRef idx="1">
            <a:schemeClr val="accent1"/>
          </a:lnRef>
          <a:fillRef idx="0">
            <a:schemeClr val="accent1"/>
          </a:fillRef>
          <a:effectRef idx="0">
            <a:schemeClr val="accent1"/>
          </a:effectRef>
          <a:fontRef idx="minor">
            <a:schemeClr val="tx1"/>
          </a:fontRef>
        </p:style>
      </p:cxnSp>
      <p:sp>
        <p:nvSpPr>
          <p:cNvPr id="83" name="Rounded Rectangle 82">
            <a:extLst>
              <a:ext uri="{FF2B5EF4-FFF2-40B4-BE49-F238E27FC236}">
                <a16:creationId xmlns:a16="http://schemas.microsoft.com/office/drawing/2014/main" id="{8705AD75-887E-814D-A7BE-A34304C70F54}"/>
              </a:ext>
            </a:extLst>
          </p:cNvPr>
          <p:cNvSpPr/>
          <p:nvPr/>
        </p:nvSpPr>
        <p:spPr>
          <a:xfrm>
            <a:off x="3256533" y="5077681"/>
            <a:ext cx="6398599" cy="582566"/>
          </a:xfrm>
          <a:prstGeom prst="roundRect">
            <a:avLst/>
          </a:prstGeom>
          <a:solidFill>
            <a:srgbClr val="4F2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 do you disseminate your research to media, including social media?</a:t>
            </a:r>
          </a:p>
        </p:txBody>
      </p:sp>
      <p:cxnSp>
        <p:nvCxnSpPr>
          <p:cNvPr id="84" name="Straight Connector 83">
            <a:extLst>
              <a:ext uri="{FF2B5EF4-FFF2-40B4-BE49-F238E27FC236}">
                <a16:creationId xmlns:a16="http://schemas.microsoft.com/office/drawing/2014/main" id="{25DCE675-10C1-C94C-A181-6CDDEE7CE886}"/>
              </a:ext>
            </a:extLst>
          </p:cNvPr>
          <p:cNvCxnSpPr>
            <a:cxnSpLocks/>
          </p:cNvCxnSpPr>
          <p:nvPr/>
        </p:nvCxnSpPr>
        <p:spPr>
          <a:xfrm flipH="1" flipV="1">
            <a:off x="2845053" y="5368964"/>
            <a:ext cx="411480" cy="0"/>
          </a:xfrm>
          <a:prstGeom prst="line">
            <a:avLst/>
          </a:prstGeom>
        </p:spPr>
        <p:style>
          <a:lnRef idx="1">
            <a:schemeClr val="accent1"/>
          </a:lnRef>
          <a:fillRef idx="0">
            <a:schemeClr val="accent1"/>
          </a:fillRef>
          <a:effectRef idx="0">
            <a:schemeClr val="accent1"/>
          </a:effectRef>
          <a:fontRef idx="minor">
            <a:schemeClr val="tx1"/>
          </a:fontRef>
        </p:style>
      </p:cxnSp>
      <p:sp>
        <p:nvSpPr>
          <p:cNvPr id="85" name="Rounded Rectangle 84">
            <a:extLst>
              <a:ext uri="{FF2B5EF4-FFF2-40B4-BE49-F238E27FC236}">
                <a16:creationId xmlns:a16="http://schemas.microsoft.com/office/drawing/2014/main" id="{8C6E8684-63E9-7C4D-B9C2-E61F98915A5A}"/>
              </a:ext>
            </a:extLst>
          </p:cNvPr>
          <p:cNvSpPr/>
          <p:nvPr/>
        </p:nvSpPr>
        <p:spPr>
          <a:xfrm>
            <a:off x="3256533" y="6033594"/>
            <a:ext cx="6398599" cy="582566"/>
          </a:xfrm>
          <a:prstGeom prst="roundRect">
            <a:avLst/>
          </a:prstGeom>
          <a:solidFill>
            <a:srgbClr val="4F26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are some tips and tricks to remember when public speaking and presenting virtually (on Zoom)?</a:t>
            </a:r>
          </a:p>
        </p:txBody>
      </p:sp>
      <p:cxnSp>
        <p:nvCxnSpPr>
          <p:cNvPr id="86" name="Straight Connector 85">
            <a:extLst>
              <a:ext uri="{FF2B5EF4-FFF2-40B4-BE49-F238E27FC236}">
                <a16:creationId xmlns:a16="http://schemas.microsoft.com/office/drawing/2014/main" id="{39D43999-225F-6A48-9696-8AAFF09619EC}"/>
              </a:ext>
            </a:extLst>
          </p:cNvPr>
          <p:cNvCxnSpPr>
            <a:cxnSpLocks/>
          </p:cNvCxnSpPr>
          <p:nvPr/>
        </p:nvCxnSpPr>
        <p:spPr>
          <a:xfrm flipH="1" flipV="1">
            <a:off x="2839829" y="6324877"/>
            <a:ext cx="4114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525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240B6-FD7E-8A4D-A130-239967717661}"/>
              </a:ext>
            </a:extLst>
          </p:cNvPr>
          <p:cNvSpPr>
            <a:spLocks noGrp="1"/>
          </p:cNvSpPr>
          <p:nvPr>
            <p:ph type="title"/>
          </p:nvPr>
        </p:nvSpPr>
        <p:spPr>
          <a:xfrm>
            <a:off x="838200" y="2766218"/>
            <a:ext cx="10515600" cy="1325563"/>
          </a:xfrm>
        </p:spPr>
        <p:txBody>
          <a:bodyPr>
            <a:noAutofit/>
          </a:bodyPr>
          <a:lstStyle/>
          <a:p>
            <a:pPr algn="ctr"/>
            <a:r>
              <a:rPr lang="en-US" sz="8000" dirty="0"/>
              <a:t>How do you disseminate your research to media, including social media?</a:t>
            </a:r>
          </a:p>
        </p:txBody>
      </p:sp>
    </p:spTree>
    <p:extLst>
      <p:ext uri="{BB962C8B-B14F-4D97-AF65-F5344CB8AC3E}">
        <p14:creationId xmlns:p14="http://schemas.microsoft.com/office/powerpoint/2010/main" val="1100623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4165A-DDA3-D941-931D-247C4EF89F0B}"/>
              </a:ext>
            </a:extLst>
          </p:cNvPr>
          <p:cNvSpPr>
            <a:spLocks noGrp="1"/>
          </p:cNvSpPr>
          <p:nvPr>
            <p:ph type="title"/>
          </p:nvPr>
        </p:nvSpPr>
        <p:spPr>
          <a:xfrm>
            <a:off x="838200" y="3429000"/>
            <a:ext cx="10515600" cy="1325563"/>
          </a:xfrm>
        </p:spPr>
        <p:txBody>
          <a:bodyPr>
            <a:noAutofit/>
          </a:bodyPr>
          <a:lstStyle/>
          <a:p>
            <a:pPr algn="ctr"/>
            <a:r>
              <a:rPr lang="en-US" sz="8000" dirty="0"/>
              <a:t>What are some tips and tricks to remember when public speaking and presenting virtually (on Zoom)?</a:t>
            </a:r>
            <a:br>
              <a:rPr lang="en-US" sz="8000" dirty="0"/>
            </a:br>
            <a:endParaRPr lang="en-US" sz="8000" dirty="0"/>
          </a:p>
        </p:txBody>
      </p:sp>
    </p:spTree>
    <p:extLst>
      <p:ext uri="{BB962C8B-B14F-4D97-AF65-F5344CB8AC3E}">
        <p14:creationId xmlns:p14="http://schemas.microsoft.com/office/powerpoint/2010/main" val="3152809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D84B-8A19-0F4D-A6F5-278737BD05D1}"/>
              </a:ext>
            </a:extLst>
          </p:cNvPr>
          <p:cNvSpPr>
            <a:spLocks noGrp="1"/>
          </p:cNvSpPr>
          <p:nvPr>
            <p:ph type="title"/>
          </p:nvPr>
        </p:nvSpPr>
        <p:spPr>
          <a:xfrm>
            <a:off x="838200" y="2766218"/>
            <a:ext cx="10515600" cy="1325563"/>
          </a:xfrm>
        </p:spPr>
        <p:txBody>
          <a:bodyPr>
            <a:noAutofit/>
          </a:bodyPr>
          <a:lstStyle/>
          <a:p>
            <a:pPr algn="ctr"/>
            <a:r>
              <a:rPr lang="en-US" sz="7000" dirty="0"/>
              <a:t>What do you wish you would’ve known when you first began public speaking and presenting?</a:t>
            </a:r>
          </a:p>
        </p:txBody>
      </p:sp>
    </p:spTree>
    <p:extLst>
      <p:ext uri="{BB962C8B-B14F-4D97-AF65-F5344CB8AC3E}">
        <p14:creationId xmlns:p14="http://schemas.microsoft.com/office/powerpoint/2010/main" val="246760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4BB3-FDFF-6B40-BCB5-B55D4B109A98}"/>
              </a:ext>
            </a:extLst>
          </p:cNvPr>
          <p:cNvSpPr>
            <a:spLocks noGrp="1"/>
          </p:cNvSpPr>
          <p:nvPr>
            <p:ph type="title"/>
          </p:nvPr>
        </p:nvSpPr>
        <p:spPr>
          <a:xfrm>
            <a:off x="838200" y="3429000"/>
            <a:ext cx="10515600" cy="1325563"/>
          </a:xfrm>
        </p:spPr>
        <p:txBody>
          <a:bodyPr>
            <a:noAutofit/>
          </a:bodyPr>
          <a:lstStyle/>
          <a:p>
            <a:pPr algn="ctr"/>
            <a:r>
              <a:rPr lang="en-US" sz="8000" dirty="0"/>
              <a:t>If there is a strict limit, what should you focus on during a timed research presentation?</a:t>
            </a:r>
            <a:br>
              <a:rPr lang="en-US" sz="8000" dirty="0"/>
            </a:br>
            <a:endParaRPr lang="en-US" sz="8000" dirty="0"/>
          </a:p>
        </p:txBody>
      </p:sp>
    </p:spTree>
    <p:extLst>
      <p:ext uri="{BB962C8B-B14F-4D97-AF65-F5344CB8AC3E}">
        <p14:creationId xmlns:p14="http://schemas.microsoft.com/office/powerpoint/2010/main" val="1049142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 of people's heads and raised hands at corporate presentation with speaker and whiteboard out of focus in background">
            <a:extLst>
              <a:ext uri="{FF2B5EF4-FFF2-40B4-BE49-F238E27FC236}">
                <a16:creationId xmlns:a16="http://schemas.microsoft.com/office/drawing/2014/main" id="{E19FB36B-D9A5-B74A-ADBD-9C953E60D1D5}"/>
              </a:ext>
            </a:extLst>
          </p:cNvPr>
          <p:cNvPicPr>
            <a:picLocks noChangeAspect="1"/>
          </p:cNvPicPr>
          <p:nvPr/>
        </p:nvPicPr>
        <p:blipFill rotWithShape="1">
          <a:blip r:embed="rId2"/>
          <a:srcRect t="9091" r="23585"/>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01B3648F-470B-7E44-A8BE-7ECFCF44C9F8}"/>
              </a:ext>
            </a:extLst>
          </p:cNvPr>
          <p:cNvSpPr>
            <a:spLocks noGrp="1"/>
          </p:cNvSpPr>
          <p:nvPr>
            <p:ph type="ctrTitle"/>
          </p:nvPr>
        </p:nvSpPr>
        <p:spPr>
          <a:xfrm>
            <a:off x="-250409" y="760841"/>
            <a:ext cx="4023360" cy="3204134"/>
          </a:xfrm>
        </p:spPr>
        <p:txBody>
          <a:bodyPr anchor="b">
            <a:normAutofit/>
          </a:bodyPr>
          <a:lstStyle/>
          <a:p>
            <a:r>
              <a:rPr lang="en-US" sz="4500" b="1" dirty="0"/>
              <a:t>Thank you</a:t>
            </a:r>
            <a:br>
              <a:rPr lang="en-US" sz="4500" b="1" dirty="0"/>
            </a:br>
            <a:r>
              <a:rPr lang="en-US" sz="4500" b="1" dirty="0"/>
              <a:t>for coming!</a:t>
            </a:r>
          </a:p>
        </p:txBody>
      </p:sp>
      <p:sp>
        <p:nvSpPr>
          <p:cNvPr id="6" name="Rectangle 5">
            <a:extLst>
              <a:ext uri="{FF2B5EF4-FFF2-40B4-BE49-F238E27FC236}">
                <a16:creationId xmlns:a16="http://schemas.microsoft.com/office/drawing/2014/main" id="{69F4BC91-B04D-F445-8649-0903A0348D81}"/>
              </a:ext>
            </a:extLst>
          </p:cNvPr>
          <p:cNvSpPr/>
          <p:nvPr/>
        </p:nvSpPr>
        <p:spPr>
          <a:xfrm>
            <a:off x="327546" y="436728"/>
            <a:ext cx="1050878" cy="532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314AD01-502F-7845-A9D1-92541B010029}"/>
              </a:ext>
            </a:extLst>
          </p:cNvPr>
          <p:cNvSpPr/>
          <p:nvPr/>
        </p:nvSpPr>
        <p:spPr>
          <a:xfrm>
            <a:off x="423388" y="4394579"/>
            <a:ext cx="2589635" cy="3123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close-up of a logo&#10;&#10;Description automatically generated">
            <a:extLst>
              <a:ext uri="{FF2B5EF4-FFF2-40B4-BE49-F238E27FC236}">
                <a16:creationId xmlns:a16="http://schemas.microsoft.com/office/drawing/2014/main" id="{8D5941FD-171C-474B-BED5-E5CD7DC95D68}"/>
              </a:ext>
            </a:extLst>
          </p:cNvPr>
          <p:cNvPicPr>
            <a:picLocks noChangeAspect="1"/>
          </p:cNvPicPr>
          <p:nvPr/>
        </p:nvPicPr>
        <p:blipFill>
          <a:blip r:embed="rId3"/>
          <a:stretch>
            <a:fillRect/>
          </a:stretch>
        </p:blipFill>
        <p:spPr>
          <a:xfrm>
            <a:off x="0" y="5830670"/>
            <a:ext cx="3523488" cy="1027330"/>
          </a:xfrm>
          <a:prstGeom prst="rect">
            <a:avLst/>
          </a:prstGeom>
        </p:spPr>
      </p:pic>
    </p:spTree>
    <p:extLst>
      <p:ext uri="{BB962C8B-B14F-4D97-AF65-F5344CB8AC3E}">
        <p14:creationId xmlns:p14="http://schemas.microsoft.com/office/powerpoint/2010/main" val="371258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3B28-92D5-9843-B83C-8400EA45A8EC}"/>
              </a:ext>
            </a:extLst>
          </p:cNvPr>
          <p:cNvSpPr>
            <a:spLocks noGrp="1"/>
          </p:cNvSpPr>
          <p:nvPr>
            <p:ph type="title"/>
          </p:nvPr>
        </p:nvSpPr>
        <p:spPr>
          <a:xfrm>
            <a:off x="838200" y="2766218"/>
            <a:ext cx="10515600" cy="1325563"/>
          </a:xfrm>
        </p:spPr>
        <p:txBody>
          <a:bodyPr>
            <a:noAutofit/>
          </a:bodyPr>
          <a:lstStyle/>
          <a:p>
            <a:pPr algn="ctr"/>
            <a:r>
              <a:rPr lang="en-US" sz="8000" dirty="0"/>
              <a:t>How do you prep for speaking during public speaking events?</a:t>
            </a:r>
          </a:p>
        </p:txBody>
      </p:sp>
    </p:spTree>
    <p:extLst>
      <p:ext uri="{BB962C8B-B14F-4D97-AF65-F5344CB8AC3E}">
        <p14:creationId xmlns:p14="http://schemas.microsoft.com/office/powerpoint/2010/main" val="417243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755D-26E4-E04B-8932-A50F5A4CF199}"/>
              </a:ext>
            </a:extLst>
          </p:cNvPr>
          <p:cNvSpPr>
            <a:spLocks noGrp="1"/>
          </p:cNvSpPr>
          <p:nvPr>
            <p:ph type="title"/>
          </p:nvPr>
        </p:nvSpPr>
        <p:spPr>
          <a:xfrm>
            <a:off x="838200" y="2766218"/>
            <a:ext cx="10515600" cy="1325563"/>
          </a:xfrm>
        </p:spPr>
        <p:txBody>
          <a:bodyPr>
            <a:noAutofit/>
          </a:bodyPr>
          <a:lstStyle/>
          <a:p>
            <a:pPr algn="ctr"/>
            <a:r>
              <a:rPr lang="en-CA" sz="6000" dirty="0">
                <a:effectLst/>
                <a:ea typeface="Calibri" panose="020F0502020204030204" pitchFamily="34" charset="0"/>
                <a:cs typeface="Calibri" panose="020F0502020204030204" pitchFamily="34" charset="0"/>
              </a:rPr>
              <a:t>How do you engage your audiences during public speaking presentation events? </a:t>
            </a:r>
            <a:r>
              <a:rPr lang="en-CA" sz="6000" dirty="0">
                <a:ea typeface="Calibri" panose="020F0502020204030204" pitchFamily="34" charset="0"/>
                <a:cs typeface="Calibri" panose="020F0502020204030204" pitchFamily="34" charset="0"/>
              </a:rPr>
              <a:t>Tips and tricks of </a:t>
            </a:r>
            <a:r>
              <a:rPr lang="en-CA" sz="6000" dirty="0">
                <a:effectLst/>
                <a:ea typeface="Calibri" panose="020F0502020204030204" pitchFamily="34" charset="0"/>
                <a:cs typeface="Calibri" panose="020F0502020204030204" pitchFamily="34" charset="0"/>
              </a:rPr>
              <a:t>talking or what you include in your slides or poster. </a:t>
            </a:r>
            <a:endParaRPr lang="en-US" sz="6000" dirty="0"/>
          </a:p>
        </p:txBody>
      </p:sp>
    </p:spTree>
    <p:extLst>
      <p:ext uri="{BB962C8B-B14F-4D97-AF65-F5344CB8AC3E}">
        <p14:creationId xmlns:p14="http://schemas.microsoft.com/office/powerpoint/2010/main" val="3033586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1755D-26E4-E04B-8932-A50F5A4CF199}"/>
              </a:ext>
            </a:extLst>
          </p:cNvPr>
          <p:cNvSpPr>
            <a:spLocks noGrp="1"/>
          </p:cNvSpPr>
          <p:nvPr>
            <p:ph type="title"/>
          </p:nvPr>
        </p:nvSpPr>
        <p:spPr>
          <a:xfrm>
            <a:off x="838200" y="2766218"/>
            <a:ext cx="10515600" cy="1325563"/>
          </a:xfrm>
        </p:spPr>
        <p:txBody>
          <a:bodyPr>
            <a:noAutofit/>
          </a:bodyPr>
          <a:lstStyle/>
          <a:p>
            <a:pPr marR="0" lvl="0" algn="ctr">
              <a:spcBef>
                <a:spcPts val="0"/>
              </a:spcBef>
              <a:spcAft>
                <a:spcPts val="0"/>
              </a:spcAft>
            </a:pPr>
            <a:r>
              <a:rPr lang="en-CA" sz="7000" dirty="0">
                <a:effectLst/>
                <a:ea typeface="Calibri" panose="020F0502020204030204" pitchFamily="34" charset="0"/>
                <a:cs typeface="Calibri" panose="020F0502020204030204" pitchFamily="34" charset="0"/>
              </a:rPr>
              <a:t>What are the key differences between well-structured slides/posters and slides/posters that need improvement?</a:t>
            </a:r>
            <a:endParaRPr lang="en-US" sz="70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4121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3A59E-C723-889F-FBDF-4641E669065C}"/>
              </a:ext>
            </a:extLst>
          </p:cNvPr>
          <p:cNvSpPr>
            <a:spLocks noGrp="1"/>
          </p:cNvSpPr>
          <p:nvPr>
            <p:ph type="ctrTitle"/>
          </p:nvPr>
        </p:nvSpPr>
        <p:spPr>
          <a:xfrm>
            <a:off x="1235122" y="1241946"/>
            <a:ext cx="9721755" cy="2010565"/>
          </a:xfrm>
        </p:spPr>
        <p:txBody>
          <a:bodyPr>
            <a:normAutofit fontScale="90000"/>
          </a:bodyPr>
          <a:lstStyle/>
          <a:p>
            <a:pPr>
              <a:lnSpc>
                <a:spcPts val="6480"/>
              </a:lnSpc>
            </a:pPr>
            <a:r>
              <a:rPr lang="en-US" b="1" dirty="0">
                <a:latin typeface="Tw Cen MT" panose="020B0602020104020603" pitchFamily="34" charset="77"/>
              </a:rPr>
              <a:t>My Approach to Public Speaking </a:t>
            </a:r>
            <a:br>
              <a:rPr lang="en-US" b="1" dirty="0">
                <a:latin typeface="Tw Cen MT" panose="020B0602020104020603" pitchFamily="34" charset="77"/>
              </a:rPr>
            </a:br>
            <a:r>
              <a:rPr lang="en-US" b="1" dirty="0">
                <a:latin typeface="Tw Cen MT" panose="020B0602020104020603" pitchFamily="34" charset="77"/>
              </a:rPr>
              <a:t>Sample Slides </a:t>
            </a:r>
          </a:p>
        </p:txBody>
      </p:sp>
      <p:sp>
        <p:nvSpPr>
          <p:cNvPr id="3" name="Subtitle 2">
            <a:extLst>
              <a:ext uri="{FF2B5EF4-FFF2-40B4-BE49-F238E27FC236}">
                <a16:creationId xmlns:a16="http://schemas.microsoft.com/office/drawing/2014/main" id="{4B1D57DB-8149-C839-A4E1-C71E67B70395}"/>
              </a:ext>
            </a:extLst>
          </p:cNvPr>
          <p:cNvSpPr>
            <a:spLocks noGrp="1"/>
          </p:cNvSpPr>
          <p:nvPr>
            <p:ph type="subTitle" idx="1"/>
          </p:nvPr>
        </p:nvSpPr>
        <p:spPr>
          <a:xfrm>
            <a:off x="1524000" y="3977196"/>
            <a:ext cx="9144000" cy="1280604"/>
          </a:xfrm>
        </p:spPr>
        <p:txBody>
          <a:bodyPr>
            <a:normAutofit/>
          </a:bodyPr>
          <a:lstStyle/>
          <a:p>
            <a:r>
              <a:rPr lang="en-US" sz="3600" dirty="0">
                <a:latin typeface="Rockwell" panose="02060603020205020403" pitchFamily="18" charset="77"/>
              </a:rPr>
              <a:t>Albert Malkin, PhD, BCBA-D</a:t>
            </a:r>
          </a:p>
          <a:p>
            <a:r>
              <a:rPr lang="en-US" sz="3600" dirty="0">
                <a:latin typeface="Rockwell" panose="02060603020205020403" pitchFamily="18" charset="77"/>
              </a:rPr>
              <a:t>Faculty of Education</a:t>
            </a:r>
          </a:p>
          <a:p>
            <a:endParaRPr lang="en-US" sz="3600" dirty="0">
              <a:latin typeface="Rockwell" panose="02060603020205020403" pitchFamily="18" charset="77"/>
            </a:endParaRPr>
          </a:p>
          <a:p>
            <a:endParaRPr lang="en-US" sz="3600" dirty="0">
              <a:latin typeface="Rockwell" panose="02060603020205020403" pitchFamily="18" charset="77"/>
            </a:endParaRPr>
          </a:p>
        </p:txBody>
      </p:sp>
    </p:spTree>
    <p:extLst>
      <p:ext uri="{BB962C8B-B14F-4D97-AF65-F5344CB8AC3E}">
        <p14:creationId xmlns:p14="http://schemas.microsoft.com/office/powerpoint/2010/main" val="379162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DC3C-3CE9-1520-9800-BC69777F283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C1C9B2-59AB-2897-F057-84D484819DAD}"/>
              </a:ext>
            </a:extLst>
          </p:cNvPr>
          <p:cNvSpPr>
            <a:spLocks noGrp="1"/>
          </p:cNvSpPr>
          <p:nvPr>
            <p:ph idx="1"/>
          </p:nvPr>
        </p:nvSpPr>
        <p:spPr/>
        <p:txBody>
          <a:bodyPr/>
          <a:lstStyle/>
          <a:p>
            <a:endParaRPr lang="en-US" dirty="0"/>
          </a:p>
        </p:txBody>
      </p:sp>
      <p:pic>
        <p:nvPicPr>
          <p:cNvPr id="10" name="Picture 9">
            <a:extLst>
              <a:ext uri="{FF2B5EF4-FFF2-40B4-BE49-F238E27FC236}">
                <a16:creationId xmlns:a16="http://schemas.microsoft.com/office/drawing/2014/main" id="{06FE31C3-A734-92B3-6AA3-A5C2EBB1BA38}"/>
              </a:ext>
            </a:extLst>
          </p:cNvPr>
          <p:cNvPicPr>
            <a:picLocks noChangeAspect="1"/>
          </p:cNvPicPr>
          <p:nvPr/>
        </p:nvPicPr>
        <p:blipFill rotWithShape="1">
          <a:blip r:embed="rId2"/>
          <a:srcRect r="1552"/>
          <a:stretch/>
        </p:blipFill>
        <p:spPr>
          <a:xfrm>
            <a:off x="2654541" y="-34002"/>
            <a:ext cx="6882918" cy="6892002"/>
          </a:xfrm>
          <a:prstGeom prst="rect">
            <a:avLst/>
          </a:prstGeom>
        </p:spPr>
      </p:pic>
    </p:spTree>
    <p:extLst>
      <p:ext uri="{BB962C8B-B14F-4D97-AF65-F5344CB8AC3E}">
        <p14:creationId xmlns:p14="http://schemas.microsoft.com/office/powerpoint/2010/main" val="46118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8826-0A8A-103A-AA30-E3238A3308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18DFC3-6164-AA7F-19C3-AE835A6C0D0A}"/>
              </a:ext>
            </a:extLst>
          </p:cNvPr>
          <p:cNvSpPr>
            <a:spLocks noGrp="1"/>
          </p:cNvSpPr>
          <p:nvPr>
            <p:ph idx="1"/>
          </p:nvPr>
        </p:nvSpPr>
        <p:spPr/>
        <p:txBody>
          <a:bodyPr/>
          <a:lstStyle/>
          <a:p>
            <a:endParaRPr lang="en-US" dirty="0"/>
          </a:p>
        </p:txBody>
      </p:sp>
      <p:pic>
        <p:nvPicPr>
          <p:cNvPr id="1028" name="Picture 4">
            <a:extLst>
              <a:ext uri="{FF2B5EF4-FFF2-40B4-BE49-F238E27FC236}">
                <a16:creationId xmlns:a16="http://schemas.microsoft.com/office/drawing/2014/main" id="{7FC7724A-4F35-5354-344E-0C2248D15974}"/>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0"/>
                    </a14:imgEffect>
                    <a14:imgEffect>
                      <a14:brightnessContrast bright="6000"/>
                    </a14:imgEffect>
                  </a14:imgLayer>
                </a14:imgProps>
              </a:ext>
              <a:ext uri="{28A0092B-C50C-407E-A947-70E740481C1C}">
                <a14:useLocalDpi xmlns:a14="http://schemas.microsoft.com/office/drawing/2010/main" val="0"/>
              </a:ext>
            </a:extLst>
          </a:blip>
          <a:srcRect t="6133" b="6585"/>
          <a:stretch/>
        </p:blipFill>
        <p:spPr bwMode="auto">
          <a:xfrm>
            <a:off x="2149020" y="-15983"/>
            <a:ext cx="7893959" cy="688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13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{B798EC1F-7214-8046-876F-550A8B5FF193}tf16401369</Template>
  <TotalTime>14039</TotalTime>
  <Words>1590</Words>
  <Application>Microsoft Office PowerPoint</Application>
  <PresentationFormat>Widescreen</PresentationFormat>
  <Paragraphs>114</Paragraphs>
  <Slides>34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Rockwell</vt:lpstr>
      <vt:lpstr>Söhne</vt:lpstr>
      <vt:lpstr>Times New Roman</vt:lpstr>
      <vt:lpstr>Tw Cen MT</vt:lpstr>
      <vt:lpstr>Office Theme</vt:lpstr>
      <vt:lpstr>Presentation and Public Speaking Skills: A Panel</vt:lpstr>
      <vt:lpstr>PowerPoint Presentation</vt:lpstr>
      <vt:lpstr>Agenda</vt:lpstr>
      <vt:lpstr>How do you prep for speaking during public speaking events?</vt:lpstr>
      <vt:lpstr>How do you engage your audiences during public speaking presentation events? Tips and tricks of talking or what you include in your slides or poster. </vt:lpstr>
      <vt:lpstr>What are the key differences between well-structured slides/posters and slides/posters that need improvement?</vt:lpstr>
      <vt:lpstr>My Approach to Public Speaking  Sample Slides </vt:lpstr>
      <vt:lpstr>PowerPoint Presentation</vt:lpstr>
      <vt:lpstr>PowerPoint Presentation</vt:lpstr>
      <vt:lpstr>Story telling</vt:lpstr>
      <vt:lpstr>Story telling</vt:lpstr>
      <vt:lpstr>Story telling</vt:lpstr>
      <vt:lpstr>Story telling</vt:lpstr>
      <vt:lpstr>Narrative Structure</vt:lpstr>
      <vt:lpstr>Narrative Structure</vt:lpstr>
      <vt:lpstr>Narrative Structure</vt:lpstr>
      <vt:lpstr>Narrative Structure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some advice to keep in mind when you are answering questions?</vt:lpstr>
      <vt:lpstr>How do you disseminate your research to media, including social media?</vt:lpstr>
      <vt:lpstr>What are some tips and tricks to remember when public speaking and presenting virtually (on Zoom)? </vt:lpstr>
      <vt:lpstr>What do you wish you would’ve known when you first began public speaking and presenting?</vt:lpstr>
      <vt:lpstr>If there is a strict limit, what should you focus on during a timed research presentation? </vt:lpstr>
      <vt:lpstr>Thank you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Speaking</dc:title>
  <dc:creator>Albert Malkin</dc:creator>
  <cp:lastModifiedBy>Connor Hassan</cp:lastModifiedBy>
  <cp:revision>10</cp:revision>
  <dcterms:created xsi:type="dcterms:W3CDTF">2024-01-16T17:09:58Z</dcterms:created>
  <dcterms:modified xsi:type="dcterms:W3CDTF">2024-02-27T15:41:18Z</dcterms:modified>
</cp:coreProperties>
</file>