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2" r:id="rId4"/>
    <p:sldId id="281" r:id="rId5"/>
    <p:sldId id="284" r:id="rId6"/>
    <p:sldId id="285" r:id="rId7"/>
    <p:sldId id="286" r:id="rId8"/>
    <p:sldId id="290" r:id="rId9"/>
    <p:sldId id="291" r:id="rId10"/>
    <p:sldId id="292" r:id="rId11"/>
    <p:sldId id="296" r:id="rId12"/>
    <p:sldId id="287" r:id="rId13"/>
    <p:sldId id="288" r:id="rId14"/>
    <p:sldId id="289" r:id="rId15"/>
    <p:sldId id="293" r:id="rId16"/>
    <p:sldId id="294" r:id="rId17"/>
    <p:sldId id="295" r:id="rId18"/>
    <p:sldId id="298"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813119"/>
    <a:srgbClr val="682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415C4-A69F-453C-87C2-93D992A42E7E}" type="datetimeFigureOut">
              <a:rPr lang="en-CA" smtClean="0"/>
              <a:t>2023-01-25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62DFC-F84D-4312-99F2-1EB5362F895B}" type="slidenum">
              <a:rPr lang="en-CA" smtClean="0"/>
              <a:t>‹#›</a:t>
            </a:fld>
            <a:endParaRPr lang="en-CA"/>
          </a:p>
        </p:txBody>
      </p:sp>
    </p:spTree>
    <p:extLst>
      <p:ext uri="{BB962C8B-B14F-4D97-AF65-F5344CB8AC3E}">
        <p14:creationId xmlns:p14="http://schemas.microsoft.com/office/powerpoint/2010/main" val="381504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a:t>
            </a:fld>
            <a:endParaRPr lang="en-US"/>
          </a:p>
        </p:txBody>
      </p:sp>
    </p:spTree>
    <p:extLst>
      <p:ext uri="{BB962C8B-B14F-4D97-AF65-F5344CB8AC3E}">
        <p14:creationId xmlns:p14="http://schemas.microsoft.com/office/powerpoint/2010/main" val="428541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3DC1-35D7-13B9-2E3F-16B17660AE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C2BBA60-62F5-4286-CDFC-0BE6DDF5E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93D1E86-B9F5-1079-69E9-E7398F296A71}"/>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5" name="Footer Placeholder 4">
            <a:extLst>
              <a:ext uri="{FF2B5EF4-FFF2-40B4-BE49-F238E27FC236}">
                <a16:creationId xmlns:a16="http://schemas.microsoft.com/office/drawing/2014/main" id="{1C2C102D-8E1C-C45D-C2DF-5B768B4442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439631-3436-5E22-C6DD-031BC3892E56}"/>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368717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CD40-9CA2-D291-26F9-B06D336A634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964DE38-4C9A-3B03-DB72-7538AF13A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AC239E-2CC1-2AF5-9E27-8689CECFFEA0}"/>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5" name="Footer Placeholder 4">
            <a:extLst>
              <a:ext uri="{FF2B5EF4-FFF2-40B4-BE49-F238E27FC236}">
                <a16:creationId xmlns:a16="http://schemas.microsoft.com/office/drawing/2014/main" id="{D01043D5-92D1-B75B-082B-422401D233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41FC89-3BCC-0BBE-F4C2-607DBAB11110}"/>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216278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29B11-0D23-BD6F-B0D6-5909EAD890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5791478-F372-9929-DC70-B670C82087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DFA9D9-4496-F8F4-35F5-1F3A0DE90EA1}"/>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5" name="Footer Placeholder 4">
            <a:extLst>
              <a:ext uri="{FF2B5EF4-FFF2-40B4-BE49-F238E27FC236}">
                <a16:creationId xmlns:a16="http://schemas.microsoft.com/office/drawing/2014/main" id="{11D1D194-115C-DA05-ABC9-4EA1864228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5A350-F936-179A-14DA-5BE4B79B5AE8}"/>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315980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3AD0-CAF5-59C2-3123-AA2DB63AD2C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5C60A03-5DDD-BF8C-EFC6-148AD2CEF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9D4712-1C9F-FEC2-4A4F-0F4A75229A7E}"/>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5" name="Footer Placeholder 4">
            <a:extLst>
              <a:ext uri="{FF2B5EF4-FFF2-40B4-BE49-F238E27FC236}">
                <a16:creationId xmlns:a16="http://schemas.microsoft.com/office/drawing/2014/main" id="{193C6E4F-4EA3-FE40-6B73-0FBB076F37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0703C0-EDD5-13B0-86F9-217362C44435}"/>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291155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4D3B-00A8-FD95-484C-CE7B4919C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E4896E9-9295-2212-9B3D-148507AA9A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65257A-2DD3-F297-F0B0-49EF4408ABDF}"/>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5" name="Footer Placeholder 4">
            <a:extLst>
              <a:ext uri="{FF2B5EF4-FFF2-40B4-BE49-F238E27FC236}">
                <a16:creationId xmlns:a16="http://schemas.microsoft.com/office/drawing/2014/main" id="{A3671ED4-1500-DCC6-C018-BFE085C94D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711466-4C3D-6F3B-EF4D-ADA2815F4E02}"/>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274675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F30D-FAF4-576A-468A-2071A33530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F8F0117-0BAF-4428-79EB-10C761E24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C9FFC07-2196-661F-24FC-D097806435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CC9171F-90FD-4723-CAB4-3DD7A78CC421}"/>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6" name="Footer Placeholder 5">
            <a:extLst>
              <a:ext uri="{FF2B5EF4-FFF2-40B4-BE49-F238E27FC236}">
                <a16:creationId xmlns:a16="http://schemas.microsoft.com/office/drawing/2014/main" id="{C116D6E8-966B-B86D-DBD8-7C25C6338A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F28932F-8067-5490-FAE7-0F26D9500B13}"/>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25276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9AA7-9A19-2F50-9D55-D0462583B3E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F82D09B-6843-B311-396D-3CF476971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41D544-C212-4B63-334A-E7BED5F974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6FF8BB6-683A-924D-CA60-90FE31A645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71A00-970B-7361-BA72-1DB7604B4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B2426F4-984A-32BB-CC93-263309FA9D69}"/>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8" name="Footer Placeholder 7">
            <a:extLst>
              <a:ext uri="{FF2B5EF4-FFF2-40B4-BE49-F238E27FC236}">
                <a16:creationId xmlns:a16="http://schemas.microsoft.com/office/drawing/2014/main" id="{FA0FF98A-D488-AFF9-59CE-7040B6DCBD7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75729F0-4402-D600-2E09-52BD9AC8862B}"/>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332848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A4C8-6F82-A29B-1E00-5338B7BF9B6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57FDD8B-5D3F-53CF-03BE-82C7C368F5D6}"/>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4" name="Footer Placeholder 3">
            <a:extLst>
              <a:ext uri="{FF2B5EF4-FFF2-40B4-BE49-F238E27FC236}">
                <a16:creationId xmlns:a16="http://schemas.microsoft.com/office/drawing/2014/main" id="{8D1C6196-25BB-B7B3-7747-6EEE5D60528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2DFF1A8-A5EC-1ED4-FAA8-39A27AACF284}"/>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85021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B9CF2A-45B1-00B8-13FF-1475992877B6}"/>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3" name="Footer Placeholder 2">
            <a:extLst>
              <a:ext uri="{FF2B5EF4-FFF2-40B4-BE49-F238E27FC236}">
                <a16:creationId xmlns:a16="http://schemas.microsoft.com/office/drawing/2014/main" id="{4817A024-B80C-AA8D-6577-EB0928FE70C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A2F0BB2-D8F6-9AE4-F47F-E44185E9A1CF}"/>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1366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97DB-D890-22C8-E0BE-EFFEC341E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0EE130E-E178-2B4A-BAE2-73B54B98E0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65C35A3-BC57-3167-6399-EF3C1169A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76900-0388-533F-93BC-062C26E07CA9}"/>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6" name="Footer Placeholder 5">
            <a:extLst>
              <a:ext uri="{FF2B5EF4-FFF2-40B4-BE49-F238E27FC236}">
                <a16:creationId xmlns:a16="http://schemas.microsoft.com/office/drawing/2014/main" id="{C9C7021F-0DD0-8A8D-AA31-D88C1C2357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F1C35F6-67EE-0EB6-F27C-FF6F9339BDA2}"/>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337438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F70B-9FF9-335A-5C6F-4436F1C32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410BA1B-703B-759A-64E6-FD19C0E0D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893EB29-26D4-C606-245E-07939BB3A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425B90-FF06-5C84-49AC-7C639C52274E}"/>
              </a:ext>
            </a:extLst>
          </p:cNvPr>
          <p:cNvSpPr>
            <a:spLocks noGrp="1"/>
          </p:cNvSpPr>
          <p:nvPr>
            <p:ph type="dt" sz="half" idx="10"/>
          </p:nvPr>
        </p:nvSpPr>
        <p:spPr/>
        <p:txBody>
          <a:bodyPr/>
          <a:lstStyle/>
          <a:p>
            <a:fld id="{0584E3F2-B174-4592-9D72-43FB8B500644}" type="datetimeFigureOut">
              <a:rPr lang="en-CA" smtClean="0"/>
              <a:t>2023-01-25</a:t>
            </a:fld>
            <a:endParaRPr lang="en-CA"/>
          </a:p>
        </p:txBody>
      </p:sp>
      <p:sp>
        <p:nvSpPr>
          <p:cNvPr id="6" name="Footer Placeholder 5">
            <a:extLst>
              <a:ext uri="{FF2B5EF4-FFF2-40B4-BE49-F238E27FC236}">
                <a16:creationId xmlns:a16="http://schemas.microsoft.com/office/drawing/2014/main" id="{E32D9606-7BEF-184E-06DC-F8C944F71A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A9D371F-A4AA-E3EF-BFD3-1D06957206D6}"/>
              </a:ext>
            </a:extLst>
          </p:cNvPr>
          <p:cNvSpPr>
            <a:spLocks noGrp="1"/>
          </p:cNvSpPr>
          <p:nvPr>
            <p:ph type="sldNum" sz="quarter" idx="12"/>
          </p:nvPr>
        </p:nvSpPr>
        <p:spPr/>
        <p:txBody>
          <a:bodyPr/>
          <a:lstStyle/>
          <a:p>
            <a:fld id="{430C40BF-3AC4-48A5-B5EE-66A6B8D5DE46}" type="slidenum">
              <a:rPr lang="en-CA" smtClean="0"/>
              <a:t>‹#›</a:t>
            </a:fld>
            <a:endParaRPr lang="en-CA"/>
          </a:p>
        </p:txBody>
      </p:sp>
    </p:spTree>
    <p:extLst>
      <p:ext uri="{BB962C8B-B14F-4D97-AF65-F5344CB8AC3E}">
        <p14:creationId xmlns:p14="http://schemas.microsoft.com/office/powerpoint/2010/main" val="243382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B5B49-CF7B-1F05-467A-5B0FE23F4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93A5140-05FA-A557-689E-02CA6DC12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544D41-7F96-6293-1456-75D783E2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4E3F2-B174-4592-9D72-43FB8B500644}" type="datetimeFigureOut">
              <a:rPr lang="en-CA" smtClean="0"/>
              <a:t>2023-01-25</a:t>
            </a:fld>
            <a:endParaRPr lang="en-CA"/>
          </a:p>
        </p:txBody>
      </p:sp>
      <p:sp>
        <p:nvSpPr>
          <p:cNvPr id="5" name="Footer Placeholder 4">
            <a:extLst>
              <a:ext uri="{FF2B5EF4-FFF2-40B4-BE49-F238E27FC236}">
                <a16:creationId xmlns:a16="http://schemas.microsoft.com/office/drawing/2014/main" id="{BDACB718-A0F5-F24B-7F45-A116DC3EF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63F78FF-FE71-4CB5-F95B-F24480446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C40BF-3AC4-48A5-B5EE-66A6B8D5DE46}" type="slidenum">
              <a:rPr lang="en-CA" smtClean="0"/>
              <a:t>‹#›</a:t>
            </a:fld>
            <a:endParaRPr lang="en-CA"/>
          </a:p>
        </p:txBody>
      </p:sp>
    </p:spTree>
    <p:extLst>
      <p:ext uri="{BB962C8B-B14F-4D97-AF65-F5344CB8AC3E}">
        <p14:creationId xmlns:p14="http://schemas.microsoft.com/office/powerpoint/2010/main" val="313632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sac610.ca/teaching-assistant-benefits"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ogs.ca/academic-joint-fund/"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ogs.ca/academic-joint-fund/"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wo.ca/research/funding/internal/joint_fund_for_graduate_research.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mailto:edu-researchoffice@uwo.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du.uwo.ca/research/research-office/student-resourc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uwo.ca/research/research-office/docs/MA-PhD_ConferenceApplicationForm-Spring2023.pdf"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edu.uwo.ca/research/documents/EdD_Conference_Travel-ApplicationForm-Spring2022.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ogs.ca/subsidi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sac610.ca/"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672"/>
            <a:ext cx="9144000" cy="6858000"/>
          </a:xfrm>
          <a:prstGeom prst="rect">
            <a:avLst/>
          </a:prstGeom>
        </p:spPr>
      </p:pic>
    </p:spTree>
    <p:extLst>
      <p:ext uri="{BB962C8B-B14F-4D97-AF65-F5344CB8AC3E}">
        <p14:creationId xmlns:p14="http://schemas.microsoft.com/office/powerpoint/2010/main" val="240259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E2948-A5CF-68A5-5A81-46238907CD12}"/>
              </a:ext>
            </a:extLst>
          </p:cNvPr>
          <p:cNvPicPr>
            <a:picLocks noChangeAspect="1"/>
          </p:cNvPicPr>
          <p:nvPr/>
        </p:nvPicPr>
        <p:blipFill>
          <a:blip r:embed="rId2"/>
          <a:stretch>
            <a:fillRect/>
          </a:stretch>
        </p:blipFill>
        <p:spPr>
          <a:xfrm>
            <a:off x="923131" y="1373589"/>
            <a:ext cx="10531066" cy="5159230"/>
          </a:xfrm>
          <a:prstGeom prst="rect">
            <a:avLst/>
          </a:prstGeom>
        </p:spPr>
      </p:pic>
      <p:sp>
        <p:nvSpPr>
          <p:cNvPr id="5" name="TextBox 4">
            <a:extLst>
              <a:ext uri="{FF2B5EF4-FFF2-40B4-BE49-F238E27FC236}">
                <a16:creationId xmlns:a16="http://schemas.microsoft.com/office/drawing/2014/main" id="{B2A66E1D-BC58-4D78-1FA3-CADB71BFC279}"/>
              </a:ext>
            </a:extLst>
          </p:cNvPr>
          <p:cNvSpPr txBox="1"/>
          <p:nvPr/>
        </p:nvSpPr>
        <p:spPr>
          <a:xfrm>
            <a:off x="8705754" y="6532819"/>
            <a:ext cx="3486246" cy="461665"/>
          </a:xfrm>
          <a:prstGeom prst="rect">
            <a:avLst/>
          </a:prstGeom>
          <a:noFill/>
        </p:spPr>
        <p:txBody>
          <a:bodyPr wrap="square">
            <a:spAutoFit/>
          </a:bodyPr>
          <a:lstStyle/>
          <a:p>
            <a:r>
              <a:rPr lang="en-CA" sz="1200" dirty="0">
                <a:hlinkClick r:id="rId3"/>
              </a:rPr>
              <a:t>https://www.psac610.ca/teaching-assistant-benefits</a:t>
            </a:r>
            <a:endParaRPr lang="en-CA" sz="1200" dirty="0"/>
          </a:p>
          <a:p>
            <a:endParaRPr lang="en-CA" sz="1200" dirty="0"/>
          </a:p>
        </p:txBody>
      </p:sp>
      <p:sp>
        <p:nvSpPr>
          <p:cNvPr id="9" name="Arrow: Right 8">
            <a:extLst>
              <a:ext uri="{FF2B5EF4-FFF2-40B4-BE49-F238E27FC236}">
                <a16:creationId xmlns:a16="http://schemas.microsoft.com/office/drawing/2014/main" id="{675C3E89-8C4F-CAC0-7DEE-0821710D6B5F}"/>
              </a:ext>
            </a:extLst>
          </p:cNvPr>
          <p:cNvSpPr/>
          <p:nvPr/>
        </p:nvSpPr>
        <p:spPr>
          <a:xfrm>
            <a:off x="2644330" y="3924613"/>
            <a:ext cx="606490" cy="1860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791B6F72-DBB5-9223-435F-40C49C68FC6D}"/>
              </a:ext>
            </a:extLst>
          </p:cNvPr>
          <p:cNvPicPr>
            <a:picLocks noChangeAspect="1"/>
          </p:cNvPicPr>
          <p:nvPr/>
        </p:nvPicPr>
        <p:blipFill rotWithShape="1">
          <a:blip r:embed="rId4"/>
          <a:srcRect l="12316" r="13096"/>
          <a:stretch/>
        </p:blipFill>
        <p:spPr>
          <a:xfrm>
            <a:off x="0" y="0"/>
            <a:ext cx="12192000" cy="1237196"/>
          </a:xfrm>
          <a:prstGeom prst="rect">
            <a:avLst/>
          </a:prstGeom>
        </p:spPr>
      </p:pic>
    </p:spTree>
    <p:extLst>
      <p:ext uri="{BB962C8B-B14F-4D97-AF65-F5344CB8AC3E}">
        <p14:creationId xmlns:p14="http://schemas.microsoft.com/office/powerpoint/2010/main" val="373967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 name="Rectangle 1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D0ECF5-863A-18D7-B2EB-3F450AFBC3D3}"/>
              </a:ext>
            </a:extLst>
          </p:cNvPr>
          <p:cNvSpPr txBox="1"/>
          <p:nvPr/>
        </p:nvSpPr>
        <p:spPr>
          <a:xfrm>
            <a:off x="740790" y="1276146"/>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Some conferences have Travel Awards Competition.</a:t>
            </a:r>
          </a:p>
        </p:txBody>
      </p:sp>
      <p:sp>
        <p:nvSpPr>
          <p:cNvPr id="16" name="Rectangle 1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68B38EC-0416-A776-7343-A3121E0AE0D6}"/>
              </a:ext>
            </a:extLst>
          </p:cNvPr>
          <p:cNvPicPr>
            <a:picLocks noChangeAspect="1"/>
          </p:cNvPicPr>
          <p:nvPr/>
        </p:nvPicPr>
        <p:blipFill rotWithShape="1">
          <a:blip r:embed="rId2"/>
          <a:srcRect l="5717" r="6855" b="-1"/>
          <a:stretch/>
        </p:blipFill>
        <p:spPr>
          <a:xfrm>
            <a:off x="5977788" y="799352"/>
            <a:ext cx="5425410" cy="5259296"/>
          </a:xfrm>
          <a:prstGeom prst="rect">
            <a:avLst/>
          </a:prstGeom>
        </p:spPr>
      </p:pic>
    </p:spTree>
    <p:extLst>
      <p:ext uri="{BB962C8B-B14F-4D97-AF65-F5344CB8AC3E}">
        <p14:creationId xmlns:p14="http://schemas.microsoft.com/office/powerpoint/2010/main" val="204499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E2D317-D0DA-C809-B06C-7DC39F6A29F8}"/>
              </a:ext>
            </a:extLst>
          </p:cNvPr>
          <p:cNvPicPr>
            <a:picLocks noChangeAspect="1"/>
          </p:cNvPicPr>
          <p:nvPr/>
        </p:nvPicPr>
        <p:blipFill>
          <a:blip r:embed="rId2"/>
          <a:stretch>
            <a:fillRect/>
          </a:stretch>
        </p:blipFill>
        <p:spPr>
          <a:xfrm>
            <a:off x="2528887" y="528637"/>
            <a:ext cx="7134225" cy="5800725"/>
          </a:xfrm>
          <a:prstGeom prst="rect">
            <a:avLst/>
          </a:prstGeom>
        </p:spPr>
      </p:pic>
      <p:sp>
        <p:nvSpPr>
          <p:cNvPr id="5" name="Rectangle 4">
            <a:extLst>
              <a:ext uri="{FF2B5EF4-FFF2-40B4-BE49-F238E27FC236}">
                <a16:creationId xmlns:a16="http://schemas.microsoft.com/office/drawing/2014/main" id="{40A07800-C268-A1E3-19D0-33C1A5E68047}"/>
              </a:ext>
            </a:extLst>
          </p:cNvPr>
          <p:cNvSpPr/>
          <p:nvPr/>
        </p:nvSpPr>
        <p:spPr>
          <a:xfrm>
            <a:off x="7044612" y="4586301"/>
            <a:ext cx="718457" cy="312270"/>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9743C039-E07D-1049-0669-1C49AEB08BEC}"/>
              </a:ext>
            </a:extLst>
          </p:cNvPr>
          <p:cNvSpPr txBox="1"/>
          <p:nvPr/>
        </p:nvSpPr>
        <p:spPr>
          <a:xfrm>
            <a:off x="9663112" y="6526832"/>
            <a:ext cx="2487956" cy="461665"/>
          </a:xfrm>
          <a:prstGeom prst="rect">
            <a:avLst/>
          </a:prstGeom>
          <a:noFill/>
        </p:spPr>
        <p:txBody>
          <a:bodyPr wrap="square">
            <a:spAutoFit/>
          </a:bodyPr>
          <a:lstStyle/>
          <a:p>
            <a:r>
              <a:rPr lang="en-CA" sz="1200" dirty="0">
                <a:hlinkClick r:id="rId3"/>
              </a:rPr>
              <a:t>http://sogs.ca/academic-joint-fund/</a:t>
            </a:r>
            <a:endParaRPr lang="en-CA" sz="1200" dirty="0"/>
          </a:p>
          <a:p>
            <a:endParaRPr lang="en-CA" sz="1200" dirty="0"/>
          </a:p>
        </p:txBody>
      </p:sp>
    </p:spTree>
    <p:extLst>
      <p:ext uri="{BB962C8B-B14F-4D97-AF65-F5344CB8AC3E}">
        <p14:creationId xmlns:p14="http://schemas.microsoft.com/office/powerpoint/2010/main" val="72908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EE596-B62C-7FE0-E608-0CAA718EA0A1}"/>
              </a:ext>
            </a:extLst>
          </p:cNvPr>
          <p:cNvPicPr>
            <a:picLocks noChangeAspect="1"/>
          </p:cNvPicPr>
          <p:nvPr/>
        </p:nvPicPr>
        <p:blipFill>
          <a:blip r:embed="rId2"/>
          <a:stretch>
            <a:fillRect/>
          </a:stretch>
        </p:blipFill>
        <p:spPr>
          <a:xfrm>
            <a:off x="2166937" y="1019175"/>
            <a:ext cx="7858125" cy="4819650"/>
          </a:xfrm>
          <a:prstGeom prst="rect">
            <a:avLst/>
          </a:prstGeom>
        </p:spPr>
      </p:pic>
      <p:sp>
        <p:nvSpPr>
          <p:cNvPr id="4" name="Rectangle 3">
            <a:extLst>
              <a:ext uri="{FF2B5EF4-FFF2-40B4-BE49-F238E27FC236}">
                <a16:creationId xmlns:a16="http://schemas.microsoft.com/office/drawing/2014/main" id="{1CF081AA-0442-1EB8-08BD-2825459110AA}"/>
              </a:ext>
            </a:extLst>
          </p:cNvPr>
          <p:cNvSpPr/>
          <p:nvPr/>
        </p:nvSpPr>
        <p:spPr>
          <a:xfrm>
            <a:off x="2528594" y="3709223"/>
            <a:ext cx="298581" cy="265618"/>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7CB7C708-002D-3E12-2D39-3BE9B259E9A9}"/>
              </a:ext>
            </a:extLst>
          </p:cNvPr>
          <p:cNvSpPr txBox="1"/>
          <p:nvPr/>
        </p:nvSpPr>
        <p:spPr>
          <a:xfrm>
            <a:off x="9663112" y="6526832"/>
            <a:ext cx="2487956" cy="461665"/>
          </a:xfrm>
          <a:prstGeom prst="rect">
            <a:avLst/>
          </a:prstGeom>
          <a:noFill/>
        </p:spPr>
        <p:txBody>
          <a:bodyPr wrap="square">
            <a:spAutoFit/>
          </a:bodyPr>
          <a:lstStyle/>
          <a:p>
            <a:r>
              <a:rPr lang="en-CA" sz="1200" dirty="0">
                <a:hlinkClick r:id="rId3"/>
              </a:rPr>
              <a:t>http://sogs.ca/academic-joint-fund/</a:t>
            </a:r>
            <a:endParaRPr lang="en-CA" sz="1200" dirty="0"/>
          </a:p>
          <a:p>
            <a:endParaRPr lang="en-CA" sz="1200" dirty="0"/>
          </a:p>
        </p:txBody>
      </p:sp>
    </p:spTree>
    <p:extLst>
      <p:ext uri="{BB962C8B-B14F-4D97-AF65-F5344CB8AC3E}">
        <p14:creationId xmlns:p14="http://schemas.microsoft.com/office/powerpoint/2010/main" val="237282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F265E-C0CA-544D-F12D-6E766C86F5F1}"/>
              </a:ext>
            </a:extLst>
          </p:cNvPr>
          <p:cNvSpPr txBox="1"/>
          <p:nvPr/>
        </p:nvSpPr>
        <p:spPr>
          <a:xfrm>
            <a:off x="6872681" y="6505473"/>
            <a:ext cx="6094602" cy="461665"/>
          </a:xfrm>
          <a:prstGeom prst="rect">
            <a:avLst/>
          </a:prstGeom>
          <a:noFill/>
        </p:spPr>
        <p:txBody>
          <a:bodyPr wrap="square">
            <a:spAutoFit/>
          </a:bodyPr>
          <a:lstStyle/>
          <a:p>
            <a:r>
              <a:rPr lang="en-CA" sz="1200" dirty="0">
                <a:hlinkClick r:id="rId2"/>
              </a:rPr>
              <a:t>https://uwo.ca/research/funding/internal/joint_fund_for_graduate_research.html</a:t>
            </a:r>
            <a:endParaRPr lang="en-CA" sz="1200" dirty="0"/>
          </a:p>
          <a:p>
            <a:endParaRPr lang="en-CA" sz="1200" dirty="0"/>
          </a:p>
        </p:txBody>
      </p:sp>
      <p:pic>
        <p:nvPicPr>
          <p:cNvPr id="5" name="Picture 4">
            <a:extLst>
              <a:ext uri="{FF2B5EF4-FFF2-40B4-BE49-F238E27FC236}">
                <a16:creationId xmlns:a16="http://schemas.microsoft.com/office/drawing/2014/main" id="{598D5D6E-5520-B6FE-C1BF-F0E73E7F2A7C}"/>
              </a:ext>
            </a:extLst>
          </p:cNvPr>
          <p:cNvPicPr>
            <a:picLocks noChangeAspect="1"/>
          </p:cNvPicPr>
          <p:nvPr/>
        </p:nvPicPr>
        <p:blipFill>
          <a:blip r:embed="rId3"/>
          <a:stretch>
            <a:fillRect/>
          </a:stretch>
        </p:blipFill>
        <p:spPr>
          <a:xfrm>
            <a:off x="3252359" y="288456"/>
            <a:ext cx="5961960" cy="6217017"/>
          </a:xfrm>
          <a:prstGeom prst="rect">
            <a:avLst/>
          </a:prstGeom>
        </p:spPr>
      </p:pic>
      <p:sp>
        <p:nvSpPr>
          <p:cNvPr id="6" name="Rectangle 5">
            <a:extLst>
              <a:ext uri="{FF2B5EF4-FFF2-40B4-BE49-F238E27FC236}">
                <a16:creationId xmlns:a16="http://schemas.microsoft.com/office/drawing/2014/main" id="{DFF629B5-35F8-9DC4-2285-33FBDBDF8E0A}"/>
              </a:ext>
            </a:extLst>
          </p:cNvPr>
          <p:cNvSpPr/>
          <p:nvPr/>
        </p:nvSpPr>
        <p:spPr>
          <a:xfrm>
            <a:off x="3511360" y="4914179"/>
            <a:ext cx="1171735" cy="444033"/>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6051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F6A38-0C75-595D-895D-880FD1C2A2CF}"/>
              </a:ext>
            </a:extLst>
          </p:cNvPr>
          <p:cNvSpPr>
            <a:spLocks noGrp="1"/>
          </p:cNvSpPr>
          <p:nvPr>
            <p:ph type="title"/>
          </p:nvPr>
        </p:nvSpPr>
        <p:spPr>
          <a:xfrm>
            <a:off x="589560" y="856180"/>
            <a:ext cx="4560584" cy="1128068"/>
          </a:xfrm>
        </p:spPr>
        <p:txBody>
          <a:bodyPr anchor="ctr">
            <a:normAutofit/>
          </a:bodyPr>
          <a:lstStyle/>
          <a:p>
            <a:r>
              <a:rPr lang="en-US" sz="3700"/>
              <a:t>How to Survive a Conference</a:t>
            </a:r>
            <a:endParaRPr lang="en-CA" sz="3700"/>
          </a:p>
        </p:txBody>
      </p:sp>
      <p:grpSp>
        <p:nvGrpSpPr>
          <p:cNvPr id="2059" name="Group 205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60" name="Rectangle 20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3" name="Rectangle 206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12BA80-952D-AC91-5316-E55EA9793228}"/>
              </a:ext>
            </a:extLst>
          </p:cNvPr>
          <p:cNvSpPr>
            <a:spLocks noGrp="1"/>
          </p:cNvSpPr>
          <p:nvPr>
            <p:ph idx="1"/>
          </p:nvPr>
        </p:nvSpPr>
        <p:spPr>
          <a:xfrm>
            <a:off x="590719" y="2330505"/>
            <a:ext cx="4559425" cy="3979585"/>
          </a:xfrm>
        </p:spPr>
        <p:txBody>
          <a:bodyPr anchor="ctr">
            <a:normAutofit fontScale="92500" lnSpcReduction="10000"/>
          </a:bodyPr>
          <a:lstStyle/>
          <a:p>
            <a:r>
              <a:rPr lang="en-CA" sz="2400" dirty="0"/>
              <a:t>Prepare your presentation or poster</a:t>
            </a:r>
          </a:p>
          <a:p>
            <a:r>
              <a:rPr lang="en-CA" sz="2400" b="1" dirty="0"/>
              <a:t>Practice</a:t>
            </a:r>
          </a:p>
          <a:p>
            <a:r>
              <a:rPr lang="en-CA" sz="2400" dirty="0"/>
              <a:t>Check the agenda</a:t>
            </a:r>
          </a:p>
          <a:p>
            <a:r>
              <a:rPr lang="en-CA" sz="2400" dirty="0"/>
              <a:t>Look at the range of papers</a:t>
            </a:r>
          </a:p>
          <a:p>
            <a:r>
              <a:rPr lang="en-CA" sz="2400" dirty="0"/>
              <a:t>Search speakers</a:t>
            </a:r>
          </a:p>
          <a:p>
            <a:r>
              <a:rPr lang="en-CA" sz="2400" dirty="0"/>
              <a:t>Select the right sessions and workshops</a:t>
            </a:r>
          </a:p>
          <a:p>
            <a:r>
              <a:rPr lang="en-CA" sz="2400" dirty="0"/>
              <a:t>Be </a:t>
            </a:r>
            <a:r>
              <a:rPr lang="en-CA" sz="2400" b="1" dirty="0"/>
              <a:t>confident</a:t>
            </a:r>
          </a:p>
          <a:p>
            <a:r>
              <a:rPr lang="en-CA" sz="2400" dirty="0"/>
              <a:t>Ask questions and be engaged</a:t>
            </a:r>
          </a:p>
          <a:p>
            <a:r>
              <a:rPr lang="en-CA" sz="2400" dirty="0"/>
              <a:t>Take notes</a:t>
            </a:r>
          </a:p>
        </p:txBody>
      </p:sp>
      <p:sp>
        <p:nvSpPr>
          <p:cNvPr id="2065" name="Rectangle 206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 Holistic Approach to Meetings">
            <a:extLst>
              <a:ext uri="{FF2B5EF4-FFF2-40B4-BE49-F238E27FC236}">
                <a16:creationId xmlns:a16="http://schemas.microsoft.com/office/drawing/2014/main" id="{97DB1FBF-AA0F-B0BE-3A1D-E61C66E9B1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9" r="26005"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9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3F8FD0-B25E-1F40-0EA5-321B5DAF3404}"/>
              </a:ext>
            </a:extLst>
          </p:cNvPr>
          <p:cNvSpPr>
            <a:spLocks noGrp="1"/>
          </p:cNvSpPr>
          <p:nvPr>
            <p:ph type="title"/>
          </p:nvPr>
        </p:nvSpPr>
        <p:spPr>
          <a:xfrm>
            <a:off x="589560" y="856180"/>
            <a:ext cx="4560584" cy="1128068"/>
          </a:xfrm>
        </p:spPr>
        <p:txBody>
          <a:bodyPr anchor="ctr">
            <a:normAutofit/>
          </a:bodyPr>
          <a:lstStyle/>
          <a:p>
            <a:r>
              <a:rPr lang="en-US" sz="4000" dirty="0"/>
              <a:t>Networking</a:t>
            </a:r>
            <a:endParaRPr lang="en-CA" sz="4000" dirty="0"/>
          </a:p>
        </p:txBody>
      </p:sp>
      <p:grpSp>
        <p:nvGrpSpPr>
          <p:cNvPr id="3081"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34934E-E940-B49A-CA99-426C6B9355AD}"/>
              </a:ext>
            </a:extLst>
          </p:cNvPr>
          <p:cNvSpPr>
            <a:spLocks noGrp="1"/>
          </p:cNvSpPr>
          <p:nvPr>
            <p:ph idx="1"/>
          </p:nvPr>
        </p:nvSpPr>
        <p:spPr>
          <a:xfrm>
            <a:off x="590719" y="2330505"/>
            <a:ext cx="4559425" cy="3979585"/>
          </a:xfrm>
        </p:spPr>
        <p:txBody>
          <a:bodyPr anchor="ctr">
            <a:normAutofit/>
          </a:bodyPr>
          <a:lstStyle/>
          <a:p>
            <a:r>
              <a:rPr lang="en-CA" sz="2000" dirty="0"/>
              <a:t>Remember to network</a:t>
            </a:r>
          </a:p>
          <a:p>
            <a:r>
              <a:rPr lang="en-US" sz="2000" dirty="0"/>
              <a:t>Plan whom you want to network with</a:t>
            </a:r>
          </a:p>
          <a:p>
            <a:r>
              <a:rPr lang="en-US" sz="2000" dirty="0"/>
              <a:t>Arrange to talk to key people ahead of the conference (recommended)</a:t>
            </a:r>
            <a:endParaRPr lang="en-CA" sz="2000" dirty="0"/>
          </a:p>
          <a:p>
            <a:r>
              <a:rPr lang="en-CA" sz="2000" dirty="0"/>
              <a:t>Practise your elevator pitch</a:t>
            </a:r>
          </a:p>
          <a:p>
            <a:r>
              <a:rPr lang="en-US" sz="2000" dirty="0"/>
              <a:t>Follow up on any connections</a:t>
            </a:r>
            <a:endParaRPr lang="en-CA" sz="2000" dirty="0"/>
          </a:p>
          <a:p>
            <a:endParaRPr lang="en-CA" sz="2000" dirty="0"/>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etworking Is Necessary For Career Advancement. Here's Why">
            <a:extLst>
              <a:ext uri="{FF2B5EF4-FFF2-40B4-BE49-F238E27FC236}">
                <a16:creationId xmlns:a16="http://schemas.microsoft.com/office/drawing/2014/main" id="{B0ED18B6-2386-0469-9E9C-08CAFEEEA8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r="11592"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2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4E279-3314-AF93-CD1B-7B0F2E88723C}"/>
              </a:ext>
            </a:extLst>
          </p:cNvPr>
          <p:cNvSpPr>
            <a:spLocks noGrp="1"/>
          </p:cNvSpPr>
          <p:nvPr>
            <p:ph type="title"/>
          </p:nvPr>
        </p:nvSpPr>
        <p:spPr>
          <a:xfrm>
            <a:off x="589560" y="856180"/>
            <a:ext cx="4560584" cy="1128068"/>
          </a:xfrm>
        </p:spPr>
        <p:txBody>
          <a:bodyPr anchor="ctr">
            <a:normAutofit/>
          </a:bodyPr>
          <a:lstStyle/>
          <a:p>
            <a:r>
              <a:rPr lang="en-US" sz="4000" dirty="0"/>
              <a:t>Networking tips</a:t>
            </a:r>
            <a:endParaRPr lang="en-CA" sz="4000" dirty="0"/>
          </a:p>
        </p:txBody>
      </p:sp>
      <p:grpSp>
        <p:nvGrpSpPr>
          <p:cNvPr id="4105" name="Group 410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06" name="Rectangle 410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1794FE-E950-FCAF-A22D-EFCBD958706A}"/>
              </a:ext>
            </a:extLst>
          </p:cNvPr>
          <p:cNvSpPr>
            <a:spLocks noGrp="1"/>
          </p:cNvSpPr>
          <p:nvPr>
            <p:ph idx="1"/>
          </p:nvPr>
        </p:nvSpPr>
        <p:spPr>
          <a:xfrm>
            <a:off x="590719" y="2330505"/>
            <a:ext cx="4559425" cy="3979585"/>
          </a:xfrm>
        </p:spPr>
        <p:txBody>
          <a:bodyPr anchor="ctr">
            <a:normAutofit fontScale="92500" lnSpcReduction="20000"/>
          </a:bodyPr>
          <a:lstStyle/>
          <a:p>
            <a:r>
              <a:rPr lang="en-US" sz="2000" dirty="0"/>
              <a:t>Do your homework on your potential network</a:t>
            </a:r>
          </a:p>
          <a:p>
            <a:r>
              <a:rPr lang="en-US" sz="2000" dirty="0"/>
              <a:t>Design your schedule with networking in mind</a:t>
            </a:r>
          </a:p>
          <a:p>
            <a:r>
              <a:rPr lang="en-CA" sz="2000" dirty="0"/>
              <a:t>Prepare some conversation starters</a:t>
            </a:r>
          </a:p>
          <a:p>
            <a:r>
              <a:rPr lang="en-US" sz="2000" dirty="0"/>
              <a:t>Refine your personal elevator pitch</a:t>
            </a:r>
          </a:p>
          <a:p>
            <a:r>
              <a:rPr lang="en-CA" sz="2000" dirty="0"/>
              <a:t>Plan your exit strategy</a:t>
            </a:r>
          </a:p>
          <a:p>
            <a:r>
              <a:rPr lang="en-US" sz="2000" dirty="0"/>
              <a:t>Network on the conference app</a:t>
            </a:r>
          </a:p>
          <a:p>
            <a:r>
              <a:rPr lang="en-US" sz="2000" dirty="0"/>
              <a:t>Bring business cards (but don’t rely on them)</a:t>
            </a:r>
          </a:p>
          <a:p>
            <a:r>
              <a:rPr lang="en-US" sz="2000" dirty="0"/>
              <a:t>Keep a business card bank (and cash it in later)</a:t>
            </a:r>
          </a:p>
          <a:p>
            <a:r>
              <a:rPr lang="en-US" sz="2000" dirty="0"/>
              <a:t>Keep networking after the conference ends</a:t>
            </a:r>
            <a:endParaRPr lang="en-CA" sz="2000" dirty="0"/>
          </a:p>
        </p:txBody>
      </p:sp>
      <p:sp>
        <p:nvSpPr>
          <p:cNvPr id="4111" name="Rectangle 411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importance of networking within the creative industries | by Lee  Sturrock | Medium">
            <a:extLst>
              <a:ext uri="{FF2B5EF4-FFF2-40B4-BE49-F238E27FC236}">
                <a16:creationId xmlns:a16="http://schemas.microsoft.com/office/drawing/2014/main" id="{43F1DB35-4030-CB51-DA0D-E7B64B7D5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25" r="13526"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1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 Benefits of using LinkedIn">
            <a:extLst>
              <a:ext uri="{FF2B5EF4-FFF2-40B4-BE49-F238E27FC236}">
                <a16:creationId xmlns:a16="http://schemas.microsoft.com/office/drawing/2014/main" id="{2C604929-CD88-37F8-75F3-CC9EA98AA187}"/>
              </a:ext>
            </a:extLst>
          </p:cNvPr>
          <p:cNvPicPr>
            <a:picLocks noChangeAspect="1"/>
          </p:cNvPicPr>
          <p:nvPr/>
        </p:nvPicPr>
        <p:blipFill rotWithShape="1">
          <a:blip r:embed="rId2">
            <a:alphaModFix amt="13000"/>
            <a:extLst>
              <a:ext uri="{BEBA8EAE-BF5A-486C-A8C5-ECC9F3942E4B}">
                <a14:imgProps xmlns:a14="http://schemas.microsoft.com/office/drawing/2010/main">
                  <a14:imgLayer r:embed="rId3">
                    <a14:imgEffect>
                      <a14:sharpenSoften amount="25000"/>
                    </a14:imgEffect>
                    <a14:imgEffect>
                      <a14:brightnessContrast bright="25000" contrast="1000"/>
                    </a14:imgEffect>
                  </a14:imgLayer>
                </a14:imgProps>
              </a:ext>
              <a:ext uri="{28A0092B-C50C-407E-A947-70E740481C1C}">
                <a14:useLocalDpi xmlns:a14="http://schemas.microsoft.com/office/drawing/2010/main" val="0"/>
              </a:ext>
            </a:extLst>
          </a:blip>
          <a:srcRect t="6273" r="-1" b="18707"/>
          <a:stretch/>
        </p:blipFill>
        <p:spPr bwMode="auto">
          <a:xfrm>
            <a:off x="1526" y="0"/>
            <a:ext cx="12188949" cy="6858000"/>
          </a:xfrm>
          <a:prstGeom prst="rect">
            <a:avLst/>
          </a:prstGeom>
          <a:noFill/>
        </p:spPr>
      </p:pic>
      <p:sp>
        <p:nvSpPr>
          <p:cNvPr id="6" name="TextBox 5">
            <a:extLst>
              <a:ext uri="{FF2B5EF4-FFF2-40B4-BE49-F238E27FC236}">
                <a16:creationId xmlns:a16="http://schemas.microsoft.com/office/drawing/2014/main" id="{562E5D73-5273-588C-8721-929901DE76B6}"/>
              </a:ext>
            </a:extLst>
          </p:cNvPr>
          <p:cNvSpPr txBox="1"/>
          <p:nvPr/>
        </p:nvSpPr>
        <p:spPr>
          <a:xfrm>
            <a:off x="2076611" y="1098090"/>
            <a:ext cx="8136410" cy="553998"/>
          </a:xfrm>
          <a:prstGeom prst="rect">
            <a:avLst/>
          </a:prstGeom>
          <a:noFill/>
        </p:spPr>
        <p:txBody>
          <a:bodyPr wrap="square">
            <a:spAutoFit/>
          </a:bodyPr>
          <a:lstStyle/>
          <a:p>
            <a:r>
              <a:rPr lang="en-US" sz="3000" b="1" dirty="0">
                <a:solidFill>
                  <a:srgbClr val="002060"/>
                </a:solidFill>
              </a:rPr>
              <a:t>LinkedIn Workshop- February 9: 12-1 pm</a:t>
            </a:r>
            <a:endParaRPr lang="en-CA" sz="3000" b="1" dirty="0">
              <a:solidFill>
                <a:srgbClr val="002060"/>
              </a:solidFill>
            </a:endParaRPr>
          </a:p>
        </p:txBody>
      </p:sp>
      <p:sp>
        <p:nvSpPr>
          <p:cNvPr id="8" name="TextBox 7">
            <a:extLst>
              <a:ext uri="{FF2B5EF4-FFF2-40B4-BE49-F238E27FC236}">
                <a16:creationId xmlns:a16="http://schemas.microsoft.com/office/drawing/2014/main" id="{529759D4-9CF2-2A39-38BB-C511CBAB7834}"/>
              </a:ext>
            </a:extLst>
          </p:cNvPr>
          <p:cNvSpPr txBox="1"/>
          <p:nvPr/>
        </p:nvSpPr>
        <p:spPr>
          <a:xfrm>
            <a:off x="1730381" y="1731341"/>
            <a:ext cx="8809688" cy="392415"/>
          </a:xfrm>
          <a:prstGeom prst="rect">
            <a:avLst/>
          </a:prstGeom>
          <a:noFill/>
        </p:spPr>
        <p:txBody>
          <a:bodyPr wrap="square">
            <a:spAutoFit/>
          </a:bodyPr>
          <a:lstStyle/>
          <a:p>
            <a:r>
              <a:rPr lang="en-US" sz="1950" b="1" dirty="0">
                <a:solidFill>
                  <a:srgbClr val="FF0000"/>
                </a:solidFill>
              </a:rPr>
              <a:t>Getting ‘LinkedIn’ – Utilizing Social Media as Part of Your Career Action Plan</a:t>
            </a:r>
            <a:endParaRPr lang="en-CA" sz="1950" b="1" dirty="0">
              <a:solidFill>
                <a:srgbClr val="FF0000"/>
              </a:solidFill>
            </a:endParaRPr>
          </a:p>
        </p:txBody>
      </p:sp>
      <p:sp>
        <p:nvSpPr>
          <p:cNvPr id="12" name="TextBox 11">
            <a:extLst>
              <a:ext uri="{FF2B5EF4-FFF2-40B4-BE49-F238E27FC236}">
                <a16:creationId xmlns:a16="http://schemas.microsoft.com/office/drawing/2014/main" id="{7C630AC9-B725-4C36-B9C9-E89E5EF2F62D}"/>
              </a:ext>
            </a:extLst>
          </p:cNvPr>
          <p:cNvSpPr txBox="1"/>
          <p:nvPr/>
        </p:nvSpPr>
        <p:spPr>
          <a:xfrm>
            <a:off x="2076610" y="2212712"/>
            <a:ext cx="7863396" cy="1938992"/>
          </a:xfrm>
          <a:prstGeom prst="rect">
            <a:avLst/>
          </a:prstGeom>
          <a:noFill/>
        </p:spPr>
        <p:txBody>
          <a:bodyPr wrap="square">
            <a:spAutoFit/>
          </a:bodyPr>
          <a:lstStyle/>
          <a:p>
            <a:pPr marL="257168" indent="-257168">
              <a:buFont typeface="Wingdings" panose="05000000000000000000" pitchFamily="2" charset="2"/>
              <a:buChar char="v"/>
            </a:pPr>
            <a:r>
              <a:rPr lang="en-CA" sz="1500" dirty="0">
                <a:latin typeface="Calibri" panose="020F0502020204030204" pitchFamily="34" charset="0"/>
                <a:ea typeface="Calibri" panose="020F0502020204030204" pitchFamily="34" charset="0"/>
                <a:cs typeface="Times New Roman" panose="02020603050405020304" pitchFamily="18" charset="0"/>
              </a:rPr>
              <a:t>Did you know that approximately </a:t>
            </a:r>
            <a:r>
              <a:rPr lang="en-CA" sz="1500" b="1" dirty="0">
                <a:latin typeface="Calibri" panose="020F0502020204030204" pitchFamily="34" charset="0"/>
                <a:ea typeface="Calibri" panose="020F0502020204030204" pitchFamily="34" charset="0"/>
                <a:cs typeface="Times New Roman" panose="02020603050405020304" pitchFamily="18" charset="0"/>
              </a:rPr>
              <a:t>90%</a:t>
            </a:r>
            <a:r>
              <a:rPr lang="en-CA" sz="1500" dirty="0">
                <a:latin typeface="Calibri" panose="020F0502020204030204" pitchFamily="34" charset="0"/>
                <a:ea typeface="Calibri" panose="020F0502020204030204" pitchFamily="34" charset="0"/>
                <a:cs typeface="Times New Roman" panose="02020603050405020304" pitchFamily="18" charset="0"/>
              </a:rPr>
              <a:t> of companies use LinkedIn for recruiting and more than </a:t>
            </a:r>
            <a:r>
              <a:rPr lang="en-CA" sz="1500" b="1" dirty="0">
                <a:latin typeface="Calibri" panose="020F0502020204030204" pitchFamily="34" charset="0"/>
                <a:ea typeface="Calibri" panose="020F0502020204030204" pitchFamily="34" charset="0"/>
                <a:cs typeface="Times New Roman" panose="02020603050405020304" pitchFamily="18" charset="0"/>
              </a:rPr>
              <a:t>75%</a:t>
            </a:r>
            <a:r>
              <a:rPr lang="en-CA" sz="1500" dirty="0">
                <a:latin typeface="Calibri" panose="020F0502020204030204" pitchFamily="34" charset="0"/>
                <a:ea typeface="Calibri" panose="020F0502020204030204" pitchFamily="34" charset="0"/>
                <a:cs typeface="Times New Roman" panose="02020603050405020304" pitchFamily="18" charset="0"/>
              </a:rPr>
              <a:t> of recruiters regularly use LinkedIn? </a:t>
            </a:r>
          </a:p>
          <a:p>
            <a:pPr marL="257168" indent="-257168">
              <a:buFont typeface="Wingdings" panose="05000000000000000000" pitchFamily="2" charset="2"/>
              <a:buChar char="v"/>
            </a:pPr>
            <a:r>
              <a:rPr lang="en-CA" sz="1500" dirty="0">
                <a:latin typeface="Calibri" panose="020F0502020204030204" pitchFamily="34" charset="0"/>
                <a:ea typeface="Calibri" panose="020F0502020204030204" pitchFamily="34" charset="0"/>
                <a:cs typeface="Times New Roman" panose="02020603050405020304" pitchFamily="18" charset="0"/>
              </a:rPr>
              <a:t>LinkedIn is a powerful job search tool if used correctly. </a:t>
            </a:r>
          </a:p>
          <a:p>
            <a:pPr marL="257168" indent="-257168">
              <a:buFont typeface="Wingdings" panose="05000000000000000000" pitchFamily="2" charset="2"/>
              <a:buChar char="v"/>
            </a:pPr>
            <a:r>
              <a:rPr lang="en-CA" sz="1500" dirty="0">
                <a:latin typeface="Calibri" panose="020F0502020204030204" pitchFamily="34" charset="0"/>
                <a:ea typeface="Calibri" panose="020F0502020204030204" pitchFamily="34" charset="0"/>
                <a:cs typeface="Times New Roman" panose="02020603050405020304" pitchFamily="18" charset="0"/>
              </a:rPr>
              <a:t>Learn how to set up and optimize your profile and best utilize LinkedIn so that you can build your brand, be aware of the opportunity around you, and become known to others in your area or field of interest. </a:t>
            </a:r>
          </a:p>
          <a:p>
            <a:pPr marL="257168" indent="-257168">
              <a:buFont typeface="Wingdings" panose="05000000000000000000" pitchFamily="2" charset="2"/>
              <a:buChar char="v"/>
            </a:pPr>
            <a:r>
              <a:rPr lang="en-CA" sz="1500" dirty="0">
                <a:latin typeface="Calibri" panose="020F0502020204030204" pitchFamily="34" charset="0"/>
                <a:ea typeface="Calibri" panose="020F0502020204030204" pitchFamily="34" charset="0"/>
                <a:cs typeface="Times New Roman" panose="02020603050405020304" pitchFamily="18" charset="0"/>
              </a:rPr>
              <a:t>Attend this session to explore the various ways by which you can utilize LinkedIn as a valuable asset in your job search.</a:t>
            </a:r>
          </a:p>
        </p:txBody>
      </p:sp>
      <p:sp>
        <p:nvSpPr>
          <p:cNvPr id="14" name="TextBox 13">
            <a:extLst>
              <a:ext uri="{FF2B5EF4-FFF2-40B4-BE49-F238E27FC236}">
                <a16:creationId xmlns:a16="http://schemas.microsoft.com/office/drawing/2014/main" id="{E3FFD83B-ADAF-4957-3CEA-EA1E3B00D20F}"/>
              </a:ext>
            </a:extLst>
          </p:cNvPr>
          <p:cNvSpPr txBox="1"/>
          <p:nvPr/>
        </p:nvSpPr>
        <p:spPr>
          <a:xfrm>
            <a:off x="2296449" y="4536500"/>
            <a:ext cx="7916571" cy="1338828"/>
          </a:xfrm>
          <a:prstGeom prst="rect">
            <a:avLst/>
          </a:prstGeom>
          <a:noFill/>
        </p:spPr>
        <p:txBody>
          <a:bodyPr wrap="square">
            <a:spAutoFit/>
          </a:bodyPr>
          <a:lstStyle/>
          <a:p>
            <a:r>
              <a:rPr lang="en-CA" b="1" dirty="0">
                <a:latin typeface="Calibri" panose="020F0502020204030204" pitchFamily="34" charset="0"/>
                <a:ea typeface="Calibri" panose="020F0502020204030204" pitchFamily="34" charset="0"/>
                <a:cs typeface="Times New Roman" panose="02020603050405020304" pitchFamily="18" charset="0"/>
              </a:rPr>
              <a:t>When</a:t>
            </a:r>
            <a:r>
              <a:rPr lang="en-CA" dirty="0">
                <a:latin typeface="Calibri" panose="020F0502020204030204" pitchFamily="34" charset="0"/>
                <a:ea typeface="Calibri" panose="020F0502020204030204" pitchFamily="34" charset="0"/>
                <a:cs typeface="Times New Roman" panose="02020603050405020304" pitchFamily="18" charset="0"/>
              </a:rPr>
              <a:t>: </a:t>
            </a:r>
            <a:r>
              <a:rPr lang="en-CA" b="1" dirty="0">
                <a:latin typeface="Calibri" panose="020F0502020204030204" pitchFamily="34" charset="0"/>
                <a:ea typeface="Calibri" panose="020F0502020204030204" pitchFamily="34" charset="0"/>
                <a:cs typeface="Times New Roman" panose="02020603050405020304" pitchFamily="18" charset="0"/>
              </a:rPr>
              <a:t>February 9</a:t>
            </a:r>
            <a:r>
              <a:rPr lang="en-CA" dirty="0">
                <a:latin typeface="Calibri" panose="020F0502020204030204" pitchFamily="34" charset="0"/>
                <a:ea typeface="Calibri" panose="020F0502020204030204" pitchFamily="34" charset="0"/>
                <a:cs typeface="Times New Roman" panose="02020603050405020304" pitchFamily="18" charset="0"/>
              </a:rPr>
              <a:t> from </a:t>
            </a:r>
            <a:r>
              <a:rPr lang="en-CA" b="1" dirty="0">
                <a:latin typeface="Calibri" panose="020F0502020204030204" pitchFamily="34" charset="0"/>
                <a:ea typeface="Calibri" panose="020F0502020204030204" pitchFamily="34" charset="0"/>
                <a:cs typeface="Times New Roman" panose="02020603050405020304" pitchFamily="18" charset="0"/>
              </a:rPr>
              <a:t>12-1 p.m.</a:t>
            </a:r>
            <a:endParaRPr lang="en-CA" dirty="0">
              <a:latin typeface="Calibri" panose="020F0502020204030204" pitchFamily="34" charset="0"/>
              <a:ea typeface="Calibri" panose="020F0502020204030204" pitchFamily="34" charset="0"/>
              <a:cs typeface="Times New Roman" panose="02020603050405020304" pitchFamily="18" charset="0"/>
            </a:endParaRPr>
          </a:p>
          <a:p>
            <a:r>
              <a:rPr lang="en-CA" b="1" dirty="0">
                <a:latin typeface="Calibri" panose="020F0502020204030204" pitchFamily="34" charset="0"/>
                <a:ea typeface="Calibri" panose="020F0502020204030204" pitchFamily="34" charset="0"/>
                <a:cs typeface="Times New Roman" panose="02020603050405020304" pitchFamily="18" charset="0"/>
              </a:rPr>
              <a:t>Presenter</a:t>
            </a:r>
            <a:r>
              <a:rPr lang="en-CA" dirty="0">
                <a:latin typeface="Calibri" panose="020F0502020204030204" pitchFamily="34" charset="0"/>
                <a:ea typeface="Calibri" panose="020F0502020204030204" pitchFamily="34" charset="0"/>
                <a:cs typeface="Times New Roman" panose="02020603050405020304" pitchFamily="18" charset="0"/>
              </a:rPr>
              <a:t>: Craig Ingram, Manager, Career Education, Western University</a:t>
            </a:r>
          </a:p>
          <a:p>
            <a:endParaRPr lang="en-CA"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ctr"/>
            <a:r>
              <a:rPr lang="en-CA" sz="1500" dirty="0">
                <a:latin typeface="Calibri" panose="020F0502020204030204" pitchFamily="34" charset="0"/>
                <a:ea typeface="Calibri" panose="020F0502020204030204" pitchFamily="34" charset="0"/>
                <a:cs typeface="Times New Roman" panose="02020603050405020304" pitchFamily="18" charset="0"/>
              </a:rPr>
              <a:t>To pre-register and access the Zoom link please contact Education Research Office: </a:t>
            </a:r>
          </a:p>
          <a:p>
            <a:pPr algn="ctr"/>
            <a:r>
              <a:rPr lang="en-CA" sz="1500" dirty="0">
                <a:latin typeface="Calibri" panose="020F0502020204030204" pitchFamily="34" charset="0"/>
                <a:ea typeface="Calibri" panose="020F0502020204030204" pitchFamily="34" charset="0"/>
                <a:cs typeface="Times New Roman" panose="02020603050405020304" pitchFamily="18" charset="0"/>
                <a:hlinkClick r:id="rId4"/>
              </a:rPr>
              <a:t>edu-researchoffice@uwo.ca</a:t>
            </a:r>
            <a:r>
              <a:rPr lang="en-CA" sz="15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F9BAD506-D200-FDC6-DDEA-67BDA7EBFB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332" y="3924678"/>
            <a:ext cx="3078368" cy="815768"/>
          </a:xfrm>
          <a:prstGeom prst="rect">
            <a:avLst/>
          </a:prstGeom>
        </p:spPr>
      </p:pic>
    </p:spTree>
    <p:extLst>
      <p:ext uri="{BB962C8B-B14F-4D97-AF65-F5344CB8AC3E}">
        <p14:creationId xmlns:p14="http://schemas.microsoft.com/office/powerpoint/2010/main" val="423915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ood Luck Wishes for Exams | Performance Booster">
            <a:extLst>
              <a:ext uri="{FF2B5EF4-FFF2-40B4-BE49-F238E27FC236}">
                <a16:creationId xmlns:a16="http://schemas.microsoft.com/office/drawing/2014/main" id="{B3A97DF5-8686-F0CF-43D6-3E1D780DE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21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608505-C32A-6857-7427-D047E3AB927A}"/>
              </a:ext>
            </a:extLst>
          </p:cNvPr>
          <p:cNvPicPr>
            <a:picLocks noChangeAspect="1"/>
          </p:cNvPicPr>
          <p:nvPr/>
        </p:nvPicPr>
        <p:blipFill rotWithShape="1">
          <a:blip r:embed="rId2"/>
          <a:srcRect t="11734"/>
          <a:stretch/>
        </p:blipFill>
        <p:spPr>
          <a:xfrm>
            <a:off x="20" y="10"/>
            <a:ext cx="12191980" cy="4465973"/>
          </a:xfrm>
          <a:prstGeom prst="rect">
            <a:avLst/>
          </a:prstGeom>
        </p:spPr>
      </p:pic>
      <p:sp>
        <p:nvSpPr>
          <p:cNvPr id="14" name="Rectangle: Rounded Corners 1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1B11E295-F56F-DAA9-BD92-4F83B7568DDE}"/>
              </a:ext>
            </a:extLst>
          </p:cNvPr>
          <p:cNvSpPr txBox="1"/>
          <p:nvPr/>
        </p:nvSpPr>
        <p:spPr>
          <a:xfrm>
            <a:off x="566928" y="4956314"/>
            <a:ext cx="10947048" cy="1780388"/>
          </a:xfrm>
          <a:prstGeom prst="rect">
            <a:avLst/>
          </a:prstGeom>
        </p:spPr>
        <p:txBody>
          <a:bodyPr vert="horz" lIns="91440" tIns="45720" rIns="91440" bIns="45720" rtlCol="0">
            <a:normAutofit fontScale="77500" lnSpcReduction="20000"/>
          </a:bodyPr>
          <a:lstStyle/>
          <a:p>
            <a:pPr>
              <a:lnSpc>
                <a:spcPct val="90000"/>
              </a:lnSpc>
              <a:spcBef>
                <a:spcPct val="0"/>
              </a:spcBef>
              <a:spcAft>
                <a:spcPts val="600"/>
              </a:spcAft>
            </a:pPr>
            <a:r>
              <a:rPr lang="en-US" sz="4800" b="1" dirty="0"/>
              <a:t>Conference Information – Part 2</a:t>
            </a:r>
          </a:p>
          <a:p>
            <a:pPr indent="-228600">
              <a:lnSpc>
                <a:spcPct val="90000"/>
              </a:lnSpc>
              <a:spcBef>
                <a:spcPct val="0"/>
              </a:spcBef>
              <a:spcAft>
                <a:spcPts val="600"/>
              </a:spcAft>
              <a:buFont typeface="Arial" panose="020B0604020202020204" pitchFamily="34" charset="0"/>
              <a:buChar char="•"/>
            </a:pPr>
            <a:endParaRPr lang="en-US" sz="1600" b="1" dirty="0"/>
          </a:p>
          <a:p>
            <a:pPr>
              <a:lnSpc>
                <a:spcPct val="90000"/>
              </a:lnSpc>
              <a:spcBef>
                <a:spcPct val="0"/>
              </a:spcBef>
              <a:spcAft>
                <a:spcPts val="600"/>
              </a:spcAft>
            </a:pPr>
            <a:r>
              <a:rPr lang="en-US" sz="3400" dirty="0"/>
              <a:t>Mali M. Allaf, </a:t>
            </a:r>
            <a:r>
              <a:rPr lang="en-US" sz="2600" dirty="0"/>
              <a:t>Ph.D.</a:t>
            </a:r>
          </a:p>
          <a:p>
            <a:pPr>
              <a:lnSpc>
                <a:spcPct val="90000"/>
              </a:lnSpc>
              <a:spcBef>
                <a:spcPct val="0"/>
              </a:spcBef>
              <a:spcAft>
                <a:spcPts val="600"/>
              </a:spcAft>
            </a:pPr>
            <a:r>
              <a:rPr lang="en-US" sz="3400" dirty="0"/>
              <a:t>Research Officer                                                                </a:t>
            </a:r>
          </a:p>
          <a:p>
            <a:pPr>
              <a:lnSpc>
                <a:spcPct val="90000"/>
              </a:lnSpc>
              <a:spcBef>
                <a:spcPct val="0"/>
              </a:spcBef>
              <a:spcAft>
                <a:spcPts val="600"/>
              </a:spcAft>
            </a:pPr>
            <a:r>
              <a:rPr lang="en-US" sz="2300" dirty="0"/>
              <a:t>January 25</a:t>
            </a:r>
            <a:r>
              <a:rPr lang="en-US" sz="2300" baseline="30000" dirty="0"/>
              <a:t>th</a:t>
            </a:r>
            <a:r>
              <a:rPr lang="en-US" sz="2300" dirty="0"/>
              <a:t>, 2023</a:t>
            </a:r>
          </a:p>
          <a:p>
            <a:pPr>
              <a:lnSpc>
                <a:spcPct val="90000"/>
              </a:lnSpc>
              <a:spcBef>
                <a:spcPct val="0"/>
              </a:spcBef>
              <a:spcAft>
                <a:spcPts val="600"/>
              </a:spcAft>
            </a:pPr>
            <a:endParaRPr lang="en-US" sz="2300" dirty="0"/>
          </a:p>
        </p:txBody>
      </p:sp>
    </p:spTree>
    <p:extLst>
      <p:ext uri="{BB962C8B-B14F-4D97-AF65-F5344CB8AC3E}">
        <p14:creationId xmlns:p14="http://schemas.microsoft.com/office/powerpoint/2010/main" val="73632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5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279FC-0419-629F-5403-ECA58562BDBA}"/>
              </a:ext>
            </a:extLst>
          </p:cNvPr>
          <p:cNvSpPr>
            <a:spLocks noGrp="1"/>
          </p:cNvSpPr>
          <p:nvPr>
            <p:ph type="title"/>
          </p:nvPr>
        </p:nvSpPr>
        <p:spPr>
          <a:xfrm>
            <a:off x="589560" y="856180"/>
            <a:ext cx="4560584" cy="1128068"/>
          </a:xfrm>
        </p:spPr>
        <p:txBody>
          <a:bodyPr anchor="ctr">
            <a:normAutofit/>
          </a:bodyPr>
          <a:lstStyle/>
          <a:p>
            <a:r>
              <a:rPr lang="en-US" sz="3700" dirty="0"/>
              <a:t>Academic conference </a:t>
            </a:r>
            <a:endParaRPr lang="en-CA" sz="3700" dirty="0"/>
          </a:p>
        </p:txBody>
      </p:sp>
      <p:grpSp>
        <p:nvGrpSpPr>
          <p:cNvPr id="2064" name="Group 205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60" name="Rectangle 20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3" name="Rectangle 206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55ABC1-5A73-3A4B-6037-1C64A8AB08C9}"/>
              </a:ext>
            </a:extLst>
          </p:cNvPr>
          <p:cNvSpPr>
            <a:spLocks noGrp="1"/>
          </p:cNvSpPr>
          <p:nvPr>
            <p:ph idx="1"/>
          </p:nvPr>
        </p:nvSpPr>
        <p:spPr>
          <a:xfrm>
            <a:off x="422011" y="2249606"/>
            <a:ext cx="4895681" cy="3979585"/>
          </a:xfrm>
        </p:spPr>
        <p:txBody>
          <a:bodyPr anchor="ctr">
            <a:normAutofit/>
          </a:bodyPr>
          <a:lstStyle/>
          <a:p>
            <a:r>
              <a:rPr lang="en-US" sz="2400" dirty="0">
                <a:latin typeface="Arial" panose="020B0604020202020204" pitchFamily="34" charset="0"/>
                <a:cs typeface="Arial" panose="020B0604020202020204" pitchFamily="34" charset="0"/>
              </a:rPr>
              <a:t>An academic conference is an event where researchers present their work and findings in a particular field to their peers.</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To allow professionals to connect</a:t>
            </a:r>
          </a:p>
          <a:p>
            <a:pPr lvl="1"/>
            <a:r>
              <a:rPr lang="en-US" sz="2000" dirty="0">
                <a:latin typeface="Arial" panose="020B0604020202020204" pitchFamily="34" charset="0"/>
                <a:cs typeface="Arial" panose="020B0604020202020204" pitchFamily="34" charset="0"/>
              </a:rPr>
              <a:t>Discuss issues </a:t>
            </a:r>
          </a:p>
          <a:p>
            <a:pPr lvl="1"/>
            <a:r>
              <a:rPr lang="en-US" sz="2000" dirty="0">
                <a:latin typeface="Arial" panose="020B0604020202020204" pitchFamily="34" charset="0"/>
                <a:cs typeface="Arial" panose="020B0604020202020204" pitchFamily="34" charset="0"/>
              </a:rPr>
              <a:t>Share information</a:t>
            </a:r>
          </a:p>
          <a:p>
            <a:pPr lvl="1"/>
            <a:r>
              <a:rPr lang="en-US" sz="2000" dirty="0">
                <a:latin typeface="Arial" panose="020B0604020202020204" pitchFamily="34" charset="0"/>
                <a:cs typeface="Arial" panose="020B0604020202020204" pitchFamily="34" charset="0"/>
              </a:rPr>
              <a:t>Improve presentation skills</a:t>
            </a:r>
          </a:p>
          <a:p>
            <a:pPr lvl="1"/>
            <a:endParaRPr lang="en-US" sz="1600" dirty="0">
              <a:latin typeface="Arial" panose="020B0604020202020204" pitchFamily="34" charset="0"/>
            </a:endParaRPr>
          </a:p>
          <a:p>
            <a:endParaRPr lang="en-US" sz="2000" b="0" i="0" dirty="0">
              <a:effectLst/>
              <a:latin typeface="Arial" panose="020B0604020202020204" pitchFamily="34" charset="0"/>
            </a:endParaRPr>
          </a:p>
          <a:p>
            <a:endParaRPr lang="en-CA" sz="2000" dirty="0"/>
          </a:p>
        </p:txBody>
      </p:sp>
      <p:sp>
        <p:nvSpPr>
          <p:cNvPr id="2065" name="Rectangle 206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he Best Conferences for Lawyers to Attend in 2022 | Clio">
            <a:extLst>
              <a:ext uri="{FF2B5EF4-FFF2-40B4-BE49-F238E27FC236}">
                <a16:creationId xmlns:a16="http://schemas.microsoft.com/office/drawing/2014/main" id="{59EBAA43-A589-6EBA-671A-B075546D3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32" r="2374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3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appy students - cartoon people characters by BoykoPictures on Envato  Elements">
            <a:extLst>
              <a:ext uri="{FF2B5EF4-FFF2-40B4-BE49-F238E27FC236}">
                <a16:creationId xmlns:a16="http://schemas.microsoft.com/office/drawing/2014/main" id="{3E299AFD-F116-9D72-3FA6-B717CB1E5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A69EF0-2036-60FF-617C-3D7A60E4D50C}"/>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b="1">
                <a:solidFill>
                  <a:srgbClr val="FFFFFF"/>
                </a:solidFill>
                <a:effectLst>
                  <a:outerShdw blurRad="38100" dist="38100" dir="2700000" algn="tl">
                    <a:srgbClr val="000000">
                      <a:alpha val="43137"/>
                    </a:srgbClr>
                  </a:outerShdw>
                </a:effectLst>
                <a:latin typeface="+mj-lt"/>
                <a:ea typeface="+mj-ea"/>
                <a:cs typeface="+mj-cs"/>
              </a:rPr>
              <a:t>Hooray, we are going to a conference</a:t>
            </a:r>
          </a:p>
        </p:txBody>
      </p:sp>
      <p:sp>
        <p:nvSpPr>
          <p:cNvPr id="3" name="TextBox 2">
            <a:extLst>
              <a:ext uri="{FF2B5EF4-FFF2-40B4-BE49-F238E27FC236}">
                <a16:creationId xmlns:a16="http://schemas.microsoft.com/office/drawing/2014/main" id="{5729F71A-DA3E-0F39-7FB1-59838F609E38}"/>
              </a:ext>
            </a:extLst>
          </p:cNvPr>
          <p:cNvSpPr txBox="1"/>
          <p:nvPr/>
        </p:nvSpPr>
        <p:spPr>
          <a:xfrm>
            <a:off x="5640355" y="2971800"/>
            <a:ext cx="914400" cy="914400"/>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153061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5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6279FC-0419-629F-5403-ECA58562BDBA}"/>
              </a:ext>
            </a:extLst>
          </p:cNvPr>
          <p:cNvSpPr>
            <a:spLocks noGrp="1"/>
          </p:cNvSpPr>
          <p:nvPr>
            <p:ph type="title"/>
          </p:nvPr>
        </p:nvSpPr>
        <p:spPr>
          <a:xfrm>
            <a:off x="589560" y="856180"/>
            <a:ext cx="4560584" cy="1128068"/>
          </a:xfrm>
        </p:spPr>
        <p:txBody>
          <a:bodyPr anchor="ctr">
            <a:normAutofit/>
          </a:bodyPr>
          <a:lstStyle/>
          <a:p>
            <a:r>
              <a:rPr lang="en-CA" sz="3700" dirty="0"/>
              <a:t>Conference fundings</a:t>
            </a:r>
          </a:p>
        </p:txBody>
      </p:sp>
      <p:grpSp>
        <p:nvGrpSpPr>
          <p:cNvPr id="2064" name="Group 205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60" name="Rectangle 20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63" name="Rectangle 206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55ABC1-5A73-3A4B-6037-1C64A8AB08C9}"/>
              </a:ext>
            </a:extLst>
          </p:cNvPr>
          <p:cNvSpPr>
            <a:spLocks noGrp="1"/>
          </p:cNvSpPr>
          <p:nvPr>
            <p:ph idx="1"/>
          </p:nvPr>
        </p:nvSpPr>
        <p:spPr>
          <a:xfrm>
            <a:off x="422011" y="2372488"/>
            <a:ext cx="4895681" cy="1498570"/>
          </a:xfrm>
        </p:spPr>
        <p:txBody>
          <a:bodyPr anchor="ctr">
            <a:normAutofit/>
          </a:bodyPr>
          <a:lstStyle/>
          <a:p>
            <a:r>
              <a:rPr lang="en-US" sz="2000" dirty="0"/>
              <a:t>Supervisor’s Grants</a:t>
            </a:r>
          </a:p>
          <a:p>
            <a:endParaRPr lang="en-US" sz="2000" dirty="0">
              <a:hlinkClick r:id="rId2"/>
            </a:endParaRPr>
          </a:p>
          <a:p>
            <a:r>
              <a:rPr lang="en-US" sz="2000" dirty="0">
                <a:hlinkClick r:id="rId2"/>
              </a:rPr>
              <a:t>Research Office</a:t>
            </a:r>
            <a:endParaRPr lang="en-CA" sz="2000" dirty="0"/>
          </a:p>
          <a:p>
            <a:endParaRPr lang="en-CA" sz="2000" dirty="0"/>
          </a:p>
        </p:txBody>
      </p:sp>
      <p:sp>
        <p:nvSpPr>
          <p:cNvPr id="2065" name="Rectangle 206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Rectangle 206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E0C6488-60F6-925B-3A24-E758B1DF3187}"/>
              </a:ext>
            </a:extLst>
          </p:cNvPr>
          <p:cNvPicPr>
            <a:picLocks noChangeAspect="1"/>
          </p:cNvPicPr>
          <p:nvPr/>
        </p:nvPicPr>
        <p:blipFill rotWithShape="1">
          <a:blip r:embed="rId3"/>
          <a:srcRect t="4956"/>
          <a:stretch/>
        </p:blipFill>
        <p:spPr>
          <a:xfrm>
            <a:off x="5815229" y="856180"/>
            <a:ext cx="5817368" cy="4805265"/>
          </a:xfrm>
          <a:prstGeom prst="rect">
            <a:avLst/>
          </a:prstGeom>
        </p:spPr>
      </p:pic>
      <p:sp>
        <p:nvSpPr>
          <p:cNvPr id="5" name="Rectangle 4">
            <a:extLst>
              <a:ext uri="{FF2B5EF4-FFF2-40B4-BE49-F238E27FC236}">
                <a16:creationId xmlns:a16="http://schemas.microsoft.com/office/drawing/2014/main" id="{5728E0F4-BDE4-BA9D-7D22-CD83C61F833D}"/>
              </a:ext>
            </a:extLst>
          </p:cNvPr>
          <p:cNvSpPr/>
          <p:nvPr/>
        </p:nvSpPr>
        <p:spPr>
          <a:xfrm>
            <a:off x="6223518" y="3870838"/>
            <a:ext cx="3051112" cy="859783"/>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2852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FE8D46-95FC-CED3-D521-017A19C6F7C2}"/>
              </a:ext>
            </a:extLst>
          </p:cNvPr>
          <p:cNvPicPr>
            <a:picLocks noChangeAspect="1"/>
          </p:cNvPicPr>
          <p:nvPr/>
        </p:nvPicPr>
        <p:blipFill>
          <a:blip r:embed="rId2"/>
          <a:stretch>
            <a:fillRect/>
          </a:stretch>
        </p:blipFill>
        <p:spPr>
          <a:xfrm>
            <a:off x="2687215" y="176812"/>
            <a:ext cx="6566069" cy="5823241"/>
          </a:xfrm>
          <a:prstGeom prst="rect">
            <a:avLst/>
          </a:prstGeom>
        </p:spPr>
      </p:pic>
      <p:sp>
        <p:nvSpPr>
          <p:cNvPr id="4" name="Rectangle 3">
            <a:extLst>
              <a:ext uri="{FF2B5EF4-FFF2-40B4-BE49-F238E27FC236}">
                <a16:creationId xmlns:a16="http://schemas.microsoft.com/office/drawing/2014/main" id="{CEF83708-8604-8A60-7DB9-9D59D8019FBE}"/>
              </a:ext>
            </a:extLst>
          </p:cNvPr>
          <p:cNvSpPr/>
          <p:nvPr/>
        </p:nvSpPr>
        <p:spPr>
          <a:xfrm>
            <a:off x="6631537" y="2503903"/>
            <a:ext cx="1256232" cy="273480"/>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A84B6B8-FCF2-0F02-2DF6-BEF3179D25A3}"/>
              </a:ext>
            </a:extLst>
          </p:cNvPr>
          <p:cNvSpPr txBox="1"/>
          <p:nvPr/>
        </p:nvSpPr>
        <p:spPr>
          <a:xfrm>
            <a:off x="2729943" y="6557434"/>
            <a:ext cx="10570103" cy="461665"/>
          </a:xfrm>
          <a:prstGeom prst="rect">
            <a:avLst/>
          </a:prstGeom>
          <a:noFill/>
        </p:spPr>
        <p:txBody>
          <a:bodyPr wrap="square">
            <a:spAutoFit/>
          </a:bodyPr>
          <a:lstStyle/>
          <a:p>
            <a:r>
              <a:rPr lang="en-CA" sz="1200" dirty="0">
                <a:hlinkClick r:id="rId3"/>
              </a:rPr>
              <a:t>https://www.edu.uwo.ca/research/research-office/docs/MA-PhD_ConferenceApplicationForm-Spring2023.pdf</a:t>
            </a:r>
            <a:endParaRPr lang="en-CA" sz="1200" dirty="0"/>
          </a:p>
          <a:p>
            <a:endParaRPr lang="en-CA" sz="1200" dirty="0"/>
          </a:p>
        </p:txBody>
      </p:sp>
    </p:spTree>
    <p:extLst>
      <p:ext uri="{BB962C8B-B14F-4D97-AF65-F5344CB8AC3E}">
        <p14:creationId xmlns:p14="http://schemas.microsoft.com/office/powerpoint/2010/main" val="303809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1FE26A-E16F-08D9-15CE-51D145B4254A}"/>
              </a:ext>
            </a:extLst>
          </p:cNvPr>
          <p:cNvPicPr>
            <a:picLocks noChangeAspect="1"/>
          </p:cNvPicPr>
          <p:nvPr/>
        </p:nvPicPr>
        <p:blipFill>
          <a:blip r:embed="rId2"/>
          <a:stretch>
            <a:fillRect/>
          </a:stretch>
        </p:blipFill>
        <p:spPr>
          <a:xfrm>
            <a:off x="3349689" y="307910"/>
            <a:ext cx="5849243" cy="5575345"/>
          </a:xfrm>
          <a:prstGeom prst="rect">
            <a:avLst/>
          </a:prstGeom>
        </p:spPr>
      </p:pic>
      <p:sp>
        <p:nvSpPr>
          <p:cNvPr id="5" name="TextBox 4">
            <a:extLst>
              <a:ext uri="{FF2B5EF4-FFF2-40B4-BE49-F238E27FC236}">
                <a16:creationId xmlns:a16="http://schemas.microsoft.com/office/drawing/2014/main" id="{12620AB0-912B-A93E-7E44-2A7014C087CF}"/>
              </a:ext>
            </a:extLst>
          </p:cNvPr>
          <p:cNvSpPr txBox="1"/>
          <p:nvPr/>
        </p:nvSpPr>
        <p:spPr>
          <a:xfrm>
            <a:off x="3063288" y="6396335"/>
            <a:ext cx="8663346" cy="461665"/>
          </a:xfrm>
          <a:prstGeom prst="rect">
            <a:avLst/>
          </a:prstGeom>
          <a:noFill/>
        </p:spPr>
        <p:txBody>
          <a:bodyPr wrap="square">
            <a:spAutoFit/>
          </a:bodyPr>
          <a:lstStyle/>
          <a:p>
            <a:r>
              <a:rPr lang="en-CA" sz="1200" dirty="0">
                <a:hlinkClick r:id="rId3"/>
              </a:rPr>
              <a:t>https://www.edu.uwo.ca/research/documents/EdD_Conference_Travel-ApplicationForm-Spring2022.pdf</a:t>
            </a:r>
            <a:endParaRPr lang="en-CA" sz="1200" dirty="0"/>
          </a:p>
          <a:p>
            <a:endParaRPr lang="en-CA" sz="1200" dirty="0"/>
          </a:p>
        </p:txBody>
      </p:sp>
      <p:sp>
        <p:nvSpPr>
          <p:cNvPr id="6" name="Rectangle 5">
            <a:extLst>
              <a:ext uri="{FF2B5EF4-FFF2-40B4-BE49-F238E27FC236}">
                <a16:creationId xmlns:a16="http://schemas.microsoft.com/office/drawing/2014/main" id="{65111E49-6D6C-9630-BECA-22761EC018E2}"/>
              </a:ext>
            </a:extLst>
          </p:cNvPr>
          <p:cNvSpPr/>
          <p:nvPr/>
        </p:nvSpPr>
        <p:spPr>
          <a:xfrm>
            <a:off x="6913548" y="2384277"/>
            <a:ext cx="1170773" cy="299102"/>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440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32769F-FA21-B669-6B34-2CAD04EFBEAE}"/>
              </a:ext>
            </a:extLst>
          </p:cNvPr>
          <p:cNvGrpSpPr/>
          <p:nvPr/>
        </p:nvGrpSpPr>
        <p:grpSpPr>
          <a:xfrm>
            <a:off x="3078759" y="365969"/>
            <a:ext cx="5553512" cy="6126062"/>
            <a:chOff x="0" y="995644"/>
            <a:chExt cx="7448550" cy="8211726"/>
          </a:xfrm>
        </p:grpSpPr>
        <p:pic>
          <p:nvPicPr>
            <p:cNvPr id="3" name="Picture 2">
              <a:extLst>
                <a:ext uri="{FF2B5EF4-FFF2-40B4-BE49-F238E27FC236}">
                  <a16:creationId xmlns:a16="http://schemas.microsoft.com/office/drawing/2014/main" id="{0386E14E-1050-90A6-BC9E-A9A7766A649B}"/>
                </a:ext>
              </a:extLst>
            </p:cNvPr>
            <p:cNvPicPr>
              <a:picLocks noChangeAspect="1"/>
            </p:cNvPicPr>
            <p:nvPr/>
          </p:nvPicPr>
          <p:blipFill>
            <a:blip r:embed="rId2"/>
            <a:stretch>
              <a:fillRect/>
            </a:stretch>
          </p:blipFill>
          <p:spPr>
            <a:xfrm>
              <a:off x="0" y="995644"/>
              <a:ext cx="7448550" cy="1448976"/>
            </a:xfrm>
            <a:prstGeom prst="rect">
              <a:avLst/>
            </a:prstGeom>
          </p:spPr>
        </p:pic>
        <p:pic>
          <p:nvPicPr>
            <p:cNvPr id="5" name="Picture 4">
              <a:extLst>
                <a:ext uri="{FF2B5EF4-FFF2-40B4-BE49-F238E27FC236}">
                  <a16:creationId xmlns:a16="http://schemas.microsoft.com/office/drawing/2014/main" id="{26AC3B69-C4E5-7F97-9DF1-CDC1206B6FCC}"/>
                </a:ext>
              </a:extLst>
            </p:cNvPr>
            <p:cNvPicPr>
              <a:picLocks noChangeAspect="1"/>
            </p:cNvPicPr>
            <p:nvPr/>
          </p:nvPicPr>
          <p:blipFill>
            <a:blip r:embed="rId3"/>
            <a:stretch>
              <a:fillRect/>
            </a:stretch>
          </p:blipFill>
          <p:spPr>
            <a:xfrm>
              <a:off x="0" y="2444620"/>
              <a:ext cx="7448550" cy="6762750"/>
            </a:xfrm>
            <a:prstGeom prst="rect">
              <a:avLst/>
            </a:prstGeom>
          </p:spPr>
        </p:pic>
      </p:grpSp>
      <p:sp>
        <p:nvSpPr>
          <p:cNvPr id="8" name="TextBox 7">
            <a:extLst>
              <a:ext uri="{FF2B5EF4-FFF2-40B4-BE49-F238E27FC236}">
                <a16:creationId xmlns:a16="http://schemas.microsoft.com/office/drawing/2014/main" id="{86119DEE-FDB8-8966-EBE1-F8DBF32C1532}"/>
              </a:ext>
            </a:extLst>
          </p:cNvPr>
          <p:cNvSpPr txBox="1"/>
          <p:nvPr/>
        </p:nvSpPr>
        <p:spPr>
          <a:xfrm>
            <a:off x="10376221" y="6492031"/>
            <a:ext cx="1946815" cy="461665"/>
          </a:xfrm>
          <a:prstGeom prst="rect">
            <a:avLst/>
          </a:prstGeom>
          <a:noFill/>
        </p:spPr>
        <p:txBody>
          <a:bodyPr wrap="square">
            <a:spAutoFit/>
          </a:bodyPr>
          <a:lstStyle/>
          <a:p>
            <a:r>
              <a:rPr lang="en-CA" sz="1200" dirty="0">
                <a:hlinkClick r:id="rId4"/>
              </a:rPr>
              <a:t>http://sogs.ca/subsidies/</a:t>
            </a:r>
            <a:endParaRPr lang="en-CA" sz="1200" dirty="0"/>
          </a:p>
          <a:p>
            <a:endParaRPr lang="en-CA" sz="1200" dirty="0"/>
          </a:p>
        </p:txBody>
      </p:sp>
      <p:sp>
        <p:nvSpPr>
          <p:cNvPr id="9" name="Rectangle 8">
            <a:extLst>
              <a:ext uri="{FF2B5EF4-FFF2-40B4-BE49-F238E27FC236}">
                <a16:creationId xmlns:a16="http://schemas.microsoft.com/office/drawing/2014/main" id="{D7DC74D4-3D33-0A53-89F5-E15CBA737E98}"/>
              </a:ext>
            </a:extLst>
          </p:cNvPr>
          <p:cNvSpPr/>
          <p:nvPr/>
        </p:nvSpPr>
        <p:spPr>
          <a:xfrm>
            <a:off x="5476893" y="2256438"/>
            <a:ext cx="513709" cy="187660"/>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208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95117-CD89-D7EA-73D2-B56CDB3E798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FC18969-CB3D-48C7-FE6E-D3BF4BB7F9FE}"/>
              </a:ext>
            </a:extLst>
          </p:cNvPr>
          <p:cNvSpPr txBox="1"/>
          <p:nvPr/>
        </p:nvSpPr>
        <p:spPr>
          <a:xfrm>
            <a:off x="10456257" y="6557986"/>
            <a:ext cx="1934283" cy="461665"/>
          </a:xfrm>
          <a:prstGeom prst="rect">
            <a:avLst/>
          </a:prstGeom>
          <a:noFill/>
        </p:spPr>
        <p:txBody>
          <a:bodyPr wrap="square">
            <a:spAutoFit/>
          </a:bodyPr>
          <a:lstStyle/>
          <a:p>
            <a:r>
              <a:rPr lang="en-CA" sz="1200" dirty="0">
                <a:hlinkClick r:id="rId3"/>
              </a:rPr>
              <a:t>https://www.psac610.ca/</a:t>
            </a:r>
            <a:endParaRPr lang="en-CA" sz="1200" dirty="0"/>
          </a:p>
          <a:p>
            <a:endParaRPr lang="en-CA" sz="1200" dirty="0"/>
          </a:p>
        </p:txBody>
      </p:sp>
    </p:spTree>
    <p:extLst>
      <p:ext uri="{BB962C8B-B14F-4D97-AF65-F5344CB8AC3E}">
        <p14:creationId xmlns:p14="http://schemas.microsoft.com/office/powerpoint/2010/main" val="164581212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FFC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4713</TotalTime>
  <Words>477</Words>
  <Application>Microsoft Office PowerPoint</Application>
  <PresentationFormat>Widescreen</PresentationFormat>
  <Paragraphs>65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Academic conference </vt:lpstr>
      <vt:lpstr>PowerPoint Presentation</vt:lpstr>
      <vt:lpstr>Conference fundings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Survive a Conference</vt:lpstr>
      <vt:lpstr>Networking</vt:lpstr>
      <vt:lpstr>Networking tips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Malihe Mehdizadeh Allaf</dc:creator>
  <cp:lastModifiedBy>Malihe Mehdizadeh Allaf</cp:lastModifiedBy>
  <cp:revision>81</cp:revision>
  <dcterms:created xsi:type="dcterms:W3CDTF">2022-11-03T15:29:50Z</dcterms:created>
  <dcterms:modified xsi:type="dcterms:W3CDTF">2023-01-25T19:30:04Z</dcterms:modified>
</cp:coreProperties>
</file>