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6" r:id="rId5"/>
    <p:sldId id="282" r:id="rId6"/>
    <p:sldId id="286" r:id="rId7"/>
    <p:sldId id="269" r:id="rId8"/>
    <p:sldId id="258" r:id="rId9"/>
    <p:sldId id="283" r:id="rId10"/>
    <p:sldId id="284" r:id="rId11"/>
    <p:sldId id="270" r:id="rId12"/>
    <p:sldId id="279" r:id="rId13"/>
    <p:sldId id="260" r:id="rId14"/>
    <p:sldId id="273" r:id="rId15"/>
    <p:sldId id="274" r:id="rId16"/>
    <p:sldId id="275" r:id="rId17"/>
    <p:sldId id="271" r:id="rId18"/>
    <p:sldId id="276" r:id="rId19"/>
    <p:sldId id="287" r:id="rId20"/>
    <p:sldId id="281" r:id="rId21"/>
    <p:sldId id="277" r:id="rId22"/>
    <p:sldId id="278" r:id="rId23"/>
    <p:sldId id="262" r:id="rId24"/>
    <p:sldId id="265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EB9"/>
    <a:srgbClr val="DE3B3C"/>
    <a:srgbClr val="F6AC41"/>
    <a:srgbClr val="1573BD"/>
    <a:srgbClr val="863DFF"/>
    <a:srgbClr val="7636E0"/>
    <a:srgbClr val="5A29AB"/>
    <a:srgbClr val="807F83"/>
    <a:srgbClr val="3B1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089" autoAdjust="0"/>
  </p:normalViewPr>
  <p:slideViewPr>
    <p:cSldViewPr snapToGrid="0" snapToObjects="1">
      <p:cViewPr varScale="1">
        <p:scale>
          <a:sx n="98" d="100"/>
          <a:sy n="98" d="100"/>
        </p:scale>
        <p:origin x="68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Arielle about poll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Aligns with handout that has registration – share handout in chat during session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basic</a:t>
            </a:r>
            <a:r>
              <a:rPr lang="en-US" baseline="0" dirty="0"/>
              <a:t> biographical information</a:t>
            </a:r>
          </a:p>
          <a:p>
            <a:r>
              <a:rPr lang="en-US" baseline="0" dirty="0"/>
              <a:t>Don’t spend more than 2 minutes on this part, but definitely add other names (also known as) because this will help with “search &amp; link” features.</a:t>
            </a:r>
          </a:p>
          <a:p>
            <a:r>
              <a:rPr lang="en-US" baseline="0" dirty="0"/>
              <a:t>With every piece of information you add to your ORCID profile, you can choose the visibility settings you want: Everyone, Trusted parties, or Only 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1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you’ll enter manually, which can get</a:t>
            </a:r>
            <a:r>
              <a:rPr lang="en-US" baseline="0" dirty="0"/>
              <a:t> tedious – it’s like putting stuff into the CCV. </a:t>
            </a:r>
            <a:endParaRPr lang="en-US" dirty="0"/>
          </a:p>
          <a:p>
            <a:r>
              <a:rPr lang="en-US" dirty="0"/>
              <a:t>Funding</a:t>
            </a:r>
            <a:r>
              <a:rPr lang="en-US" baseline="0" dirty="0"/>
              <a:t> – can use “search &amp; link” which connects to Dimensions Wizard</a:t>
            </a:r>
          </a:p>
          <a:p>
            <a:r>
              <a:rPr lang="en-US" baseline="0" dirty="0"/>
              <a:t>Includes dozens of Canadian funding agencies including SSHRC, and many cancer and health-related funding agencies, and many from other countries. May not find so many that are relevant to you because it’s taking off in many areas like cancer and health</a:t>
            </a:r>
          </a:p>
          <a:p>
            <a:r>
              <a:rPr lang="en-US" baseline="0" dirty="0"/>
              <a:t>Or enter funding manually.</a:t>
            </a:r>
          </a:p>
          <a:p>
            <a:r>
              <a:rPr lang="en-US" baseline="0" dirty="0"/>
              <a:t>Suggest not spending much time on this part today, but make a note to come back to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takes the most time. </a:t>
            </a:r>
            <a:r>
              <a:rPr lang="en-US" baseline="0" dirty="0"/>
              <a:t>This is where you are most likely to run in to questions and challenges, so you can try to work on some today and ask us later, or follow-up with us after the session.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saw in the video,</a:t>
            </a:r>
            <a:r>
              <a:rPr lang="en-US" baseline="0" dirty="0"/>
              <a:t> adding alternate names can be helpful for the Search &amp; Link wizards.</a:t>
            </a:r>
          </a:p>
          <a:p>
            <a:r>
              <a:rPr lang="en-US" baseline="0" dirty="0"/>
              <a:t>Suggested order:</a:t>
            </a:r>
          </a:p>
          <a:p>
            <a:pPr marL="232943" indent="-232943">
              <a:buAutoNum type="arabicPeriod"/>
            </a:pPr>
            <a:r>
              <a:rPr lang="en-US" baseline="0" dirty="0"/>
              <a:t>Scopus – easiest to use, good metadata</a:t>
            </a:r>
          </a:p>
          <a:p>
            <a:pPr marL="232943" indent="-232943">
              <a:buAutoNum type="arabicPeriod"/>
            </a:pPr>
            <a:r>
              <a:rPr lang="en-US" baseline="0" dirty="0"/>
              <a:t>The Lens – there are a few steps involved, including creating an account with The Lens, but it’s pretty comprehensive and can find more in social sciences &amp; humanities than Scopus (suggest doing a screenshare during session. See notes in PDF about how to do this). Lens.org</a:t>
            </a:r>
          </a:p>
          <a:p>
            <a:pPr marL="232943" indent="-232943">
              <a:buAutoNum type="arabicPeriod"/>
            </a:pPr>
            <a:r>
              <a:rPr lang="en-US" baseline="0" dirty="0" err="1"/>
              <a:t>Crossref</a:t>
            </a:r>
            <a:r>
              <a:rPr lang="en-US" baseline="0" dirty="0"/>
              <a:t> Metadata Search – anything with a DOI should be found here. I find the search sometimes times out…</a:t>
            </a:r>
          </a:p>
          <a:p>
            <a:pPr marL="232943" indent="-232943">
              <a:buAutoNum type="arabicPeriod"/>
            </a:pPr>
            <a:endParaRPr lang="en-US" baseline="0" dirty="0"/>
          </a:p>
          <a:p>
            <a:r>
              <a:rPr lang="en-US" baseline="0" dirty="0" err="1"/>
              <a:t>BibTeX</a:t>
            </a:r>
            <a:r>
              <a:rPr lang="en-US" baseline="0" dirty="0"/>
              <a:t> – there are more steps to follow to get your publication information into </a:t>
            </a:r>
            <a:r>
              <a:rPr lang="en-US" baseline="0" dirty="0" err="1"/>
              <a:t>BibTeX</a:t>
            </a:r>
            <a:r>
              <a:rPr lang="en-US" baseline="0" dirty="0"/>
              <a:t> format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This is what you have to do if you want to import from Google Scholar (which doesn’t usually have complete metadata so we encourage Scopus or The Lens first)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Could also be helpful if you have a list of your publications in a reference manager such as </a:t>
            </a:r>
            <a:r>
              <a:rPr lang="en-US" baseline="0" dirty="0" err="1"/>
              <a:t>Zotero</a:t>
            </a:r>
            <a:endParaRPr lang="en-US" baseline="0" dirty="0"/>
          </a:p>
          <a:p>
            <a:r>
              <a:rPr lang="en-US" baseline="0" dirty="0"/>
              <a:t>Add manually – as a last resort, if you can’t find your work anywhere else. Less ‘trusted’ but it’s better to have your works there than not at all.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2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Mali to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you want to be a Trusted Individual for someone else, they have to add you.</a:t>
            </a:r>
          </a:p>
          <a:p>
            <a:r>
              <a:rPr lang="en-CA" dirty="0"/>
              <a:t>If you want someone to help you, you have to add them. DO NOT SHARE LOGIN DETAILS. </a:t>
            </a:r>
          </a:p>
          <a:p>
            <a:endParaRPr lang="en-CA" dirty="0"/>
          </a:p>
          <a:p>
            <a:r>
              <a:rPr lang="en-CA" dirty="0"/>
              <a:t>Example: grad research assistant working for a prof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have to do the work once to get profile up to date and then don’t have to really think about it again (if a journal isn’t integrated with ORCID)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3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it up for questions; offer to help people 1:1 in breakout rooms if they want to try something themselves or if the question needs screensharing.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Mali to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7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Qualtrics link to chat with survey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Qualtrics link to chat with survey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3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talking about orchid the flower, talking about open researcher contributor and ID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 poll – What is your familiarity with ORCID </a:t>
            </a:r>
            <a:r>
              <a:rPr lang="en-US" dirty="0" err="1"/>
              <a:t>iDs</a:t>
            </a:r>
            <a:r>
              <a:rPr lang="en-US" dirty="0"/>
              <a:t>? (continuum from full profile to never heard of it). </a:t>
            </a:r>
          </a:p>
          <a:p>
            <a:endParaRPr lang="en-US" dirty="0"/>
          </a:p>
          <a:p>
            <a:r>
              <a:rPr lang="en-US" dirty="0"/>
              <a:t>Arielle will need to set up poll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ORCID, Google, SCOPUS/Web of Science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9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ORCID, Google, SCOPUS/Web of Science</a:t>
            </a:r>
          </a:p>
          <a:p>
            <a:endParaRPr lang="en-US" dirty="0"/>
          </a:p>
          <a:p>
            <a:r>
              <a:rPr lang="en-US" dirty="0"/>
              <a:t>These are ones you intentionally create vs. ones that just exist. Scopus and Web of Science don’t automatically integrate</a:t>
            </a:r>
          </a:p>
          <a:p>
            <a:endParaRPr lang="en-US" dirty="0"/>
          </a:p>
          <a:p>
            <a:r>
              <a:rPr lang="en-US" dirty="0"/>
              <a:t>Main thing we want you to know about ORCID is it integrates with other systems; video will talk about it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2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thing we want you to take away is it integrates with other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36776451?h=f6804483a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26" y="573851"/>
            <a:ext cx="80057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cs typeface="Arial Unicode MS"/>
              </a:rPr>
              <a:t>Curating Your Online Publication Profile with ORCID</a:t>
            </a: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/>
                <a:cs typeface="Arial Unicode MS"/>
              </a:rPr>
              <a:t>October 18, 2022</a:t>
            </a:r>
          </a:p>
        </p:txBody>
      </p:sp>
    </p:spTree>
    <p:extLst>
      <p:ext uri="{BB962C8B-B14F-4D97-AF65-F5344CB8AC3E}">
        <p14:creationId xmlns:p14="http://schemas.microsoft.com/office/powerpoint/2010/main" val="12202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https://orcid.org 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Sign in / Register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30 seconds to create your ORCID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iD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Use your uwo.ca email as your Primary email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840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Add to your profile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Names (Also known as)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Country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Websites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Other email addresses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Choose your visibility settings: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60" y="3697848"/>
            <a:ext cx="1857634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Add to your profile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Employment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Education and qualifications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Invited positions and distinctions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Membership and service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Funding (can search &amp; link)</a:t>
            </a: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3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Add to your profile</a:t>
            </a:r>
          </a:p>
          <a:p>
            <a:pPr algn="ctr">
              <a:spcAft>
                <a:spcPts val="2400"/>
              </a:spcAft>
              <a:buSzPct val="75000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spcAft>
                <a:spcPts val="2400"/>
              </a:spcAft>
              <a:buSzPct val="75000"/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Works (i.e., publications)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Adding Works to your ORCID profile can be time-consuming and tedious, but it is IMPORTANT.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59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23677645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3291" y="506990"/>
            <a:ext cx="8458201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Adding Works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Use Search &amp; Link wizards: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Scopus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The Lens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Crossref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Metadata Search</a:t>
            </a:r>
          </a:p>
          <a:p>
            <a:pPr marL="685800" indent="-68580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If not found there, then use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BibTeX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import or Add manually.</a:t>
            </a: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61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26" y="573851"/>
            <a:ext cx="8005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 Unicode MS"/>
              </a:rPr>
              <a:t>Demo of The Lens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28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Trusted Individuals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= other ORCID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iD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holders to whom you have granted permissions to edit your ORCID record.</a:t>
            </a:r>
          </a:p>
          <a:p>
            <a:pPr marL="457200" indent="-457200"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Account settings &gt; Trusted individuals</a:t>
            </a:r>
          </a:p>
          <a:p>
            <a:pPr marL="457200" indent="-457200"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Search for their name</a:t>
            </a: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915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573851"/>
            <a:ext cx="80057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It may take some time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If you published under several names or name variations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If your publications aren’t indexed in Scopus or easily findable in The Lens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If your publications don’t have DOIs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If you publish mostly not in journal articles, or in other languages</a:t>
            </a:r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940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28" y="1175923"/>
            <a:ext cx="5781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B1B70"/>
                </a:solidFill>
                <a:latin typeface="Arial"/>
                <a:cs typeface="Arial Unicode M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53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26" y="573851"/>
            <a:ext cx="8005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cs typeface="Arial Unicode MS"/>
              </a:rPr>
              <a:t>Land Acknowledgement</a:t>
            </a: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83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239896"/>
            <a:ext cx="800570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For further help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Emily Carlisle-Johnston 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Noah Churchill-Baird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Kristin Hoffmann 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Alanna Marson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Arielle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VanderSchans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Courtney Waugh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990" y="2663688"/>
            <a:ext cx="4970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rsclib@uwo.ca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6" y="239896"/>
            <a:ext cx="800570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The team</a:t>
            </a:r>
            <a:endParaRPr lang="en-US" sz="5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Emily Carlisle-Johnston 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Noah Churchill-Baird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Kristin Hoffmann 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Alanna Marson</a:t>
            </a: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Arielle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VanderSchans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Courtney Waugh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990" y="2663688"/>
            <a:ext cx="4970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rsclib@uwo.ca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73" y="1271588"/>
            <a:ext cx="6784975" cy="452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618" y="5798127"/>
            <a:ext cx="394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Yellow orchid branch with water drops, CC-BY Marco </a:t>
            </a:r>
            <a:r>
              <a:rPr lang="en-US" sz="1200" dirty="0" err="1">
                <a:solidFill>
                  <a:schemeClr val="bg1"/>
                </a:solidFill>
              </a:rPr>
              <a:t>Verch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26" y="573851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What is 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an online publication profile?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Benefits of ORCID </a:t>
            </a:r>
            <a:r>
              <a:rPr lang="en-US" sz="4800" dirty="0" err="1">
                <a:solidFill>
                  <a:schemeClr val="bg1"/>
                </a:solidFill>
                <a:latin typeface="Arial"/>
                <a:cs typeface="Arial"/>
              </a:rPr>
              <a:t>iDs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Steps to set up your ORCID </a:t>
            </a:r>
            <a:r>
              <a:rPr lang="en-US" sz="4800" dirty="0" err="1">
                <a:solidFill>
                  <a:schemeClr val="bg1"/>
                </a:solidFill>
                <a:latin typeface="Arial"/>
                <a:cs typeface="Arial"/>
              </a:rPr>
              <a:t>iD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Question &amp; Answer period</a:t>
            </a:r>
          </a:p>
        </p:txBody>
      </p:sp>
    </p:spTree>
    <p:extLst>
      <p:ext uri="{BB962C8B-B14F-4D97-AF65-F5344CB8AC3E}">
        <p14:creationId xmlns:p14="http://schemas.microsoft.com/office/powerpoint/2010/main" val="11146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25" y="573851"/>
            <a:ext cx="83573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Online Publication Profiles</a:t>
            </a:r>
            <a:endParaRPr lang="en-US" dirty="0" smtClean="0"/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to curate a record of research, </a:t>
            </a: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collation, of your research outputs and other scholarly achievements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provide a persistent digital identifier that distinguishes you from every other researcher.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480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42" y="474472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ORCID vs. Other Profiles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Scopus Author ID &amp; Researcher ID: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automatically assigned to you once your publication is indexed in Scopus or Web of Science. </a:t>
            </a:r>
          </a:p>
          <a:p>
            <a:pPr marL="685800" indent="-685800"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Google Scholar: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captures papers indexed in Google; can be manually updated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442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nline Media 3" descr="What is ORCID?.mp4">
            <a:hlinkClick r:id="" action="ppaction://media"/>
            <a:extLst>
              <a:ext uri="{FF2B5EF4-FFF2-40B4-BE49-F238E27FC236}">
                <a16:creationId xmlns:a16="http://schemas.microsoft.com/office/drawing/2014/main" id="{6E573A27-729E-A343-9FC8-528DCF0B2A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000" y="602673"/>
            <a:ext cx="8128000" cy="45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16" y="3192069"/>
            <a:ext cx="3260986" cy="2531071"/>
          </a:xfrm>
          <a:prstGeom prst="rect">
            <a:avLst/>
          </a:prstGeom>
        </p:spPr>
      </p:pic>
      <p:pic>
        <p:nvPicPr>
          <p:cNvPr id="6" name="Google Shape;29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381" y="745309"/>
            <a:ext cx="3866619" cy="52017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03;p44"/>
          <p:cNvSpPr txBox="1">
            <a:spLocks/>
          </p:cNvSpPr>
          <p:nvPr/>
        </p:nvSpPr>
        <p:spPr>
          <a:xfrm>
            <a:off x="629842" y="206589"/>
            <a:ext cx="3868340" cy="5387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Automatic Updates</a:t>
            </a:r>
          </a:p>
        </p:txBody>
      </p:sp>
      <p:sp>
        <p:nvSpPr>
          <p:cNvPr id="10" name="Google Shape;304;p44"/>
          <p:cNvSpPr txBox="1">
            <a:spLocks/>
          </p:cNvSpPr>
          <p:nvPr/>
        </p:nvSpPr>
        <p:spPr>
          <a:xfrm>
            <a:off x="4498182" y="112741"/>
            <a:ext cx="3887391" cy="5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Single Sign-In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644" y="914688"/>
            <a:ext cx="3422331" cy="20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A88A8D670C743A876AF1B03110DE9" ma:contentTypeVersion="14" ma:contentTypeDescription="Create a new document." ma:contentTypeScope="" ma:versionID="bbfbfaa8517cf46dbfa327081bd6b22e">
  <xsd:schema xmlns:xsd="http://www.w3.org/2001/XMLSchema" xmlns:xs="http://www.w3.org/2001/XMLSchema" xmlns:p="http://schemas.microsoft.com/office/2006/metadata/properties" xmlns:ns3="814f8d0c-8ce4-4897-8b5a-f4c9ba90af47" xmlns:ns4="4057aac4-04f8-4c8c-ad8a-08fa89be7866" targetNamespace="http://schemas.microsoft.com/office/2006/metadata/properties" ma:root="true" ma:fieldsID="9780990a682ea67a6b7eddb87e5bd40b" ns3:_="" ns4:_="">
    <xsd:import namespace="814f8d0c-8ce4-4897-8b5a-f4c9ba90af47"/>
    <xsd:import namespace="4057aac4-04f8-4c8c-ad8a-08fa89be78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f8d0c-8ce4-4897-8b5a-f4c9ba90af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7aac4-04f8-4c8c-ad8a-08fa89be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94873-F295-4C76-B021-90653AE0A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f8d0c-8ce4-4897-8b5a-f4c9ba90af47"/>
    <ds:schemaRef ds:uri="4057aac4-04f8-4c8c-ad8a-08fa89be7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015BA-3934-4573-9CED-5195874EF0D3}">
  <ds:schemaRefs>
    <ds:schemaRef ds:uri="814f8d0c-8ce4-4897-8b5a-f4c9ba90af47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57aac4-04f8-4c8c-ad8a-08fa89be7866"/>
  </ds:schemaRefs>
</ds:datastoreItem>
</file>

<file path=customXml/itemProps3.xml><?xml version="1.0" encoding="utf-8"?>
<ds:datastoreItem xmlns:ds="http://schemas.openxmlformats.org/officeDocument/2006/customXml" ds:itemID="{68955A46-EBB0-472B-9725-B4A1E9D810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1070</Words>
  <Application>Microsoft Office PowerPoint</Application>
  <PresentationFormat>On-screen Show (4:3)</PresentationFormat>
  <Paragraphs>148</Paragraphs>
  <Slides>21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ORCID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Emily Carlisle-Johnston</cp:lastModifiedBy>
  <cp:revision>68</cp:revision>
  <cp:lastPrinted>2021-12-08T13:38:47Z</cp:lastPrinted>
  <dcterms:created xsi:type="dcterms:W3CDTF">2011-12-22T19:42:13Z</dcterms:created>
  <dcterms:modified xsi:type="dcterms:W3CDTF">2022-10-18T16:58:14Z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0x0101007A8A88A8D670C743A876AF1B03110DE9</vt:lpwstr>
  </property>
</Properties>
</file>