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 id="2147483687" r:id="rId2"/>
  </p:sldMasterIdLst>
  <p:notesMasterIdLst>
    <p:notesMasterId r:id="rId69"/>
  </p:notesMasterIdLst>
  <p:sldIdLst>
    <p:sldId id="256" r:id="rId3"/>
    <p:sldId id="258" r:id="rId4"/>
    <p:sldId id="442" r:id="rId5"/>
    <p:sldId id="443" r:id="rId6"/>
    <p:sldId id="450" r:id="rId7"/>
    <p:sldId id="444" r:id="rId8"/>
    <p:sldId id="454" r:id="rId9"/>
    <p:sldId id="447" r:id="rId10"/>
    <p:sldId id="451" r:id="rId11"/>
    <p:sldId id="448" r:id="rId12"/>
    <p:sldId id="449" r:id="rId13"/>
    <p:sldId id="505" r:id="rId14"/>
    <p:sldId id="462" r:id="rId15"/>
    <p:sldId id="494" r:id="rId16"/>
    <p:sldId id="490" r:id="rId17"/>
    <p:sldId id="504" r:id="rId18"/>
    <p:sldId id="520" r:id="rId19"/>
    <p:sldId id="523" r:id="rId20"/>
    <p:sldId id="524" r:id="rId21"/>
    <p:sldId id="495" r:id="rId22"/>
    <p:sldId id="501" r:id="rId23"/>
    <p:sldId id="522" r:id="rId24"/>
    <p:sldId id="525" r:id="rId25"/>
    <p:sldId id="526" r:id="rId26"/>
    <p:sldId id="527" r:id="rId27"/>
    <p:sldId id="521" r:id="rId28"/>
    <p:sldId id="507" r:id="rId29"/>
    <p:sldId id="508" r:id="rId30"/>
    <p:sldId id="512" r:id="rId31"/>
    <p:sldId id="500" r:id="rId32"/>
    <p:sldId id="517" r:id="rId33"/>
    <p:sldId id="509" r:id="rId34"/>
    <p:sldId id="511" r:id="rId35"/>
    <p:sldId id="502" r:id="rId36"/>
    <p:sldId id="514" r:id="rId37"/>
    <p:sldId id="513" r:id="rId38"/>
    <p:sldId id="516" r:id="rId39"/>
    <p:sldId id="492" r:id="rId40"/>
    <p:sldId id="529" r:id="rId41"/>
    <p:sldId id="530" r:id="rId42"/>
    <p:sldId id="515" r:id="rId43"/>
    <p:sldId id="528" r:id="rId44"/>
    <p:sldId id="455" r:id="rId45"/>
    <p:sldId id="436" r:id="rId46"/>
    <p:sldId id="531" r:id="rId47"/>
    <p:sldId id="456" r:id="rId48"/>
    <p:sldId id="437" r:id="rId49"/>
    <p:sldId id="532" r:id="rId50"/>
    <p:sldId id="533" r:id="rId51"/>
    <p:sldId id="534" r:id="rId52"/>
    <p:sldId id="457" r:id="rId53"/>
    <p:sldId id="491" r:id="rId54"/>
    <p:sldId id="434" r:id="rId55"/>
    <p:sldId id="435" r:id="rId56"/>
    <p:sldId id="423" r:id="rId57"/>
    <p:sldId id="415" r:id="rId58"/>
    <p:sldId id="416" r:id="rId59"/>
    <p:sldId id="417" r:id="rId60"/>
    <p:sldId id="418" r:id="rId61"/>
    <p:sldId id="419" r:id="rId62"/>
    <p:sldId id="420" r:id="rId63"/>
    <p:sldId id="421" r:id="rId64"/>
    <p:sldId id="422" r:id="rId65"/>
    <p:sldId id="440" r:id="rId66"/>
    <p:sldId id="439" r:id="rId67"/>
    <p:sldId id="441"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52"/>
    <p:restoredTop sz="94586"/>
  </p:normalViewPr>
  <p:slideViewPr>
    <p:cSldViewPr snapToObjects="1">
      <p:cViewPr varScale="1">
        <p:scale>
          <a:sx n="109" d="100"/>
          <a:sy n="109" d="100"/>
        </p:scale>
        <p:origin x="129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119287-57A5-9E4A-BAC1-8C4EDB6EC8B1}" type="datetimeFigureOut">
              <a:rPr lang="en-US" smtClean="0"/>
              <a:pPr/>
              <a:t>11/17/2022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38E72B-7941-034E-931D-EDF3F40083E9}" type="slidenum">
              <a:rPr lang="en-US" smtClean="0"/>
              <a:pPr/>
              <a:t>‹#›</a:t>
            </a:fld>
            <a:endParaRPr lang="en-US" dirty="0"/>
          </a:p>
        </p:txBody>
      </p:sp>
    </p:spTree>
    <p:extLst>
      <p:ext uri="{BB962C8B-B14F-4D97-AF65-F5344CB8AC3E}">
        <p14:creationId xmlns:p14="http://schemas.microsoft.com/office/powerpoint/2010/main" val="17122110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1</a:t>
            </a:fld>
            <a:endParaRPr lang="en-US"/>
          </a:p>
        </p:txBody>
      </p:sp>
    </p:spTree>
    <p:extLst>
      <p:ext uri="{BB962C8B-B14F-4D97-AF65-F5344CB8AC3E}">
        <p14:creationId xmlns:p14="http://schemas.microsoft.com/office/powerpoint/2010/main" val="4285419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DC7D68-8AC4-0440-B1C1-67A64591BBB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7301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Following these basic suggestions should give you a major advantage, simply because few applicants do all three:</a:t>
            </a:r>
          </a:p>
          <a:p>
            <a:endParaRPr lang="en-CA" dirty="0"/>
          </a:p>
        </p:txBody>
      </p:sp>
      <p:sp>
        <p:nvSpPr>
          <p:cNvPr id="4" name="Slide Number Placeholder 3"/>
          <p:cNvSpPr>
            <a:spLocks noGrp="1"/>
          </p:cNvSpPr>
          <p:nvPr>
            <p:ph type="sldNum" sz="quarter" idx="5"/>
          </p:nvPr>
        </p:nvSpPr>
        <p:spPr/>
        <p:txBody>
          <a:bodyPr/>
          <a:lstStyle/>
          <a:p>
            <a:fld id="{DD38E72B-7941-034E-931D-EDF3F40083E9}" type="slidenum">
              <a:rPr lang="en-US" smtClean="0"/>
              <a:pPr/>
              <a:t>4</a:t>
            </a:fld>
            <a:endParaRPr lang="en-US" dirty="0"/>
          </a:p>
        </p:txBody>
      </p:sp>
    </p:spTree>
    <p:extLst>
      <p:ext uri="{BB962C8B-B14F-4D97-AF65-F5344CB8AC3E}">
        <p14:creationId xmlns:p14="http://schemas.microsoft.com/office/powerpoint/2010/main" val="2473416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bg1"/>
                </a:solidFill>
                <a:latin typeface="Georgia" charset="0"/>
                <a:ea typeface="ＭＳ Ｐゴシック" charset="-128"/>
              </a:defRPr>
            </a:lvl1pPr>
            <a:lvl2pPr marL="742950" indent="-285750">
              <a:defRPr sz="2800">
                <a:solidFill>
                  <a:schemeClr val="bg1"/>
                </a:solidFill>
                <a:latin typeface="Georgia" charset="0"/>
                <a:ea typeface="ＭＳ Ｐゴシック" charset="-128"/>
              </a:defRPr>
            </a:lvl2pPr>
            <a:lvl3pPr marL="1143000" indent="-228600">
              <a:defRPr sz="2800">
                <a:solidFill>
                  <a:schemeClr val="bg1"/>
                </a:solidFill>
                <a:latin typeface="Georgia" charset="0"/>
                <a:ea typeface="ＭＳ Ｐゴシック" charset="-128"/>
              </a:defRPr>
            </a:lvl3pPr>
            <a:lvl4pPr marL="1600200" indent="-228600">
              <a:defRPr sz="2800">
                <a:solidFill>
                  <a:schemeClr val="bg1"/>
                </a:solidFill>
                <a:latin typeface="Georgia" charset="0"/>
                <a:ea typeface="ＭＳ Ｐゴシック" charset="-128"/>
              </a:defRPr>
            </a:lvl4pPr>
            <a:lvl5pPr marL="2057400" indent="-228600">
              <a:defRPr sz="2800">
                <a:solidFill>
                  <a:schemeClr val="bg1"/>
                </a:solidFill>
                <a:latin typeface="Georgia" charset="0"/>
                <a:ea typeface="ＭＳ Ｐゴシック" charset="-128"/>
              </a:defRPr>
            </a:lvl5pPr>
            <a:lvl6pPr marL="2514600" indent="-228600" eaLnBrk="0" fontAlgn="base" hangingPunct="0">
              <a:spcBef>
                <a:spcPct val="0"/>
              </a:spcBef>
              <a:spcAft>
                <a:spcPct val="0"/>
              </a:spcAft>
              <a:defRPr sz="2800">
                <a:solidFill>
                  <a:schemeClr val="bg1"/>
                </a:solidFill>
                <a:latin typeface="Georgia" charset="0"/>
                <a:ea typeface="ＭＳ Ｐゴシック" charset="-128"/>
              </a:defRPr>
            </a:lvl6pPr>
            <a:lvl7pPr marL="2971800" indent="-228600" eaLnBrk="0" fontAlgn="base" hangingPunct="0">
              <a:spcBef>
                <a:spcPct val="0"/>
              </a:spcBef>
              <a:spcAft>
                <a:spcPct val="0"/>
              </a:spcAft>
              <a:defRPr sz="2800">
                <a:solidFill>
                  <a:schemeClr val="bg1"/>
                </a:solidFill>
                <a:latin typeface="Georgia" charset="0"/>
                <a:ea typeface="ＭＳ Ｐゴシック" charset="-128"/>
              </a:defRPr>
            </a:lvl7pPr>
            <a:lvl8pPr marL="3429000" indent="-228600" eaLnBrk="0" fontAlgn="base" hangingPunct="0">
              <a:spcBef>
                <a:spcPct val="0"/>
              </a:spcBef>
              <a:spcAft>
                <a:spcPct val="0"/>
              </a:spcAft>
              <a:defRPr sz="2800">
                <a:solidFill>
                  <a:schemeClr val="bg1"/>
                </a:solidFill>
                <a:latin typeface="Georgia" charset="0"/>
                <a:ea typeface="ＭＳ Ｐゴシック" charset="-128"/>
              </a:defRPr>
            </a:lvl8pPr>
            <a:lvl9pPr marL="3886200" indent="-228600" eaLnBrk="0" fontAlgn="base" hangingPunct="0">
              <a:spcBef>
                <a:spcPct val="0"/>
              </a:spcBef>
              <a:spcAft>
                <a:spcPct val="0"/>
              </a:spcAft>
              <a:defRPr sz="2800">
                <a:solidFill>
                  <a:schemeClr val="bg1"/>
                </a:solidFill>
                <a:latin typeface="Georgia" charset="0"/>
                <a:ea typeface="ＭＳ Ｐゴシック" charset="-128"/>
              </a:defRPr>
            </a:lvl9pPr>
          </a:lstStyle>
          <a:p>
            <a:fld id="{024B54C0-B141-344D-AF8B-6340515F7C73}" type="slidenum">
              <a:rPr lang="en-US" altLang="en-US" sz="1200">
                <a:solidFill>
                  <a:schemeClr val="tx1"/>
                </a:solidFill>
                <a:latin typeface="Times New Roman" charset="0"/>
              </a:rPr>
              <a:pPr/>
              <a:t>15</a:t>
            </a:fld>
            <a:endParaRPr lang="en-US" altLang="en-US" sz="1200">
              <a:solidFill>
                <a:schemeClr val="tx1"/>
              </a:solidFill>
              <a:latin typeface="Times New Roman"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latin typeface="Times New Roman" charset="0"/>
              <a:ea typeface="ＭＳ Ｐゴシック" charset="-128"/>
            </a:endParaRPr>
          </a:p>
        </p:txBody>
      </p:sp>
    </p:spTree>
    <p:extLst>
      <p:ext uri="{BB962C8B-B14F-4D97-AF65-F5344CB8AC3E}">
        <p14:creationId xmlns:p14="http://schemas.microsoft.com/office/powerpoint/2010/main" val="1243528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a:spcBef>
                <a:spcPct val="0"/>
              </a:spcBef>
            </a:pPr>
            <a:fld id="{32839D1C-70B1-4545-A5A0-E8E827AA3DC6}" type="slidenum">
              <a:rPr lang="en-US" altLang="en-US"/>
              <a:pPr>
                <a:spcBef>
                  <a:spcPct val="0"/>
                </a:spcBef>
              </a:pPr>
              <a:t>36</a:t>
            </a:fld>
            <a:endParaRPr lang="en-US" alt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1815975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bg1"/>
                </a:solidFill>
                <a:latin typeface="Georgia" charset="0"/>
                <a:ea typeface="ＭＳ Ｐゴシック" charset="-128"/>
              </a:defRPr>
            </a:lvl1pPr>
            <a:lvl2pPr marL="742950" indent="-285750">
              <a:defRPr sz="2800">
                <a:solidFill>
                  <a:schemeClr val="bg1"/>
                </a:solidFill>
                <a:latin typeface="Georgia" charset="0"/>
                <a:ea typeface="ＭＳ Ｐゴシック" charset="-128"/>
              </a:defRPr>
            </a:lvl2pPr>
            <a:lvl3pPr marL="1143000" indent="-228600">
              <a:defRPr sz="2800">
                <a:solidFill>
                  <a:schemeClr val="bg1"/>
                </a:solidFill>
                <a:latin typeface="Georgia" charset="0"/>
                <a:ea typeface="ＭＳ Ｐゴシック" charset="-128"/>
              </a:defRPr>
            </a:lvl3pPr>
            <a:lvl4pPr marL="1600200" indent="-228600">
              <a:defRPr sz="2800">
                <a:solidFill>
                  <a:schemeClr val="bg1"/>
                </a:solidFill>
                <a:latin typeface="Georgia" charset="0"/>
                <a:ea typeface="ＭＳ Ｐゴシック" charset="-128"/>
              </a:defRPr>
            </a:lvl4pPr>
            <a:lvl5pPr marL="2057400" indent="-228600">
              <a:defRPr sz="2800">
                <a:solidFill>
                  <a:schemeClr val="bg1"/>
                </a:solidFill>
                <a:latin typeface="Georgia" charset="0"/>
                <a:ea typeface="ＭＳ Ｐゴシック" charset="-128"/>
              </a:defRPr>
            </a:lvl5pPr>
            <a:lvl6pPr marL="2514600" indent="-228600" eaLnBrk="0" fontAlgn="base" hangingPunct="0">
              <a:spcBef>
                <a:spcPct val="0"/>
              </a:spcBef>
              <a:spcAft>
                <a:spcPct val="0"/>
              </a:spcAft>
              <a:defRPr sz="2800">
                <a:solidFill>
                  <a:schemeClr val="bg1"/>
                </a:solidFill>
                <a:latin typeface="Georgia" charset="0"/>
                <a:ea typeface="ＭＳ Ｐゴシック" charset="-128"/>
              </a:defRPr>
            </a:lvl6pPr>
            <a:lvl7pPr marL="2971800" indent="-228600" eaLnBrk="0" fontAlgn="base" hangingPunct="0">
              <a:spcBef>
                <a:spcPct val="0"/>
              </a:spcBef>
              <a:spcAft>
                <a:spcPct val="0"/>
              </a:spcAft>
              <a:defRPr sz="2800">
                <a:solidFill>
                  <a:schemeClr val="bg1"/>
                </a:solidFill>
                <a:latin typeface="Georgia" charset="0"/>
                <a:ea typeface="ＭＳ Ｐゴシック" charset="-128"/>
              </a:defRPr>
            </a:lvl7pPr>
            <a:lvl8pPr marL="3429000" indent="-228600" eaLnBrk="0" fontAlgn="base" hangingPunct="0">
              <a:spcBef>
                <a:spcPct val="0"/>
              </a:spcBef>
              <a:spcAft>
                <a:spcPct val="0"/>
              </a:spcAft>
              <a:defRPr sz="2800">
                <a:solidFill>
                  <a:schemeClr val="bg1"/>
                </a:solidFill>
                <a:latin typeface="Georgia" charset="0"/>
                <a:ea typeface="ＭＳ Ｐゴシック" charset="-128"/>
              </a:defRPr>
            </a:lvl8pPr>
            <a:lvl9pPr marL="3886200" indent="-228600" eaLnBrk="0" fontAlgn="base" hangingPunct="0">
              <a:spcBef>
                <a:spcPct val="0"/>
              </a:spcBef>
              <a:spcAft>
                <a:spcPct val="0"/>
              </a:spcAft>
              <a:defRPr sz="2800">
                <a:solidFill>
                  <a:schemeClr val="bg1"/>
                </a:solidFill>
                <a:latin typeface="Georgia" charset="0"/>
                <a:ea typeface="ＭＳ Ｐゴシック" charset="-128"/>
              </a:defRPr>
            </a:lvl9pPr>
          </a:lstStyle>
          <a:p>
            <a:fld id="{D720D8A9-BA12-E149-BD01-7DEAFBEDB30C}" type="slidenum">
              <a:rPr lang="en-US" altLang="en-US" sz="1200">
                <a:solidFill>
                  <a:schemeClr val="tx1"/>
                </a:solidFill>
                <a:latin typeface="Times New Roman" charset="0"/>
              </a:rPr>
              <a:pPr/>
              <a:t>37</a:t>
            </a:fld>
            <a:endParaRPr lang="en-US" altLang="en-US" sz="1200">
              <a:solidFill>
                <a:schemeClr val="tx1"/>
              </a:solidFill>
              <a:latin typeface="Times New Roman"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latin typeface="Times New Roman" charset="0"/>
              <a:ea typeface="ＭＳ Ｐゴシック" charset="-128"/>
            </a:endParaRPr>
          </a:p>
        </p:txBody>
      </p:sp>
    </p:spTree>
    <p:extLst>
      <p:ext uri="{BB962C8B-B14F-4D97-AF65-F5344CB8AC3E}">
        <p14:creationId xmlns:p14="http://schemas.microsoft.com/office/powerpoint/2010/main" val="1395342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54</a:t>
            </a:fld>
            <a:endParaRPr lang="en-US"/>
          </a:p>
        </p:txBody>
      </p:sp>
    </p:spTree>
    <p:extLst>
      <p:ext uri="{BB962C8B-B14F-4D97-AF65-F5344CB8AC3E}">
        <p14:creationId xmlns:p14="http://schemas.microsoft.com/office/powerpoint/2010/main" val="1941102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None/>
            </a:pPr>
            <a:r>
              <a:rPr lang="en-US" b="0" dirty="0" err="1"/>
              <a:t>i</a:t>
            </a:r>
            <a:r>
              <a:rPr lang="en-US" b="0" dirty="0"/>
              <a:t>. </a:t>
            </a:r>
            <a:r>
              <a:rPr lang="en-US" b="1" dirty="0"/>
              <a:t>Objectives</a:t>
            </a:r>
            <a:r>
              <a:rPr lang="en-US" dirty="0"/>
              <a:t>: We plan to research / build</a:t>
            </a:r>
            <a:r>
              <a:rPr lang="en-US" baseline="0" dirty="0"/>
              <a:t> this type of team /</a:t>
            </a:r>
            <a:r>
              <a:rPr lang="en-US" dirty="0"/>
              <a:t> do </a:t>
            </a:r>
            <a:r>
              <a:rPr lang="en-US" dirty="0" err="1"/>
              <a:t>x</a:t>
            </a:r>
            <a:r>
              <a:rPr lang="en-US" dirty="0"/>
              <a:t>,</a:t>
            </a:r>
            <a:r>
              <a:rPr lang="en-US" baseline="0" dirty="0"/>
              <a:t> </a:t>
            </a:r>
            <a:r>
              <a:rPr lang="en-US" baseline="0" dirty="0" err="1"/>
              <a:t>y</a:t>
            </a:r>
            <a:r>
              <a:rPr lang="en-US" baseline="0" dirty="0"/>
              <a:t>, </a:t>
            </a:r>
            <a:r>
              <a:rPr lang="en-US" baseline="0" dirty="0" err="1"/>
              <a:t>z</a:t>
            </a:r>
            <a:r>
              <a:rPr lang="en-US" baseline="0" dirty="0"/>
              <a:t>.</a:t>
            </a:r>
          </a:p>
          <a:p>
            <a:pPr marL="285750" indent="-285750">
              <a:buAutoNum type="romanLcPeriod"/>
            </a:pPr>
            <a:endParaRPr lang="en-US" baseline="0" dirty="0"/>
          </a:p>
          <a:p>
            <a:r>
              <a:rPr lang="en-US" baseline="0" dirty="0"/>
              <a:t>ii. </a:t>
            </a:r>
            <a:r>
              <a:rPr lang="en-US" b="1" baseline="0" dirty="0"/>
              <a:t>Significance and outcomes</a:t>
            </a:r>
            <a:r>
              <a:rPr lang="en-US" baseline="0" dirty="0"/>
              <a:t>: Doing the activities named in </a:t>
            </a:r>
            <a:r>
              <a:rPr lang="en-US" baseline="0" dirty="0" err="1"/>
              <a:t>i</a:t>
            </a:r>
            <a:r>
              <a:rPr lang="en-US" baseline="0" dirty="0"/>
              <a:t>. will lead to e.g. publications / a trans-continental team / a new way for scholars or the public to understand something you name AND this is important because…</a:t>
            </a:r>
          </a:p>
          <a:p>
            <a:endParaRPr lang="en-US" baseline="0" dirty="0"/>
          </a:p>
          <a:p>
            <a:r>
              <a:rPr lang="en-US" baseline="0" dirty="0"/>
              <a:t>iii. The specific </a:t>
            </a:r>
            <a:r>
              <a:rPr lang="en-US" b="1" baseline="0" dirty="0"/>
              <a:t>impact </a:t>
            </a:r>
            <a:r>
              <a:rPr lang="en-US" baseline="0" dirty="0"/>
              <a:t>upon e.g. the discipline / Canadian society / a named aspect of the economy / policy will be…</a:t>
            </a:r>
            <a:endParaRPr lang="en-US" dirty="0"/>
          </a:p>
        </p:txBody>
      </p:sp>
      <p:sp>
        <p:nvSpPr>
          <p:cNvPr id="4" name="Slide Number Placeholder 3"/>
          <p:cNvSpPr>
            <a:spLocks noGrp="1"/>
          </p:cNvSpPr>
          <p:nvPr>
            <p:ph type="sldNum" sz="quarter" idx="10"/>
          </p:nvPr>
        </p:nvSpPr>
        <p:spPr/>
        <p:txBody>
          <a:bodyPr/>
          <a:lstStyle/>
          <a:p>
            <a:fld id="{DD38E72B-7941-034E-931D-EDF3F40083E9}" type="slidenum">
              <a:rPr lang="en-US" smtClean="0"/>
              <a:pPr/>
              <a:t>60</a:t>
            </a:fld>
            <a:endParaRPr lang="en-US" dirty="0"/>
          </a:p>
        </p:txBody>
      </p:sp>
    </p:spTree>
    <p:extLst>
      <p:ext uri="{BB962C8B-B14F-4D97-AF65-F5344CB8AC3E}">
        <p14:creationId xmlns:p14="http://schemas.microsoft.com/office/powerpoint/2010/main" val="2104840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66</a:t>
            </a:fld>
            <a:endParaRPr lang="en-US"/>
          </a:p>
        </p:txBody>
      </p:sp>
    </p:spTree>
    <p:extLst>
      <p:ext uri="{BB962C8B-B14F-4D97-AF65-F5344CB8AC3E}">
        <p14:creationId xmlns:p14="http://schemas.microsoft.com/office/powerpoint/2010/main" val="122069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05CDA72F-03D6-4546-A961-2CC997CD530F}" type="datetimeFigureOut">
              <a:rPr lang="en-US" smtClean="0"/>
              <a:pPr/>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65400A-D9EB-2448-940A-7D462120F95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05CDA72F-03D6-4546-A961-2CC997CD530F}" type="datetimeFigureOut">
              <a:rPr lang="en-US" smtClean="0"/>
              <a:pPr/>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65400A-D9EB-2448-940A-7D462120F95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05CDA72F-03D6-4546-A961-2CC997CD530F}" type="datetimeFigureOut">
              <a:rPr lang="en-US" smtClean="0"/>
              <a:pPr/>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65400A-D9EB-2448-940A-7D462120F95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6A34A24-CCD4-E849-8882-22BD847D2D41}"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F8058-3785-FA4E-971F-CD598328817B}" type="slidenum">
              <a:rPr lang="en-US" smtClean="0"/>
              <a:t>‹#›</a:t>
            </a:fld>
            <a:endParaRPr lang="en-US"/>
          </a:p>
        </p:txBody>
      </p:sp>
    </p:spTree>
    <p:extLst>
      <p:ext uri="{BB962C8B-B14F-4D97-AF65-F5344CB8AC3E}">
        <p14:creationId xmlns:p14="http://schemas.microsoft.com/office/powerpoint/2010/main" val="2592629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34A24-CCD4-E849-8882-22BD847D2D41}"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F8058-3785-FA4E-971F-CD598328817B}" type="slidenum">
              <a:rPr lang="en-US" smtClean="0"/>
              <a:t>‹#›</a:t>
            </a:fld>
            <a:endParaRPr lang="en-US"/>
          </a:p>
        </p:txBody>
      </p:sp>
    </p:spTree>
    <p:extLst>
      <p:ext uri="{BB962C8B-B14F-4D97-AF65-F5344CB8AC3E}">
        <p14:creationId xmlns:p14="http://schemas.microsoft.com/office/powerpoint/2010/main" val="843580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A34A24-CCD4-E849-8882-22BD847D2D41}"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F8058-3785-FA4E-971F-CD598328817B}" type="slidenum">
              <a:rPr lang="en-US" smtClean="0"/>
              <a:t>‹#›</a:t>
            </a:fld>
            <a:endParaRPr lang="en-US"/>
          </a:p>
        </p:txBody>
      </p:sp>
    </p:spTree>
    <p:extLst>
      <p:ext uri="{BB962C8B-B14F-4D97-AF65-F5344CB8AC3E}">
        <p14:creationId xmlns:p14="http://schemas.microsoft.com/office/powerpoint/2010/main" val="3032108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A34A24-CCD4-E849-8882-22BD847D2D41}"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6F8058-3785-FA4E-971F-CD598328817B}" type="slidenum">
              <a:rPr lang="en-US" smtClean="0"/>
              <a:t>‹#›</a:t>
            </a:fld>
            <a:endParaRPr lang="en-US"/>
          </a:p>
        </p:txBody>
      </p:sp>
    </p:spTree>
    <p:extLst>
      <p:ext uri="{BB962C8B-B14F-4D97-AF65-F5344CB8AC3E}">
        <p14:creationId xmlns:p14="http://schemas.microsoft.com/office/powerpoint/2010/main" val="2130558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A34A24-CCD4-E849-8882-22BD847D2D41}" type="datetimeFigureOut">
              <a:rPr lang="en-US" smtClean="0"/>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6F8058-3785-FA4E-971F-CD598328817B}" type="slidenum">
              <a:rPr lang="en-US" smtClean="0"/>
              <a:t>‹#›</a:t>
            </a:fld>
            <a:endParaRPr lang="en-US"/>
          </a:p>
        </p:txBody>
      </p:sp>
    </p:spTree>
    <p:extLst>
      <p:ext uri="{BB962C8B-B14F-4D97-AF65-F5344CB8AC3E}">
        <p14:creationId xmlns:p14="http://schemas.microsoft.com/office/powerpoint/2010/main" val="3961688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A34A24-CCD4-E849-8882-22BD847D2D41}" type="datetimeFigureOut">
              <a:rPr lang="en-US" smtClean="0"/>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6F8058-3785-FA4E-971F-CD598328817B}" type="slidenum">
              <a:rPr lang="en-US" smtClean="0"/>
              <a:t>‹#›</a:t>
            </a:fld>
            <a:endParaRPr lang="en-US"/>
          </a:p>
        </p:txBody>
      </p:sp>
    </p:spTree>
    <p:extLst>
      <p:ext uri="{BB962C8B-B14F-4D97-AF65-F5344CB8AC3E}">
        <p14:creationId xmlns:p14="http://schemas.microsoft.com/office/powerpoint/2010/main" val="1014666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34A24-CCD4-E849-8882-22BD847D2D41}" type="datetimeFigureOut">
              <a:rPr lang="en-US" smtClean="0"/>
              <a:t>11/17/2022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6F8058-3785-FA4E-971F-CD598328817B}" type="slidenum">
              <a:rPr lang="en-US" smtClean="0"/>
              <a:t>‹#›</a:t>
            </a:fld>
            <a:endParaRPr lang="en-US"/>
          </a:p>
        </p:txBody>
      </p:sp>
    </p:spTree>
    <p:extLst>
      <p:ext uri="{BB962C8B-B14F-4D97-AF65-F5344CB8AC3E}">
        <p14:creationId xmlns:p14="http://schemas.microsoft.com/office/powerpoint/2010/main" val="822405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A34A24-CCD4-E849-8882-22BD847D2D41}"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6F8058-3785-FA4E-971F-CD598328817B}" type="slidenum">
              <a:rPr lang="en-US" smtClean="0"/>
              <a:t>‹#›</a:t>
            </a:fld>
            <a:endParaRPr lang="en-US"/>
          </a:p>
        </p:txBody>
      </p:sp>
    </p:spTree>
    <p:extLst>
      <p:ext uri="{BB962C8B-B14F-4D97-AF65-F5344CB8AC3E}">
        <p14:creationId xmlns:p14="http://schemas.microsoft.com/office/powerpoint/2010/main" val="477694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05CDA72F-03D6-4546-A961-2CC997CD530F}" type="datetimeFigureOut">
              <a:rPr lang="en-US" smtClean="0"/>
              <a:pPr/>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65400A-D9EB-2448-940A-7D462120F951}"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A34A24-CCD4-E849-8882-22BD847D2D41}"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6F8058-3785-FA4E-971F-CD598328817B}" type="slidenum">
              <a:rPr lang="en-US" smtClean="0"/>
              <a:t>‹#›</a:t>
            </a:fld>
            <a:endParaRPr lang="en-US"/>
          </a:p>
        </p:txBody>
      </p:sp>
    </p:spTree>
    <p:extLst>
      <p:ext uri="{BB962C8B-B14F-4D97-AF65-F5344CB8AC3E}">
        <p14:creationId xmlns:p14="http://schemas.microsoft.com/office/powerpoint/2010/main" val="3937622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34A24-CCD4-E849-8882-22BD847D2D41}"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F8058-3785-FA4E-971F-CD598328817B}" type="slidenum">
              <a:rPr lang="en-US" smtClean="0"/>
              <a:t>‹#›</a:t>
            </a:fld>
            <a:endParaRPr lang="en-US"/>
          </a:p>
        </p:txBody>
      </p:sp>
    </p:spTree>
    <p:extLst>
      <p:ext uri="{BB962C8B-B14F-4D97-AF65-F5344CB8AC3E}">
        <p14:creationId xmlns:p14="http://schemas.microsoft.com/office/powerpoint/2010/main" val="17450226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34A24-CCD4-E849-8882-22BD847D2D41}"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F8058-3785-FA4E-971F-CD598328817B}" type="slidenum">
              <a:rPr lang="en-US" smtClean="0"/>
              <a:t>‹#›</a:t>
            </a:fld>
            <a:endParaRPr lang="en-US"/>
          </a:p>
        </p:txBody>
      </p:sp>
    </p:spTree>
    <p:extLst>
      <p:ext uri="{BB962C8B-B14F-4D97-AF65-F5344CB8AC3E}">
        <p14:creationId xmlns:p14="http://schemas.microsoft.com/office/powerpoint/2010/main" val="2318700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05CDA72F-03D6-4546-A961-2CC997CD530F}" type="datetimeFigureOut">
              <a:rPr lang="en-US" smtClean="0"/>
              <a:pPr/>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65400A-D9EB-2448-940A-7D462120F95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05CDA72F-03D6-4546-A961-2CC997CD530F}" type="datetimeFigureOut">
              <a:rPr lang="en-US" smtClean="0"/>
              <a:pPr/>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65400A-D9EB-2448-940A-7D462120F95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05CDA72F-03D6-4546-A961-2CC997CD530F}" type="datetimeFigureOut">
              <a:rPr lang="en-US" smtClean="0"/>
              <a:pPr/>
              <a:t>11/17/2022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65400A-D9EB-2448-940A-7D462120F95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05CDA72F-03D6-4546-A961-2CC997CD530F}" type="datetimeFigureOut">
              <a:rPr lang="en-US" smtClean="0"/>
              <a:pPr/>
              <a:t>11/17/2022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65400A-D9EB-2448-940A-7D462120F95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DA72F-03D6-4546-A961-2CC997CD530F}" type="datetimeFigureOut">
              <a:rPr lang="en-US" smtClean="0"/>
              <a:pPr/>
              <a:t>11/17/2022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65400A-D9EB-2448-940A-7D462120F95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05CDA72F-03D6-4546-A961-2CC997CD530F}" type="datetimeFigureOut">
              <a:rPr lang="en-US" smtClean="0"/>
              <a:pPr/>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65400A-D9EB-2448-940A-7D462120F95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05CDA72F-03D6-4546-A961-2CC997CD530F}" type="datetimeFigureOut">
              <a:rPr lang="en-US" smtClean="0"/>
              <a:pPr/>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65400A-D9EB-2448-940A-7D462120F95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DA72F-03D6-4546-A961-2CC997CD530F}" type="datetimeFigureOut">
              <a:rPr lang="en-US" smtClean="0"/>
              <a:pPr/>
              <a:t>11/17/2022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5400A-D9EB-2448-940A-7D462120F95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34A24-CCD4-E849-8882-22BD847D2D41}" type="datetimeFigureOut">
              <a:rPr lang="en-US" smtClean="0"/>
              <a:t>11/17/2022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6F8058-3785-FA4E-971F-CD598328817B}" type="slidenum">
              <a:rPr lang="en-US" smtClean="0"/>
              <a:t>‹#›</a:t>
            </a:fld>
            <a:endParaRPr lang="en-US"/>
          </a:p>
        </p:txBody>
      </p:sp>
    </p:spTree>
    <p:extLst>
      <p:ext uri="{BB962C8B-B14F-4D97-AF65-F5344CB8AC3E}">
        <p14:creationId xmlns:p14="http://schemas.microsoft.com/office/powerpoint/2010/main" val="147540091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esterngradresearch.files.wordpress.com/2013/10/brown-how-to-structure-an-ogs-or-sshrc-proposal.pdf"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grad.uwo.ca/finances/external_funding/og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osap.gov.on.ca/OSAPPortal/en/A-ZListofAid/PRDR019245.html" TargetMode="External"/><Relationship Id="rId4" Type="http://schemas.openxmlformats.org/officeDocument/2006/relationships/hyperlink" Target="http://grad.uwo.ca/doc/financial_support/scholarships/OGS_application_handbook_2022-2023.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grad.uwo.ca/finances/external_funding/cgsm.html"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hyperlink" Target="https://www.nserc-crsng.gc.ca/Students-Etudiants/PG-CS/CGSM-BESCM_eng.asp#Deadline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nserc-crsng.gc.ca/Students-Etudiants/PG-CS/CGSM-BESCM_eng.asp#Deadlines"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nserc-crsng.gc.ca/ResearchPortal-PortailDeRecherche/Instructions-Instructions/CGS_M-BESC_M_eng.as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sshrc-crsh.gc.ca/funding-financement/programs-programmes/fellowships/doctoral-doctorat-eng.aspx" TargetMode="Externa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sshrc-crsh.gc.ca/funding-financement/instructions/doctoral/doctoral-eng.aspx#biblio"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sshrc-crsh.gc.ca/funding-financement/instructions/doctoral/doctoral-eng.aspx#referees-repondants" TargetMode="External"/><Relationship Id="rId2" Type="http://schemas.openxmlformats.org/officeDocument/2006/relationships/hyperlink" Target="https://www.sshrc-crsh.gc.ca/funding-financement/instructions/doctoral/doctoral-eng.aspx#transcripts-notes"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nserc-crsng.gc.ca/ResearchPortal-PortailDeRecherche/Instructions-Instructions/CGS_M-BESC_M_eng.asp" TargetMode="External"/><Relationship Id="rId2" Type="http://schemas.openxmlformats.org/officeDocument/2006/relationships/hyperlink" Target="https://portal-portail.nserc-crsng.gc.ca/"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hyperlink" Target="https://www.sshrc-crsh.gc.ca/funding-financement/instructions/doctoral/doctoral-eng.aspx#referees-repondant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cv-cvc.ca/indexresearcher-eng.frm" TargetMode="External"/><Relationship Id="rId2" Type="http://schemas.openxmlformats.org/officeDocument/2006/relationships/hyperlink" Target="https://ccv-cvc.ca/"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nserc-crsng.gc.ca/Students-Etudiants/CCV_CGSM-CVC_BESCM_eng.asp"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cihr-irsc.gc.ca/e/38887.html" TargetMode="External"/><Relationship Id="rId2" Type="http://schemas.openxmlformats.org/officeDocument/2006/relationships/hyperlink" Target="https://www.sshrc-crsh.gc.ca/funding-financement/apply-demande/background-renseignements/selecting_agency-choisir_organisme_subventionnaire-eng.aspx"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nserc-crsng.gc.ca/students-etudiants/pg-cs/cgsd-bescd_eng.asp" TargetMode="External"/><Relationship Id="rId4" Type="http://schemas.openxmlformats.org/officeDocument/2006/relationships/hyperlink" Target="https://www.nserc-crsng.gc.ca/students-etudiants/pg-cs/cgsm-bescm_eng.asp"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edaley2@uwo.c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trudeaufoundation.ca/scholarship"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https://www.trudeaufoundation.ca/become-scholar#tab-step-by-step-guide-to-applying" TargetMode="External"/><Relationship Id="rId4" Type="http://schemas.openxmlformats.org/officeDocument/2006/relationships/hyperlink" Target="https://grad.uwo.ca/finances/external_funding/trudeau.html"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edu.uwo.ca/research/documents/MA-PhD_Conference_Travel-ApplicationForm-Spring2022.pdf" TargetMode="External"/><Relationship Id="rId2" Type="http://schemas.openxmlformats.org/officeDocument/2006/relationships/hyperlink" Target="mailto:edu-researchoffice@uwo.ca"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hyperlink" Target="mailto:edu-internalgrants@uwo.ca" TargetMode="External"/><Relationship Id="rId2" Type="http://schemas.openxmlformats.org/officeDocument/2006/relationships/hyperlink" Target="mailto:edu-researchoffice@uwo.ca"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8" Type="http://schemas.openxmlformats.org/officeDocument/2006/relationships/hyperlink" Target="https://grad.uwo.ca/finances/western_funding/alzheimer.html" TargetMode="External"/><Relationship Id="rId3" Type="http://schemas.openxmlformats.org/officeDocument/2006/relationships/hyperlink" Target="https://grad.uwo.ca/finances/western_funding/wgrs/index.html" TargetMode="External"/><Relationship Id="rId7" Type="http://schemas.openxmlformats.org/officeDocument/2006/relationships/hyperlink" Target="http://grad.uwo.ca/finances/western_funding/DonorFundedAwardSearch" TargetMode="External"/><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hyperlink" Target="https://grad.uwo.ca/finances/western_funding/graduatefellowship/index.html" TargetMode="External"/><Relationship Id="rId11" Type="http://schemas.openxmlformats.org/officeDocument/2006/relationships/hyperlink" Target="https://grad.uwo.ca/finances/western_funding/index.html" TargetMode="External"/><Relationship Id="rId5" Type="http://schemas.openxmlformats.org/officeDocument/2006/relationships/hyperlink" Target="https://grad.uwo.ca/finances/western_funding/gsa/index.html" TargetMode="External"/><Relationship Id="rId10" Type="http://schemas.openxmlformats.org/officeDocument/2006/relationships/hyperlink" Target="https://grad.uwo.ca/finances/western_funding/kelly.html" TargetMode="External"/><Relationship Id="rId4" Type="http://schemas.openxmlformats.org/officeDocument/2006/relationships/hyperlink" Target="https://grad.uwo.ca/finances/western_funding/gta/index.html" TargetMode="External"/><Relationship Id="rId9" Type="http://schemas.openxmlformats.org/officeDocument/2006/relationships/hyperlink" Target="https://www.uwo.ca/international/learning/go_abroad/global_opps_awards.html"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grad.uwo.ca/finances/western_funding/CMHA.html" TargetMode="External"/><Relationship Id="rId3" Type="http://schemas.openxmlformats.org/officeDocument/2006/relationships/hyperlink" Target="https://grad.uwo.ca/finances/external_funding/ogs.html" TargetMode="External"/><Relationship Id="rId7" Type="http://schemas.openxmlformats.org/officeDocument/2006/relationships/hyperlink" Target="https://grad.uwo.ca/finances/external_funding/womens_health.html" TargetMode="External"/><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hyperlink" Target="https://grad.uwo.ca/finances/external_funding/polanyi.html" TargetMode="External"/><Relationship Id="rId5" Type="http://schemas.openxmlformats.org/officeDocument/2006/relationships/hyperlink" Target="https://grad.uwo.ca/finances/external_funding/autism.html" TargetMode="External"/><Relationship Id="rId4" Type="http://schemas.openxmlformats.org/officeDocument/2006/relationships/hyperlink" Target="https://grad.uwo.ca/finances/external_funding/ots.html"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grad.uwo.ca/finances/external_funding/trudeau.html" TargetMode="External"/><Relationship Id="rId13" Type="http://schemas.openxmlformats.org/officeDocument/2006/relationships/hyperlink" Target="https://grad.uwo.ca/finances/external_funding/dda.html" TargetMode="External"/><Relationship Id="rId3" Type="http://schemas.openxmlformats.org/officeDocument/2006/relationships/hyperlink" Target="https://grad.uwo.ca/finances/external_funding/cgsm.html" TargetMode="External"/><Relationship Id="rId7" Type="http://schemas.openxmlformats.org/officeDocument/2006/relationships/hyperlink" Target="https://grad.uwo.ca/finances/external_funding/vanier.html" TargetMode="External"/><Relationship Id="rId12" Type="http://schemas.openxmlformats.org/officeDocument/2006/relationships/hyperlink" Target="https://grad.uwo.ca/finances/external_funding/rhodes.html" TargetMode="External"/><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hyperlink" Target="https://grad.uwo.ca/finances/external_funding/sshrc/index.html" TargetMode="External"/><Relationship Id="rId11" Type="http://schemas.openxmlformats.org/officeDocument/2006/relationships/hyperlink" Target="https://grad.uwo.ca/finances/external_funding/schmeelk.html" TargetMode="External"/><Relationship Id="rId5" Type="http://schemas.openxmlformats.org/officeDocument/2006/relationships/hyperlink" Target="https://grad.uwo.ca/finances/external_funding/nserc.html" TargetMode="External"/><Relationship Id="rId15" Type="http://schemas.openxmlformats.org/officeDocument/2006/relationships/hyperlink" Target="https://grad.uwo.ca/finances/external_funding/mccallmacbain.html" TargetMode="External"/><Relationship Id="rId10" Type="http://schemas.openxmlformats.org/officeDocument/2006/relationships/hyperlink" Target="https://grad.uwo.ca/finances/external_funding/governor_general.html" TargetMode="External"/><Relationship Id="rId4" Type="http://schemas.openxmlformats.org/officeDocument/2006/relationships/hyperlink" Target="https://grad.uwo.ca/finances/external_funding/cihr.html" TargetMode="External"/><Relationship Id="rId9" Type="http://schemas.openxmlformats.org/officeDocument/2006/relationships/hyperlink" Target="https://grad.uwo.ca/finances/michael_smith.html" TargetMode="External"/><Relationship Id="rId14" Type="http://schemas.openxmlformats.org/officeDocument/2006/relationships/hyperlink" Target="https://grad.uwo.ca/finances/external_funding/dissertationus.html"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grad.uwo.ca/finances/CSC.html" TargetMode="External"/><Relationship Id="rId13" Type="http://schemas.openxmlformats.org/officeDocument/2006/relationships/hyperlink" Target="https://grad.uwo.ca/finances/rhodes.html" TargetMode="External"/><Relationship Id="rId18" Type="http://schemas.openxmlformats.org/officeDocument/2006/relationships/image" Target="../media/image25.png"/><Relationship Id="rId3" Type="http://schemas.openxmlformats.org/officeDocument/2006/relationships/hyperlink" Target="https://grad.uwo.ca/finances/external_funding/ogs.html" TargetMode="External"/><Relationship Id="rId7" Type="http://schemas.openxmlformats.org/officeDocument/2006/relationships/hyperlink" Target="https://grad.uwo.ca/finances/michael_smith.html" TargetMode="External"/><Relationship Id="rId12" Type="http://schemas.openxmlformats.org/officeDocument/2006/relationships/hyperlink" Target="https://grad.uwo.ca/finances/oas.html" TargetMode="External"/><Relationship Id="rId17" Type="http://schemas.openxmlformats.org/officeDocument/2006/relationships/hyperlink" Target="https://grad.uwo.ca/finances/index.htm" TargetMode="External"/><Relationship Id="rId2" Type="http://schemas.openxmlformats.org/officeDocument/2006/relationships/hyperlink" Target="https://grad.uwo.ca/finances/index.html" TargetMode="External"/><Relationship Id="rId16" Type="http://schemas.openxmlformats.org/officeDocument/2006/relationships/hyperlink" Target="https://grad.uwo.ca/finances/vietnam_VIED.html" TargetMode="External"/><Relationship Id="rId1" Type="http://schemas.openxmlformats.org/officeDocument/2006/relationships/slideLayout" Target="../slideLayouts/slideLayout7.xml"/><Relationship Id="rId6" Type="http://schemas.openxmlformats.org/officeDocument/2006/relationships/hyperlink" Target="https://grad.uwo.ca/finances/external_funding/vanier.html" TargetMode="External"/><Relationship Id="rId11" Type="http://schemas.openxmlformats.org/officeDocument/2006/relationships/hyperlink" Target="https://international.uwo.ca/learning/staff_and_faculty/mitacs.html" TargetMode="External"/><Relationship Id="rId5" Type="http://schemas.openxmlformats.org/officeDocument/2006/relationships/hyperlink" Target="https://grad.uwo.ca/finances/external_funding/trudeau.html" TargetMode="External"/><Relationship Id="rId15" Type="http://schemas.openxmlformats.org/officeDocument/2006/relationships/hyperlink" Target="https://grad.uwo.ca/finances/saudi_bureau.html" TargetMode="External"/><Relationship Id="rId10" Type="http://schemas.openxmlformats.org/officeDocument/2006/relationships/hyperlink" Target="https://grad.uwo.ca/finances/egypt.html" TargetMode="External"/><Relationship Id="rId4" Type="http://schemas.openxmlformats.org/officeDocument/2006/relationships/hyperlink" Target="https://grad.uwo.ca/finances/external_funding/ots.html" TargetMode="External"/><Relationship Id="rId9" Type="http://schemas.openxmlformats.org/officeDocument/2006/relationships/hyperlink" Target="https://grad.uwo.ca/finances/libya.html" TargetMode="External"/><Relationship Id="rId14" Type="http://schemas.openxmlformats.org/officeDocument/2006/relationships/hyperlink" Target="https://grad.uwo.ca/finances/russia.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grad.uwo.ca/admissions/programs/index.cfm"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hyperlink" Target="mailto:mmehdiza@uwo.ca" TargetMode="External"/><Relationship Id="rId7" Type="http://schemas.openxmlformats.org/officeDocument/2006/relationships/image" Target="../media/image5.png"/><Relationship Id="rId2" Type="http://schemas.openxmlformats.org/officeDocument/2006/relationships/hyperlink" Target="mailto:nneil@uwo.ca" TargetMode="External"/><Relationship Id="rId1" Type="http://schemas.openxmlformats.org/officeDocument/2006/relationships/slideLayout" Target="../slideLayouts/slideLayout1.xml"/><Relationship Id="rId6" Type="http://schemas.openxmlformats.org/officeDocument/2006/relationships/hyperlink" Target="https://grad.uwo.ca/index.html" TargetMode="External"/><Relationship Id="rId5" Type="http://schemas.openxmlformats.org/officeDocument/2006/relationships/hyperlink" Target="http://www.edu.uwo.ca/graduate-education/info_meeting.html" TargetMode="External"/><Relationship Id="rId4" Type="http://schemas.openxmlformats.org/officeDocument/2006/relationships/hyperlink" Target="mailto:chassan@uwo.ca"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www.cihr-irsc.gc.ca/e/27491.html#http:/www.cihr-irsc.gc.ca/e/27491.html "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ihr-irsc.gc.ca/e/27491.html" TargetMode="Externa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http://www.cihr-irsc.gc.ca/e/27491.html" TargetMode="Externa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72"/>
            <a:ext cx="9144000" cy="6858000"/>
          </a:xfrm>
          <a:prstGeom prst="rect">
            <a:avLst/>
          </a:prstGeom>
        </p:spPr>
      </p:pic>
    </p:spTree>
    <p:extLst>
      <p:ext uri="{BB962C8B-B14F-4D97-AF65-F5344CB8AC3E}">
        <p14:creationId xmlns:p14="http://schemas.microsoft.com/office/powerpoint/2010/main" val="240259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50387" y="590823"/>
            <a:ext cx="7772400" cy="1470025"/>
          </a:xfrm>
        </p:spPr>
        <p:txBody>
          <a:bodyPr>
            <a:normAutofit/>
          </a:bodyPr>
          <a:lstStyle/>
          <a:p>
            <a:pPr eaLnBrk="1" hangingPunct="1"/>
            <a:r>
              <a:rPr lang="en-US" dirty="0"/>
              <a:t/>
            </a:r>
            <a:br>
              <a:rPr lang="en-US" dirty="0"/>
            </a:br>
            <a:r>
              <a:rPr lang="en-US" dirty="0"/>
              <a:t>Additional application tips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5141"/>
            <a:ext cx="3187700" cy="469900"/>
          </a:xfrm>
          <a:prstGeom prst="rect">
            <a:avLst/>
          </a:prstGeom>
        </p:spPr>
      </p:pic>
      <p:pic>
        <p:nvPicPr>
          <p:cNvPr id="2" name="Picture 1">
            <a:extLst>
              <a:ext uri="{FF2B5EF4-FFF2-40B4-BE49-F238E27FC236}">
                <a16:creationId xmlns:a16="http://schemas.microsoft.com/office/drawing/2014/main" id="{1D4EA205-5203-4D6F-9ED5-083F60920963}"/>
              </a:ext>
            </a:extLst>
          </p:cNvPr>
          <p:cNvPicPr>
            <a:picLocks noChangeAspect="1"/>
          </p:cNvPicPr>
          <p:nvPr/>
        </p:nvPicPr>
        <p:blipFill>
          <a:blip r:embed="rId3"/>
          <a:stretch>
            <a:fillRect/>
          </a:stretch>
        </p:blipFill>
        <p:spPr>
          <a:xfrm>
            <a:off x="0" y="2060848"/>
            <a:ext cx="9144000" cy="3835623"/>
          </a:xfrm>
          <a:prstGeom prst="rect">
            <a:avLst/>
          </a:prstGeom>
        </p:spPr>
      </p:pic>
    </p:spTree>
    <p:extLst>
      <p:ext uri="{BB962C8B-B14F-4D97-AF65-F5344CB8AC3E}">
        <p14:creationId xmlns:p14="http://schemas.microsoft.com/office/powerpoint/2010/main" val="903304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0" y="6373191"/>
            <a:ext cx="3187700" cy="469900"/>
          </a:xfrm>
          <a:prstGeom prst="rect">
            <a:avLst/>
          </a:prstGeom>
        </p:spPr>
      </p:pic>
      <p:sp>
        <p:nvSpPr>
          <p:cNvPr id="5" name="TextBox 4">
            <a:extLst>
              <a:ext uri="{FF2B5EF4-FFF2-40B4-BE49-F238E27FC236}">
                <a16:creationId xmlns:a16="http://schemas.microsoft.com/office/drawing/2014/main" id="{6982468C-8D44-4FFD-94B9-A0CE51E7098E}"/>
              </a:ext>
            </a:extLst>
          </p:cNvPr>
          <p:cNvSpPr txBox="1"/>
          <p:nvPr/>
        </p:nvSpPr>
        <p:spPr>
          <a:xfrm>
            <a:off x="323528" y="764704"/>
            <a:ext cx="8424936" cy="4801314"/>
          </a:xfrm>
          <a:prstGeom prst="rect">
            <a:avLst/>
          </a:prstGeom>
          <a:noFill/>
        </p:spPr>
        <p:txBody>
          <a:bodyPr wrap="square">
            <a:spAutoFit/>
          </a:bodyPr>
          <a:lstStyle/>
          <a:p>
            <a:pPr marL="285750" indent="-285750">
              <a:buFont typeface="Arial" panose="020B0604020202020204" pitchFamily="34" charset="0"/>
              <a:buChar char="•"/>
            </a:pPr>
            <a:r>
              <a:rPr lang="en-US" sz="1800" dirty="0"/>
              <a:t>Your grant must be </a:t>
            </a:r>
            <a:r>
              <a:rPr lang="en-US" sz="1800" b="1" dirty="0"/>
              <a:t>understandable</a:t>
            </a:r>
            <a:r>
              <a:rPr lang="en-US" sz="1800" dirty="0"/>
              <a:t> </a:t>
            </a:r>
          </a:p>
          <a:p>
            <a:pPr marL="742950" lvl="1" indent="-285750">
              <a:buFont typeface="Arial" panose="020B0604020202020204" pitchFamily="34" charset="0"/>
              <a:buChar char="•"/>
            </a:pPr>
            <a:r>
              <a:rPr lang="en-US" dirty="0"/>
              <a:t>even to those who know nothing about your work</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sz="1800" b="1" dirty="0"/>
              <a:t>Explain all terms </a:t>
            </a:r>
            <a:r>
              <a:rPr lang="en-US" sz="1800" dirty="0"/>
              <a:t>and </a:t>
            </a:r>
            <a:r>
              <a:rPr lang="en-US" sz="1800" b="1" dirty="0"/>
              <a:t>avoid jargon </a:t>
            </a:r>
            <a:r>
              <a:rPr lang="en-US" sz="1800" dirty="0"/>
              <a:t>when possible </a:t>
            </a:r>
          </a:p>
          <a:p>
            <a:pPr marL="742950" lvl="1" indent="-285750">
              <a:buFont typeface="Arial" panose="020B0604020202020204" pitchFamily="34" charset="0"/>
              <a:buChar char="•"/>
            </a:pPr>
            <a:r>
              <a:rPr lang="en-US" dirty="0"/>
              <a:t>used terms must have meanings agreed upon by all in any field that might review your application</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Make your </a:t>
            </a:r>
            <a:r>
              <a:rPr lang="en-US" b="1" dirty="0"/>
              <a:t>writing clear</a:t>
            </a:r>
            <a:r>
              <a:rPr lang="en-US" dirty="0"/>
              <a:t>,</a:t>
            </a:r>
            <a:r>
              <a:rPr lang="en-US" b="1" dirty="0"/>
              <a:t> interesting</a:t>
            </a:r>
            <a:r>
              <a:rPr lang="en-US" dirty="0"/>
              <a:t>,</a:t>
            </a:r>
          </a:p>
          <a:p>
            <a:pPr marL="742950" lvl="1" indent="-285750">
              <a:buFont typeface="Arial" panose="020B0604020202020204" pitchFamily="34" charset="0"/>
              <a:buChar char="•"/>
            </a:pPr>
            <a:r>
              <a:rPr lang="en-US" dirty="0"/>
              <a:t> at the level of, say, a Harpers or Economist article (not excessively academic)</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Leave </a:t>
            </a:r>
            <a:r>
              <a:rPr lang="en-US" b="1" dirty="0"/>
              <a:t>white space </a:t>
            </a:r>
            <a:r>
              <a:rPr lang="en-US" dirty="0"/>
              <a:t>and put lists on separate lines when possible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Imagine that your grant will be read along with 5 others on a commuter flight at 11 pm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 like to imagine a clever nonacademic in my head when writing a grant. You are writing to her/him</a:t>
            </a:r>
            <a:endParaRPr lang="en-CA" dirty="0"/>
          </a:p>
        </p:txBody>
      </p:sp>
    </p:spTree>
    <p:extLst>
      <p:ext uri="{BB962C8B-B14F-4D97-AF65-F5344CB8AC3E}">
        <p14:creationId xmlns:p14="http://schemas.microsoft.com/office/powerpoint/2010/main" val="1279150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827584" y="692696"/>
            <a:ext cx="7772400" cy="1470025"/>
          </a:xfrm>
        </p:spPr>
        <p:txBody>
          <a:bodyPr/>
          <a:lstStyle/>
          <a:p>
            <a:pPr eaLnBrk="1" hangingPunct="1"/>
            <a:r>
              <a:rPr lang="en-US" dirty="0"/>
              <a:t>Templates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3187700" cy="469900"/>
          </a:xfrm>
          <a:prstGeom prst="rect">
            <a:avLst/>
          </a:prstGeom>
        </p:spPr>
      </p:pic>
      <p:pic>
        <p:nvPicPr>
          <p:cNvPr id="2" name="Picture 1">
            <a:extLst>
              <a:ext uri="{FF2B5EF4-FFF2-40B4-BE49-F238E27FC236}">
                <a16:creationId xmlns:a16="http://schemas.microsoft.com/office/drawing/2014/main" id="{E9F6A260-709F-42A2-BE8F-D4FB334A9B82}"/>
              </a:ext>
            </a:extLst>
          </p:cNvPr>
          <p:cNvPicPr>
            <a:picLocks noChangeAspect="1"/>
          </p:cNvPicPr>
          <p:nvPr/>
        </p:nvPicPr>
        <p:blipFill>
          <a:blip r:embed="rId3"/>
          <a:stretch>
            <a:fillRect/>
          </a:stretch>
        </p:blipFill>
        <p:spPr>
          <a:xfrm>
            <a:off x="-10775" y="1779178"/>
            <a:ext cx="9154775" cy="4242110"/>
          </a:xfrm>
          <a:prstGeom prst="rect">
            <a:avLst/>
          </a:prstGeom>
        </p:spPr>
      </p:pic>
    </p:spTree>
    <p:extLst>
      <p:ext uri="{BB962C8B-B14F-4D97-AF65-F5344CB8AC3E}">
        <p14:creationId xmlns:p14="http://schemas.microsoft.com/office/powerpoint/2010/main" val="1164728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3187700" cy="469900"/>
          </a:xfrm>
          <a:prstGeom prst="rect">
            <a:avLst/>
          </a:prstGeom>
        </p:spPr>
      </p:pic>
      <p:sp>
        <p:nvSpPr>
          <p:cNvPr id="5" name="TextBox 4">
            <a:extLst>
              <a:ext uri="{FF2B5EF4-FFF2-40B4-BE49-F238E27FC236}">
                <a16:creationId xmlns:a16="http://schemas.microsoft.com/office/drawing/2014/main" id="{D7593648-2990-4842-AA12-4FFFBCD85102}"/>
              </a:ext>
            </a:extLst>
          </p:cNvPr>
          <p:cNvSpPr txBox="1"/>
          <p:nvPr/>
        </p:nvSpPr>
        <p:spPr>
          <a:xfrm>
            <a:off x="323528" y="116632"/>
            <a:ext cx="8640960" cy="5509200"/>
          </a:xfrm>
          <a:prstGeom prst="rect">
            <a:avLst/>
          </a:prstGeom>
          <a:noFill/>
        </p:spPr>
        <p:txBody>
          <a:bodyPr wrap="square">
            <a:spAutoFit/>
          </a:bodyPr>
          <a:lstStyle/>
          <a:p>
            <a:r>
              <a:rPr lang="en-US" altLang="en-US" sz="2800" dirty="0">
                <a:solidFill>
                  <a:srgbClr val="00B0F0"/>
                </a:solidFill>
                <a:ea typeface="ＭＳ Ｐゴシック" charset="-128"/>
              </a:rPr>
              <a:t/>
            </a:r>
            <a:br>
              <a:rPr lang="en-US" altLang="en-US" sz="2800" dirty="0">
                <a:solidFill>
                  <a:srgbClr val="00B0F0"/>
                </a:solidFill>
                <a:ea typeface="ＭＳ Ｐゴシック" charset="-128"/>
              </a:rPr>
            </a:br>
            <a:r>
              <a:rPr lang="en-US" altLang="en-US" sz="2800" b="1" dirty="0">
                <a:solidFill>
                  <a:srgbClr val="00B0F0"/>
                </a:solidFill>
                <a:ea typeface="ＭＳ Ｐゴシック" charset="-128"/>
              </a:rPr>
              <a:t>Templates for how to structure your proposal</a:t>
            </a:r>
            <a:br>
              <a:rPr lang="en-US" altLang="en-US" sz="2800" b="1" dirty="0">
                <a:solidFill>
                  <a:srgbClr val="00B0F0"/>
                </a:solidFill>
                <a:ea typeface="ＭＳ Ｐゴシック" charset="-128"/>
              </a:rPr>
            </a:br>
            <a:r>
              <a:rPr lang="en-US" altLang="en-US" sz="2800" b="1" dirty="0">
                <a:solidFill>
                  <a:srgbClr val="FFC000"/>
                </a:solidFill>
                <a:ea typeface="ＭＳ Ｐゴシック" charset="-128"/>
              </a:rPr>
              <a:t/>
            </a:r>
            <a:br>
              <a:rPr lang="en-US" altLang="en-US" sz="2800" b="1" dirty="0">
                <a:solidFill>
                  <a:srgbClr val="FFC000"/>
                </a:solidFill>
                <a:ea typeface="ＭＳ Ｐゴシック" charset="-128"/>
              </a:rPr>
            </a:br>
            <a:endParaRPr lang="en-US" altLang="en-US" sz="2800" b="1" dirty="0">
              <a:solidFill>
                <a:srgbClr val="FFC000"/>
              </a:solidFill>
              <a:ea typeface="ＭＳ Ｐゴシック" charset="-128"/>
            </a:endParaRPr>
          </a:p>
          <a:p>
            <a:r>
              <a:rPr lang="en-US" altLang="en-US" sz="2400" dirty="0">
                <a:ea typeface="ＭＳ Ｐゴシック" charset="-128"/>
              </a:rPr>
              <a:t>After giving three lines for an overview, use Heather Brown’s Templates available on the Graduate Student Research Blog </a:t>
            </a:r>
            <a:br>
              <a:rPr lang="en-US" altLang="en-US" sz="2400" dirty="0">
                <a:ea typeface="ＭＳ Ｐゴシック" charset="-128"/>
              </a:rPr>
            </a:br>
            <a:r>
              <a:rPr lang="en-US" altLang="en-US" sz="2400" dirty="0">
                <a:ea typeface="ＭＳ Ｐゴシック" charset="-128"/>
              </a:rPr>
              <a:t/>
            </a:r>
            <a:br>
              <a:rPr lang="en-US" altLang="en-US" sz="2400" dirty="0">
                <a:ea typeface="ＭＳ Ｐゴシック" charset="-128"/>
              </a:rPr>
            </a:br>
            <a:endParaRPr lang="en-US" altLang="en-US" sz="2400" dirty="0">
              <a:ea typeface="ＭＳ Ｐゴシック" charset="-128"/>
            </a:endParaRPr>
          </a:p>
          <a:p>
            <a:r>
              <a:rPr lang="en-US" altLang="en-US" sz="2400" b="1" dirty="0">
                <a:ea typeface="ＭＳ Ｐゴシック" charset="-128"/>
                <a:hlinkClick r:id="rId3"/>
              </a:rPr>
              <a:t>http://westerngradresearch.files.wordpress.com/2013/10/brown-how-to-structure-an-ogs-or-sshrc-proposal.pdf</a:t>
            </a:r>
            <a:r>
              <a:rPr lang="en-US" altLang="en-US" sz="2400" b="1" dirty="0">
                <a:ea typeface="ＭＳ Ｐゴシック" charset="-128"/>
              </a:rPr>
              <a:t> </a:t>
            </a:r>
            <a:r>
              <a:rPr lang="en-US" altLang="en-US" sz="2400" dirty="0">
                <a:ea typeface="ＭＳ Ｐゴシック" charset="-128"/>
              </a:rPr>
              <a:t/>
            </a:r>
            <a:br>
              <a:rPr lang="en-US" altLang="en-US" sz="2400" dirty="0">
                <a:ea typeface="ＭＳ Ｐゴシック" charset="-128"/>
              </a:rPr>
            </a:br>
            <a:r>
              <a:rPr lang="en-US" altLang="en-US" sz="2400" dirty="0">
                <a:ea typeface="ＭＳ Ｐゴシック" charset="-128"/>
              </a:rPr>
              <a:t/>
            </a:r>
            <a:br>
              <a:rPr lang="en-US" altLang="en-US" sz="2400" dirty="0">
                <a:ea typeface="ＭＳ Ｐゴシック" charset="-128"/>
              </a:rPr>
            </a:br>
            <a:endParaRPr lang="en-US" altLang="en-US" sz="2400" dirty="0">
              <a:ea typeface="ＭＳ Ｐゴシック" charset="-128"/>
            </a:endParaRPr>
          </a:p>
          <a:p>
            <a:r>
              <a:rPr lang="en-US" altLang="en-US" sz="2400" dirty="0">
                <a:ea typeface="ＭＳ Ｐゴシック" charset="-128"/>
              </a:rPr>
              <a:t>This is older but it provides clear information and good templates to follow for Masters and Ph.D. applications</a:t>
            </a:r>
            <a:endParaRPr lang="en-CA" sz="2400" dirty="0"/>
          </a:p>
        </p:txBody>
      </p:sp>
    </p:spTree>
    <p:extLst>
      <p:ext uri="{BB962C8B-B14F-4D97-AF65-F5344CB8AC3E}">
        <p14:creationId xmlns:p14="http://schemas.microsoft.com/office/powerpoint/2010/main" val="949218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827584" y="486186"/>
            <a:ext cx="7772400" cy="1470025"/>
          </a:xfrm>
        </p:spPr>
        <p:txBody>
          <a:bodyPr/>
          <a:lstStyle/>
          <a:p>
            <a:pPr eaLnBrk="1" hangingPunct="1"/>
            <a:r>
              <a:rPr lang="en-US" dirty="0"/>
              <a:t>OGS applications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8" y="6376263"/>
            <a:ext cx="3187700" cy="469900"/>
          </a:xfrm>
          <a:prstGeom prst="rect">
            <a:avLst/>
          </a:prstGeom>
        </p:spPr>
      </p:pic>
      <p:pic>
        <p:nvPicPr>
          <p:cNvPr id="3" name="Picture 2">
            <a:extLst>
              <a:ext uri="{FF2B5EF4-FFF2-40B4-BE49-F238E27FC236}">
                <a16:creationId xmlns:a16="http://schemas.microsoft.com/office/drawing/2014/main" id="{27E39C76-6369-486F-AAC3-3142BFAB3D91}"/>
              </a:ext>
            </a:extLst>
          </p:cNvPr>
          <p:cNvPicPr>
            <a:picLocks noChangeAspect="1"/>
          </p:cNvPicPr>
          <p:nvPr/>
        </p:nvPicPr>
        <p:blipFill>
          <a:blip r:embed="rId3"/>
          <a:stretch>
            <a:fillRect/>
          </a:stretch>
        </p:blipFill>
        <p:spPr>
          <a:xfrm>
            <a:off x="0" y="1926901"/>
            <a:ext cx="9144000" cy="3242045"/>
          </a:xfrm>
          <a:prstGeom prst="rect">
            <a:avLst/>
          </a:prstGeom>
        </p:spPr>
      </p:pic>
    </p:spTree>
    <p:extLst>
      <p:ext uri="{BB962C8B-B14F-4D97-AF65-F5344CB8AC3E}">
        <p14:creationId xmlns:p14="http://schemas.microsoft.com/office/powerpoint/2010/main" val="182772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idx="1"/>
          </p:nvPr>
        </p:nvSpPr>
        <p:spPr>
          <a:xfrm>
            <a:off x="53752" y="2204864"/>
            <a:ext cx="9036496" cy="4653136"/>
          </a:xfrm>
        </p:spPr>
        <p:txBody>
          <a:bodyPr>
            <a:normAutofit/>
          </a:bodyPr>
          <a:lstStyle/>
          <a:p>
            <a:pPr eaLnBrk="1" hangingPunct="1"/>
            <a:r>
              <a:rPr lang="en-US" altLang="en-US" sz="2000" b="1" dirty="0">
                <a:solidFill>
                  <a:srgbClr val="FF0000"/>
                </a:solidFill>
                <a:ea typeface="ＭＳ Ｐゴシック" charset="-128"/>
              </a:rPr>
              <a:t>December 7, 2022 </a:t>
            </a:r>
            <a:r>
              <a:rPr lang="en-US" altLang="en-US" sz="2000" dirty="0">
                <a:ea typeface="ＭＳ Ｐゴシック" charset="-128"/>
              </a:rPr>
              <a:t>– Western’s online 2023-2024 OGS/QEII-GSST application opens.</a:t>
            </a:r>
          </a:p>
          <a:p>
            <a:pPr eaLnBrk="1" hangingPunct="1"/>
            <a:r>
              <a:rPr lang="en-US" altLang="en-US" sz="2000" b="1" dirty="0">
                <a:solidFill>
                  <a:srgbClr val="FF0000"/>
                </a:solidFill>
                <a:ea typeface="ＭＳ Ｐゴシック" charset="-128"/>
              </a:rPr>
              <a:t>February 1, 2023</a:t>
            </a:r>
            <a:r>
              <a:rPr lang="en-US" altLang="en-US" sz="2000" b="1" dirty="0">
                <a:ea typeface="ＭＳ Ｐゴシック" charset="-128"/>
              </a:rPr>
              <a:t> </a:t>
            </a:r>
            <a:r>
              <a:rPr lang="en-US" altLang="en-US" sz="2000" dirty="0">
                <a:ea typeface="ＭＳ Ｐゴシック" charset="-128"/>
              </a:rPr>
              <a:t>– Final submission deadline. Application closes at </a:t>
            </a:r>
            <a:r>
              <a:rPr lang="en-US" altLang="en-US" sz="2000" b="1" dirty="0">
                <a:ea typeface="ＭＳ Ｐゴシック" charset="-128"/>
              </a:rPr>
              <a:t>4:00 p.m.</a:t>
            </a:r>
            <a:r>
              <a:rPr lang="en-US" altLang="en-US" sz="2000" dirty="0">
                <a:ea typeface="ＭＳ Ｐゴシック" charset="-128"/>
              </a:rPr>
              <a:t> (EST).</a:t>
            </a:r>
          </a:p>
          <a:p>
            <a:pPr eaLnBrk="1" hangingPunct="1"/>
            <a:r>
              <a:rPr lang="en-US" altLang="en-US" sz="2000" b="1" dirty="0">
                <a:ea typeface="ＭＳ Ｐゴシック" charset="-128"/>
              </a:rPr>
              <a:t>May 1, 2023 </a:t>
            </a:r>
            <a:r>
              <a:rPr lang="en-US" altLang="en-US" sz="2000" dirty="0">
                <a:ea typeface="ＭＳ Ｐゴシック" charset="-128"/>
              </a:rPr>
              <a:t>– Announcement of 2023-2024 OGS/QEII-GSST results.</a:t>
            </a:r>
          </a:p>
          <a:p>
            <a:pPr eaLnBrk="1" hangingPunct="1"/>
            <a:r>
              <a:rPr lang="en-US" altLang="en-US" sz="2000" dirty="0">
                <a:ea typeface="ＭＳ Ｐゴシック" charset="-128"/>
              </a:rPr>
              <a:t>$</a:t>
            </a:r>
            <a:r>
              <a:rPr lang="en-US" altLang="en-US" sz="2000" b="1" dirty="0">
                <a:ea typeface="ＭＳ Ｐゴシック" charset="-128"/>
              </a:rPr>
              <a:t>15,000</a:t>
            </a:r>
            <a:r>
              <a:rPr lang="en-US" altLang="en-US" sz="2000" dirty="0">
                <a:ea typeface="ＭＳ Ｐゴシック" charset="-128"/>
              </a:rPr>
              <a:t> for </a:t>
            </a:r>
            <a:r>
              <a:rPr lang="en-US" altLang="en-US" sz="2000" b="1" dirty="0">
                <a:ea typeface="ＭＳ Ｐゴシック" charset="-128"/>
              </a:rPr>
              <a:t>one year</a:t>
            </a:r>
            <a:r>
              <a:rPr lang="en-US" altLang="en-US" sz="2000" dirty="0">
                <a:ea typeface="ＭＳ Ｐゴシック" charset="-128"/>
              </a:rPr>
              <a:t> (three consecutive terms)</a:t>
            </a:r>
          </a:p>
          <a:p>
            <a:pPr eaLnBrk="1" hangingPunct="1"/>
            <a:r>
              <a:rPr lang="en-US" altLang="en-US" sz="2000" dirty="0">
                <a:ea typeface="ＭＳ Ｐゴシック" charset="-128"/>
              </a:rPr>
              <a:t>Merit based. This will be a pared-down version of your thesis, giving outcomes and your contributions to the field.</a:t>
            </a:r>
          </a:p>
          <a:p>
            <a:pPr marL="0" indent="0" eaLnBrk="1" hangingPunct="1">
              <a:buNone/>
            </a:pPr>
            <a:endParaRPr lang="en-US" altLang="en-US" sz="2000" dirty="0">
              <a:ea typeface="ＭＳ Ｐゴシック" charset="-128"/>
            </a:endParaRPr>
          </a:p>
          <a:p>
            <a:pPr marL="0" indent="0" eaLnBrk="1" hangingPunct="1">
              <a:buNone/>
            </a:pPr>
            <a:endParaRPr lang="en-US" altLang="en-US" sz="2000" dirty="0">
              <a:ea typeface="ＭＳ Ｐゴシック" charset="-128"/>
            </a:endParaRPr>
          </a:p>
          <a:p>
            <a:pPr marL="0" indent="0" eaLnBrk="1" hangingPunct="1">
              <a:buNone/>
            </a:pPr>
            <a:r>
              <a:rPr lang="en-US" altLang="en-US" sz="2000" dirty="0">
                <a:ea typeface="ＭＳ Ｐゴシック" charset="-128"/>
              </a:rPr>
              <a:t>Information at: </a:t>
            </a:r>
          </a:p>
          <a:p>
            <a:pPr marL="0" indent="0" eaLnBrk="1" hangingPunct="1">
              <a:buNone/>
            </a:pPr>
            <a:r>
              <a:rPr lang="en-US" altLang="en-US" sz="1400" dirty="0">
                <a:solidFill>
                  <a:srgbClr val="00B0F0"/>
                </a:solidFill>
                <a:ea typeface="ＭＳ Ｐゴシック" charset="-128"/>
                <a:hlinkClick r:id="rId3">
                  <a:extLst>
                    <a:ext uri="{A12FA001-AC4F-418D-AE19-62706E023703}">
                      <ahyp:hlinkClr xmlns:ahyp="http://schemas.microsoft.com/office/drawing/2018/hyperlinkcolor" xmlns="" val="tx"/>
                    </a:ext>
                  </a:extLst>
                </a:hlinkClick>
              </a:rPr>
              <a:t>https://grad.uwo.ca/finances/external_funding/ogs.html</a:t>
            </a:r>
            <a:endParaRPr lang="en-US" altLang="en-US" sz="1400" dirty="0">
              <a:solidFill>
                <a:srgbClr val="00B0F0"/>
              </a:solidFill>
              <a:ea typeface="ＭＳ Ｐゴシック" charset="-128"/>
            </a:endParaRPr>
          </a:p>
          <a:p>
            <a:pPr marL="0" indent="0" eaLnBrk="1" hangingPunct="1">
              <a:buNone/>
            </a:pPr>
            <a:r>
              <a:rPr lang="en-US" altLang="en-US" sz="1400" dirty="0">
                <a:solidFill>
                  <a:srgbClr val="00B0F0"/>
                </a:solidFill>
                <a:ea typeface="ＭＳ Ｐゴシック" charset="-128"/>
                <a:hlinkClick r:id="rId4">
                  <a:extLst>
                    <a:ext uri="{A12FA001-AC4F-418D-AE19-62706E023703}">
                      <ahyp:hlinkClr xmlns:ahyp="http://schemas.microsoft.com/office/drawing/2018/hyperlinkcolor" xmlns="" val="tx"/>
                    </a:ext>
                  </a:extLst>
                </a:hlinkClick>
              </a:rPr>
              <a:t>http://grad.uwo.ca/doc/financial_support/scholarships/OGS_application_handbook_2022-2023.pdf</a:t>
            </a:r>
            <a:endParaRPr lang="en-US" altLang="en-US" sz="1400" dirty="0">
              <a:solidFill>
                <a:srgbClr val="00B0F0"/>
              </a:solidFill>
              <a:ea typeface="ＭＳ Ｐゴシック" charset="-128"/>
            </a:endParaRPr>
          </a:p>
          <a:p>
            <a:pPr marL="0" indent="0" eaLnBrk="1" hangingPunct="1">
              <a:buNone/>
            </a:pPr>
            <a:r>
              <a:rPr lang="en-US" altLang="en-US" sz="1400" dirty="0">
                <a:solidFill>
                  <a:srgbClr val="00B0F0"/>
                </a:solidFill>
                <a:ea typeface="ＭＳ Ｐゴシック" charset="-128"/>
                <a:hlinkClick r:id="rId5">
                  <a:extLst>
                    <a:ext uri="{A12FA001-AC4F-418D-AE19-62706E023703}">
                      <ahyp:hlinkClr xmlns:ahyp="http://schemas.microsoft.com/office/drawing/2018/hyperlinkcolor" xmlns="" val="tx"/>
                    </a:ext>
                  </a:extLst>
                </a:hlinkClick>
              </a:rPr>
              <a:t>https://osap.gov.on.ca/OSAPPortal/en/A-ZListofAid/PRDR019245.html</a:t>
            </a:r>
            <a:endParaRPr lang="en-US" altLang="en-US" sz="1400" dirty="0">
              <a:solidFill>
                <a:srgbClr val="00B0F0"/>
              </a:solidFill>
              <a:ea typeface="ＭＳ Ｐゴシック" charset="-128"/>
            </a:endParaRPr>
          </a:p>
          <a:p>
            <a:pPr marL="0" indent="0" eaLnBrk="1" hangingPunct="1">
              <a:buNone/>
            </a:pPr>
            <a:endParaRPr lang="en-US" altLang="en-US" sz="1400" dirty="0">
              <a:solidFill>
                <a:srgbClr val="00B0F0"/>
              </a:solidFill>
              <a:ea typeface="ＭＳ Ｐゴシック" charset="-128"/>
            </a:endParaRPr>
          </a:p>
        </p:txBody>
      </p:sp>
      <p:pic>
        <p:nvPicPr>
          <p:cNvPr id="5" name="Picture 4">
            <a:extLst>
              <a:ext uri="{FF2B5EF4-FFF2-40B4-BE49-F238E27FC236}">
                <a16:creationId xmlns:a16="http://schemas.microsoft.com/office/drawing/2014/main" id="{E321A098-1B8D-4777-911A-41CC2EEEEC87}"/>
              </a:ext>
            </a:extLst>
          </p:cNvPr>
          <p:cNvPicPr>
            <a:picLocks noChangeAspect="1"/>
          </p:cNvPicPr>
          <p:nvPr/>
        </p:nvPicPr>
        <p:blipFill>
          <a:blip r:embed="rId6"/>
          <a:stretch>
            <a:fillRect/>
          </a:stretch>
        </p:blipFill>
        <p:spPr>
          <a:xfrm>
            <a:off x="0" y="0"/>
            <a:ext cx="9144000" cy="209482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755576" y="2924944"/>
            <a:ext cx="7772400" cy="1470025"/>
          </a:xfrm>
        </p:spPr>
        <p:txBody>
          <a:bodyPr/>
          <a:lstStyle/>
          <a:p>
            <a:pPr eaLnBrk="1" hangingPunct="1"/>
            <a:r>
              <a:rPr lang="en-US" dirty="0">
                <a:solidFill>
                  <a:srgbClr val="0070C0"/>
                </a:solidFill>
              </a:rPr>
              <a:t>CGS-M</a:t>
            </a:r>
            <a:r>
              <a:rPr lang="en-US" dirty="0"/>
              <a:t> and </a:t>
            </a:r>
            <a:r>
              <a:rPr lang="en-US" dirty="0">
                <a:solidFill>
                  <a:srgbClr val="7030A0"/>
                </a:solidFill>
              </a:rPr>
              <a:t>CGS-D</a:t>
            </a:r>
            <a:r>
              <a:rPr lang="en-US" dirty="0">
                <a:solidFill>
                  <a:srgbClr val="00B0F0"/>
                </a:solidFill>
              </a:rPr>
              <a:t/>
            </a:r>
            <a:br>
              <a:rPr lang="en-US" dirty="0">
                <a:solidFill>
                  <a:srgbClr val="00B0F0"/>
                </a:solidFill>
              </a:rPr>
            </a:br>
            <a:r>
              <a:rPr lang="en-US" dirty="0"/>
              <a:t>SSHRC, CIHR and NSERC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381328"/>
            <a:ext cx="3187700" cy="469900"/>
          </a:xfrm>
          <a:prstGeom prst="rect">
            <a:avLst/>
          </a:prstGeom>
        </p:spPr>
      </p:pic>
      <p:pic>
        <p:nvPicPr>
          <p:cNvPr id="3" name="Picture 2">
            <a:extLst>
              <a:ext uri="{FF2B5EF4-FFF2-40B4-BE49-F238E27FC236}">
                <a16:creationId xmlns:a16="http://schemas.microsoft.com/office/drawing/2014/main" id="{3B786E4F-4135-4BBC-9C4B-FCD9845B403D}"/>
              </a:ext>
            </a:extLst>
          </p:cNvPr>
          <p:cNvPicPr>
            <a:picLocks noChangeAspect="1"/>
          </p:cNvPicPr>
          <p:nvPr/>
        </p:nvPicPr>
        <p:blipFill>
          <a:blip r:embed="rId3"/>
          <a:stretch>
            <a:fillRect/>
          </a:stretch>
        </p:blipFill>
        <p:spPr>
          <a:xfrm>
            <a:off x="1" y="0"/>
            <a:ext cx="9144000" cy="1569738"/>
          </a:xfrm>
          <a:prstGeom prst="rect">
            <a:avLst/>
          </a:prstGeom>
        </p:spPr>
      </p:pic>
    </p:spTree>
    <p:extLst>
      <p:ext uri="{BB962C8B-B14F-4D97-AF65-F5344CB8AC3E}">
        <p14:creationId xmlns:p14="http://schemas.microsoft.com/office/powerpoint/2010/main" val="1664991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5F0FD8-A512-491B-9FA5-980011C62CD8}"/>
              </a:ext>
            </a:extLst>
          </p:cNvPr>
          <p:cNvPicPr>
            <a:picLocks noChangeAspect="1"/>
          </p:cNvPicPr>
          <p:nvPr/>
        </p:nvPicPr>
        <p:blipFill>
          <a:blip r:embed="rId2"/>
          <a:stretch>
            <a:fillRect/>
          </a:stretch>
        </p:blipFill>
        <p:spPr>
          <a:xfrm>
            <a:off x="0" y="-28579"/>
            <a:ext cx="9144000" cy="5704419"/>
          </a:xfrm>
          <a:prstGeom prst="rect">
            <a:avLst/>
          </a:prstGeom>
        </p:spPr>
      </p:pic>
      <p:sp>
        <p:nvSpPr>
          <p:cNvPr id="5" name="TextBox 4">
            <a:extLst>
              <a:ext uri="{FF2B5EF4-FFF2-40B4-BE49-F238E27FC236}">
                <a16:creationId xmlns:a16="http://schemas.microsoft.com/office/drawing/2014/main" id="{58B88F54-54FC-48A2-A523-4B8953122DF5}"/>
              </a:ext>
            </a:extLst>
          </p:cNvPr>
          <p:cNvSpPr txBox="1"/>
          <p:nvPr/>
        </p:nvSpPr>
        <p:spPr>
          <a:xfrm>
            <a:off x="5364088" y="6461672"/>
            <a:ext cx="3779912" cy="461665"/>
          </a:xfrm>
          <a:prstGeom prst="rect">
            <a:avLst/>
          </a:prstGeom>
          <a:noFill/>
        </p:spPr>
        <p:txBody>
          <a:bodyPr wrap="square">
            <a:spAutoFit/>
          </a:bodyPr>
          <a:lstStyle/>
          <a:p>
            <a:pPr marL="0" indent="0">
              <a:buNone/>
            </a:pPr>
            <a:r>
              <a:rPr lang="en-US" altLang="en-US" sz="1200" dirty="0">
                <a:solidFill>
                  <a:srgbClr val="00B0F0"/>
                </a:solidFill>
                <a:ea typeface="ＭＳ Ｐゴシック" charset="-128"/>
                <a:hlinkClick r:id="rId3">
                  <a:extLst>
                    <a:ext uri="{A12FA001-AC4F-418D-AE19-62706E023703}">
                      <ahyp:hlinkClr xmlns:ahyp="http://schemas.microsoft.com/office/drawing/2018/hyperlinkcolor" xmlns="" val="tx"/>
                    </a:ext>
                  </a:extLst>
                </a:hlinkClick>
              </a:rPr>
              <a:t>https://grad.uwo.ca/finances/external_funding/cgsm.html</a:t>
            </a:r>
            <a:r>
              <a:rPr lang="en-US" altLang="en-US" sz="1200" dirty="0">
                <a:solidFill>
                  <a:srgbClr val="00B0F0"/>
                </a:solidFill>
                <a:ea typeface="ＭＳ Ｐゴシック" charset="-128"/>
              </a:rPr>
              <a:t> </a:t>
            </a:r>
          </a:p>
        </p:txBody>
      </p:sp>
      <p:pic>
        <p:nvPicPr>
          <p:cNvPr id="6" name="Picture 5">
            <a:extLst>
              <a:ext uri="{FF2B5EF4-FFF2-40B4-BE49-F238E27FC236}">
                <a16:creationId xmlns:a16="http://schemas.microsoft.com/office/drawing/2014/main" id="{348A08C6-0623-417D-B5B1-443A58930B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36" y="6365222"/>
            <a:ext cx="3187700" cy="469900"/>
          </a:xfrm>
          <a:prstGeom prst="rect">
            <a:avLst/>
          </a:prstGeom>
        </p:spPr>
      </p:pic>
    </p:spTree>
    <p:extLst>
      <p:ext uri="{BB962C8B-B14F-4D97-AF65-F5344CB8AC3E}">
        <p14:creationId xmlns:p14="http://schemas.microsoft.com/office/powerpoint/2010/main" val="912098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5CB840-8141-4A0F-AD79-D6E5F4DDA9B4}"/>
              </a:ext>
            </a:extLst>
          </p:cNvPr>
          <p:cNvPicPr>
            <a:picLocks noChangeAspect="1"/>
          </p:cNvPicPr>
          <p:nvPr/>
        </p:nvPicPr>
        <p:blipFill>
          <a:blip r:embed="rId2"/>
          <a:stretch>
            <a:fillRect/>
          </a:stretch>
        </p:blipFill>
        <p:spPr>
          <a:xfrm>
            <a:off x="0" y="0"/>
            <a:ext cx="9144000" cy="6165304"/>
          </a:xfrm>
          <a:prstGeom prst="rect">
            <a:avLst/>
          </a:prstGeom>
        </p:spPr>
      </p:pic>
      <p:pic>
        <p:nvPicPr>
          <p:cNvPr id="4" name="Picture 3">
            <a:extLst>
              <a:ext uri="{FF2B5EF4-FFF2-40B4-BE49-F238E27FC236}">
                <a16:creationId xmlns:a16="http://schemas.microsoft.com/office/drawing/2014/main" id="{8260D8F8-7C89-4E90-B722-807481322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9" y="6388100"/>
            <a:ext cx="3187700" cy="469900"/>
          </a:xfrm>
          <a:prstGeom prst="rect">
            <a:avLst/>
          </a:prstGeom>
        </p:spPr>
      </p:pic>
      <p:sp>
        <p:nvSpPr>
          <p:cNvPr id="5" name="Rectangle 4">
            <a:extLst>
              <a:ext uri="{FF2B5EF4-FFF2-40B4-BE49-F238E27FC236}">
                <a16:creationId xmlns:a16="http://schemas.microsoft.com/office/drawing/2014/main" id="{206B5473-E616-4E7D-89EB-F78E76326157}"/>
              </a:ext>
            </a:extLst>
          </p:cNvPr>
          <p:cNvSpPr/>
          <p:nvPr/>
        </p:nvSpPr>
        <p:spPr>
          <a:xfrm>
            <a:off x="4073089" y="1628800"/>
            <a:ext cx="3456384" cy="28803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6B8BF3F5-0664-4F28-AE1D-A8C5F73BC83C}"/>
              </a:ext>
            </a:extLst>
          </p:cNvPr>
          <p:cNvSpPr/>
          <p:nvPr/>
        </p:nvSpPr>
        <p:spPr>
          <a:xfrm>
            <a:off x="4076412" y="1988840"/>
            <a:ext cx="1215668" cy="28803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DFF71051-F6A2-4458-9550-A6C5A6B42649}"/>
              </a:ext>
            </a:extLst>
          </p:cNvPr>
          <p:cNvSpPr txBox="1"/>
          <p:nvPr/>
        </p:nvSpPr>
        <p:spPr>
          <a:xfrm>
            <a:off x="3226673" y="6484550"/>
            <a:ext cx="6246008" cy="276999"/>
          </a:xfrm>
          <a:prstGeom prst="rect">
            <a:avLst/>
          </a:prstGeom>
          <a:noFill/>
        </p:spPr>
        <p:txBody>
          <a:bodyPr wrap="square">
            <a:spAutoFit/>
          </a:bodyPr>
          <a:lstStyle/>
          <a:p>
            <a:r>
              <a:rPr lang="en-CA" sz="1200" dirty="0">
                <a:solidFill>
                  <a:srgbClr val="00B0F0"/>
                </a:solidFill>
                <a:hlinkClick r:id="rId4">
                  <a:extLst>
                    <a:ext uri="{A12FA001-AC4F-418D-AE19-62706E023703}">
                      <ahyp:hlinkClr xmlns:ahyp="http://schemas.microsoft.com/office/drawing/2018/hyperlinkcolor" xmlns="" val="tx"/>
                    </a:ext>
                  </a:extLst>
                </a:hlinkClick>
              </a:rPr>
              <a:t>https://www.nserc-crsng.gc.ca/Students-Etudiants/PG-CS/CGSM-BESCM_eng.asp#Deadlines</a:t>
            </a:r>
            <a:r>
              <a:rPr lang="en-CA" sz="1200" dirty="0">
                <a:solidFill>
                  <a:srgbClr val="00B0F0"/>
                </a:solidFill>
              </a:rPr>
              <a:t> </a:t>
            </a:r>
          </a:p>
        </p:txBody>
      </p:sp>
    </p:spTree>
    <p:extLst>
      <p:ext uri="{BB962C8B-B14F-4D97-AF65-F5344CB8AC3E}">
        <p14:creationId xmlns:p14="http://schemas.microsoft.com/office/powerpoint/2010/main" val="3138670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5B0C9-D9E8-463B-998C-F7311F9138E5}"/>
              </a:ext>
            </a:extLst>
          </p:cNvPr>
          <p:cNvSpPr txBox="1">
            <a:spLocks/>
          </p:cNvSpPr>
          <p:nvPr/>
        </p:nvSpPr>
        <p:spPr>
          <a:xfrm>
            <a:off x="179512" y="152400"/>
            <a:ext cx="848823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b="1" dirty="0">
                <a:solidFill>
                  <a:srgbClr val="0070C0"/>
                </a:solidFill>
                <a:ea typeface="ＭＳ Ｐゴシック" charset="-128"/>
              </a:rPr>
              <a:t>Eligibility – CGS-M</a:t>
            </a:r>
            <a:endParaRPr lang="en-US" altLang="en-US" dirty="0">
              <a:solidFill>
                <a:srgbClr val="0070C0"/>
              </a:solidFill>
              <a:ea typeface="ＭＳ Ｐゴシック" charset="-128"/>
            </a:endParaRPr>
          </a:p>
        </p:txBody>
      </p:sp>
      <p:sp>
        <p:nvSpPr>
          <p:cNvPr id="6" name="TextBox 5">
            <a:extLst>
              <a:ext uri="{FF2B5EF4-FFF2-40B4-BE49-F238E27FC236}">
                <a16:creationId xmlns:a16="http://schemas.microsoft.com/office/drawing/2014/main" id="{DA5C5E1B-6841-4FE7-A8ED-6674C319559A}"/>
              </a:ext>
            </a:extLst>
          </p:cNvPr>
          <p:cNvSpPr txBox="1"/>
          <p:nvPr/>
        </p:nvSpPr>
        <p:spPr>
          <a:xfrm>
            <a:off x="139155" y="980728"/>
            <a:ext cx="8568952" cy="5355312"/>
          </a:xfrm>
          <a:prstGeom prst="rect">
            <a:avLst/>
          </a:prstGeom>
          <a:noFill/>
        </p:spPr>
        <p:txBody>
          <a:bodyPr wrap="square">
            <a:spAutoFit/>
          </a:bodyPr>
          <a:lstStyle/>
          <a:p>
            <a:pPr marL="285750" indent="-285750">
              <a:buFont typeface="Arial" panose="020B0604020202020204" pitchFamily="34" charset="0"/>
              <a:buChar char="•"/>
            </a:pPr>
            <a:r>
              <a:rPr lang="en-US" dirty="0"/>
              <a:t>Be a Canadian citizen, a permanent resident of Canada or a Protected Person under subsection 95(2) of the Immigration and Refugee Protection Act (Canada) as of the application deadline date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Be enrolled in, have applied for or will apply for full-time admission to an eligible graduate program at the master’s or doctoral level at a Canadian institution with a CGS M allocation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Have completed, as of </a:t>
            </a:r>
            <a:r>
              <a:rPr lang="en-US" b="1" dirty="0"/>
              <a:t>December 31 </a:t>
            </a:r>
            <a:r>
              <a:rPr lang="en-US" dirty="0"/>
              <a:t>of the year of application either between </a:t>
            </a:r>
            <a:r>
              <a:rPr lang="en-US" b="1" dirty="0"/>
              <a:t>0</a:t>
            </a:r>
            <a:r>
              <a:rPr lang="en-US" dirty="0"/>
              <a:t> and </a:t>
            </a:r>
            <a:r>
              <a:rPr lang="en-US" b="1" dirty="0"/>
              <a:t>12</a:t>
            </a:r>
            <a:r>
              <a:rPr lang="en-US" dirty="0"/>
              <a:t> </a:t>
            </a:r>
            <a:r>
              <a:rPr lang="en-US" b="1" dirty="0"/>
              <a:t>months</a:t>
            </a:r>
            <a:r>
              <a:rPr lang="en-US" dirty="0"/>
              <a:t> of full-time studies (or full-time equivalent) in the program for which you are requesting funding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Not have held or be currently holding a CGS M scholarship from CIHR, NSERC or SSHRC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Have achieved a </a:t>
            </a:r>
            <a:r>
              <a:rPr lang="en-US" b="1" dirty="0"/>
              <a:t>first-class average</a:t>
            </a:r>
            <a:r>
              <a:rPr lang="en-US" dirty="0"/>
              <a:t>, as determined by the host institution, in each of the last two completed years of study (full-time equivalent)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Submit a maximum of one scholarship (master’s or doctoral) or fellowship application per academic year to either CIHR, NSERC or SSHRC</a:t>
            </a:r>
            <a:endParaRPr lang="en-CA" dirty="0"/>
          </a:p>
        </p:txBody>
      </p:sp>
      <p:pic>
        <p:nvPicPr>
          <p:cNvPr id="7" name="Picture 6">
            <a:extLst>
              <a:ext uri="{FF2B5EF4-FFF2-40B4-BE49-F238E27FC236}">
                <a16:creationId xmlns:a16="http://schemas.microsoft.com/office/drawing/2014/main" id="{BC3C17E0-0883-4E27-9A3F-9A071ABFC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328"/>
            <a:ext cx="3187700" cy="469900"/>
          </a:xfrm>
          <a:prstGeom prst="rect">
            <a:avLst/>
          </a:prstGeom>
        </p:spPr>
      </p:pic>
      <p:sp>
        <p:nvSpPr>
          <p:cNvPr id="9" name="TextBox 8">
            <a:extLst>
              <a:ext uri="{FF2B5EF4-FFF2-40B4-BE49-F238E27FC236}">
                <a16:creationId xmlns:a16="http://schemas.microsoft.com/office/drawing/2014/main" id="{496710B6-40C2-4285-AE42-435EC319C31D}"/>
              </a:ext>
            </a:extLst>
          </p:cNvPr>
          <p:cNvSpPr txBox="1"/>
          <p:nvPr/>
        </p:nvSpPr>
        <p:spPr>
          <a:xfrm>
            <a:off x="3275856" y="6567100"/>
            <a:ext cx="5991521" cy="276999"/>
          </a:xfrm>
          <a:prstGeom prst="rect">
            <a:avLst/>
          </a:prstGeom>
          <a:noFill/>
        </p:spPr>
        <p:txBody>
          <a:bodyPr wrap="square">
            <a:spAutoFit/>
          </a:bodyPr>
          <a:lstStyle/>
          <a:p>
            <a:r>
              <a:rPr lang="en-CA" sz="1200" dirty="0">
                <a:solidFill>
                  <a:srgbClr val="00B0F0"/>
                </a:solidFill>
                <a:hlinkClick r:id="rId3">
                  <a:extLst>
                    <a:ext uri="{A12FA001-AC4F-418D-AE19-62706E023703}">
                      <ahyp:hlinkClr xmlns:ahyp="http://schemas.microsoft.com/office/drawing/2018/hyperlinkcolor" xmlns="" val="tx"/>
                    </a:ext>
                  </a:extLst>
                </a:hlinkClick>
              </a:rPr>
              <a:t>https://www.nserc-crsng.gc.ca/Students-Etudiants/PG-CS/CGSM-BESCM_eng.asp#Deadlines</a:t>
            </a:r>
            <a:r>
              <a:rPr lang="en-CA" sz="1200" dirty="0">
                <a:solidFill>
                  <a:srgbClr val="00B0F0"/>
                </a:solidFill>
              </a:rPr>
              <a:t> </a:t>
            </a:r>
          </a:p>
        </p:txBody>
      </p:sp>
    </p:spTree>
    <p:extLst>
      <p:ext uri="{BB962C8B-B14F-4D97-AF65-F5344CB8AC3E}">
        <p14:creationId xmlns:p14="http://schemas.microsoft.com/office/powerpoint/2010/main" val="1456679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613760" y="3365537"/>
            <a:ext cx="8190626" cy="1355750"/>
          </a:xfrm>
          <a:prstGeom prst="rect">
            <a:avLst/>
          </a:prstGeom>
        </p:spPr>
        <p:txBody>
          <a:bodyPr vert="horz" lIns="91440" tIns="45720" rIns="91440" bIns="45720" rtlCol="0" anchor="b">
            <a:normAutofit fontScale="25000" lnSpcReduction="2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12800" b="1" i="0" u="none" strike="noStrike" kern="1200" cap="none" spc="0" normalizeH="0" baseline="0" noProof="0" dirty="0">
                <a:ln>
                  <a:noFill/>
                </a:ln>
                <a:solidFill>
                  <a:prstClr val="black"/>
                </a:solidFill>
                <a:effectLst/>
                <a:uLnTx/>
                <a:uFillTx/>
                <a:latin typeface="Calibri"/>
                <a:ea typeface="+mn-ea"/>
                <a:cs typeface="+mn-cs"/>
              </a:rPr>
              <a:t>OGS, Tri-Council, Grant Writing: </a:t>
            </a:r>
            <a:r>
              <a:rPr kumimoji="0" lang="en-US" sz="4800" b="1" i="0" u="none" strike="noStrike" kern="1200" cap="none" spc="0" normalizeH="0" baseline="0" noProof="0" dirty="0">
                <a:ln>
                  <a:noFill/>
                </a:ln>
                <a:solidFill>
                  <a:prstClr val="black"/>
                </a:solidFill>
                <a:effectLst/>
                <a:uLnTx/>
                <a:uFillTx/>
                <a:latin typeface="Calibri"/>
                <a:ea typeface="+mn-ea"/>
                <a:cs typeface="+mn-cs"/>
              </a:rPr>
              <a:t/>
            </a:r>
            <a:br>
              <a:rPr kumimoji="0" lang="en-US" sz="4800" b="1" i="0" u="none" strike="noStrike" kern="1200" cap="none" spc="0" normalizeH="0" baseline="0" noProof="0" dirty="0">
                <a:ln>
                  <a:noFill/>
                </a:ln>
                <a:solidFill>
                  <a:prstClr val="black"/>
                </a:solidFill>
                <a:effectLst/>
                <a:uLnTx/>
                <a:uFillTx/>
                <a:latin typeface="Calibri"/>
                <a:ea typeface="+mn-ea"/>
                <a:cs typeface="+mn-cs"/>
              </a:rPr>
            </a:br>
            <a:r>
              <a:rPr kumimoji="0" lang="en-US" sz="7200" i="0" u="none" strike="noStrike" kern="1200" cap="none" spc="0" normalizeH="0" baseline="0" noProof="0" dirty="0">
                <a:ln>
                  <a:noFill/>
                </a:ln>
                <a:solidFill>
                  <a:prstClr val="black"/>
                </a:solidFill>
                <a:effectLst/>
                <a:uLnTx/>
                <a:uFillTx/>
                <a:latin typeface="Calibri"/>
                <a:ea typeface="+mn-ea"/>
                <a:cs typeface="+mn-cs"/>
              </a:rPr>
              <a:t>How to put together a superior funding request</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Calibri"/>
                <a:ea typeface="+mn-ea"/>
                <a:cs typeface="+mn-cs"/>
              </a:rPr>
              <a:t>Nicole Neil</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Calibri"/>
                <a:ea typeface="+mn-ea"/>
                <a:cs typeface="+mn-cs"/>
              </a:rPr>
              <a:t>Associate Professor</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Calibri"/>
                <a:ea typeface="+mn-ea"/>
                <a:cs typeface="+mn-cs"/>
              </a:rPr>
              <a:t>Associate Dean (Research)</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Calibri"/>
                <a:ea typeface="+mn-ea"/>
                <a:cs typeface="+mn-cs"/>
              </a:rPr>
              <a:t>Coordinator, </a:t>
            </a:r>
            <a:r>
              <a:rPr kumimoji="0" lang="en-US" sz="7200" b="0" i="0" u="none" strike="noStrike" kern="1200" cap="none" spc="0" normalizeH="0" baseline="0" noProof="0" dirty="0" err="1">
                <a:ln>
                  <a:noFill/>
                </a:ln>
                <a:solidFill>
                  <a:prstClr val="black"/>
                </a:solidFill>
                <a:effectLst/>
                <a:uLnTx/>
                <a:uFillTx/>
                <a:latin typeface="Calibri"/>
                <a:ea typeface="+mn-ea"/>
                <a:cs typeface="+mn-cs"/>
              </a:rPr>
              <a:t>MPEd</a:t>
            </a:r>
            <a:r>
              <a:rPr kumimoji="0" lang="en-US" sz="7200" b="0" i="0" u="none" strike="noStrike" kern="1200" cap="none" spc="0" normalizeH="0" baseline="0" noProof="0" dirty="0">
                <a:ln>
                  <a:noFill/>
                </a:ln>
                <a:solidFill>
                  <a:prstClr val="black"/>
                </a:solidFill>
                <a:effectLst/>
                <a:uLnTx/>
                <a:uFillTx/>
                <a:latin typeface="Calibri"/>
                <a:ea typeface="+mn-ea"/>
                <a:cs typeface="+mn-cs"/>
              </a:rPr>
              <a:t> in the field of Applied </a:t>
            </a:r>
            <a:r>
              <a:rPr kumimoji="0" lang="en-US" sz="7200" b="0" i="0" u="none" strike="noStrike" kern="1200" cap="none" spc="0" normalizeH="0" baseline="0" noProof="0" dirty="0" err="1">
                <a:ln>
                  <a:noFill/>
                </a:ln>
                <a:solidFill>
                  <a:prstClr val="black"/>
                </a:solidFill>
                <a:effectLst/>
                <a:uLnTx/>
                <a:uFillTx/>
                <a:latin typeface="Calibri"/>
                <a:ea typeface="+mn-ea"/>
                <a:cs typeface="+mn-cs"/>
              </a:rPr>
              <a:t>Behaviour</a:t>
            </a:r>
            <a:r>
              <a:rPr kumimoji="0" lang="en-US" sz="7200" b="0" i="0" u="none" strike="noStrike" kern="1200" cap="none" spc="0" normalizeH="0" baseline="0" noProof="0" dirty="0">
                <a:ln>
                  <a:noFill/>
                </a:ln>
                <a:solidFill>
                  <a:prstClr val="black"/>
                </a:solidFill>
                <a:effectLst/>
                <a:uLnTx/>
                <a:uFillTx/>
                <a:latin typeface="Calibri"/>
                <a:ea typeface="+mn-ea"/>
                <a:cs typeface="+mn-cs"/>
              </a:rPr>
              <a:t> Analysis</a:t>
            </a:r>
          </a:p>
          <a:p>
            <a:pPr algn="r" defTabSz="914400">
              <a:lnSpc>
                <a:spcPct val="90000"/>
              </a:lnSpc>
              <a:spcBef>
                <a:spcPct val="0"/>
              </a:spcBef>
              <a:spcAft>
                <a:spcPts val="600"/>
              </a:spcAft>
            </a:pPr>
            <a:r>
              <a:rPr lang="en-US" sz="6400" dirty="0" smtClean="0">
                <a:solidFill>
                  <a:schemeClr val="tx1"/>
                </a:solidFill>
                <a:ea typeface="ＭＳ Ｐゴシック" pitchFamily="-112" charset="-128"/>
                <a:cs typeface="ＭＳ Ｐゴシック" pitchFamily="-112" charset="-128"/>
              </a:rPr>
              <a:t>November, 2022</a:t>
            </a:r>
            <a:endParaRPr lang="en-US" sz="6400" dirty="0">
              <a:solidFill>
                <a:schemeClr val="tx1"/>
              </a:solidFill>
              <a:ea typeface="ＭＳ Ｐゴシック" pitchFamily="-112" charset="-128"/>
              <a:cs typeface="ＭＳ Ｐゴシック" pitchFamily="-112" charset="-128"/>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Freeform 31">
            <a:extLst>
              <a:ext uri="{FF2B5EF4-FFF2-40B4-BE49-F238E27FC236}">
                <a16:creationId xmlns:a16="http://schemas.microsoft.com/office/drawing/2014/main" id="{A2AEA782-0EA4-42E9-871D-7401D6A097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56355" cy="2130951"/>
          </a:xfrm>
          <a:custGeom>
            <a:avLst/>
            <a:gdLst>
              <a:gd name="connsiteX0" fmla="*/ 0 w 4475140"/>
              <a:gd name="connsiteY0" fmla="*/ 0 h 2130951"/>
              <a:gd name="connsiteX1" fmla="*/ 1074821 w 4475140"/>
              <a:gd name="connsiteY1" fmla="*/ 0 h 2130951"/>
              <a:gd name="connsiteX2" fmla="*/ 1074821 w 4475140"/>
              <a:gd name="connsiteY2" fmla="*/ 478 h 2130951"/>
              <a:gd name="connsiteX3" fmla="*/ 4475140 w 4475140"/>
              <a:gd name="connsiteY3" fmla="*/ 478 h 2130951"/>
              <a:gd name="connsiteX4" fmla="*/ 3488452 w 4475140"/>
              <a:gd name="connsiteY4" fmla="*/ 2130951 h 2130951"/>
              <a:gd name="connsiteX5" fmla="*/ 0 w 4475140"/>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951">
                <a:moveTo>
                  <a:pt x="0" y="0"/>
                </a:moveTo>
                <a:lnTo>
                  <a:pt x="1074821" y="0"/>
                </a:lnTo>
                <a:lnTo>
                  <a:pt x="1074821" y="478"/>
                </a:lnTo>
                <a:lnTo>
                  <a:pt x="4475140" y="478"/>
                </a:lnTo>
                <a:lnTo>
                  <a:pt x="3488452" y="2130951"/>
                </a:lnTo>
                <a:lnTo>
                  <a:pt x="0" y="213095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5662" r="3" b="3"/>
          <a:stretch/>
        </p:blipFill>
        <p:spPr>
          <a:xfrm>
            <a:off x="2736988" y="2"/>
            <a:ext cx="6407012" cy="2130473"/>
          </a:xfrm>
          <a:custGeom>
            <a:avLst/>
            <a:gdLst/>
            <a:ahLst/>
            <a:cxnLst/>
            <a:rect l="l" t="t" r="r" b="b"/>
            <a:pathLst>
              <a:path w="8542682" h="2130473">
                <a:moveTo>
                  <a:pt x="986689" y="0"/>
                </a:moveTo>
                <a:lnTo>
                  <a:pt x="8542682" y="0"/>
                </a:lnTo>
                <a:lnTo>
                  <a:pt x="8542682" y="2130473"/>
                </a:lnTo>
                <a:lnTo>
                  <a:pt x="0" y="2130473"/>
                </a:lnTo>
                <a:close/>
              </a:path>
            </a:pathLst>
          </a:custGeom>
        </p:spPr>
      </p:pic>
      <p:sp>
        <p:nvSpPr>
          <p:cNvPr id="21" name="Freeform 34">
            <a:extLst>
              <a:ext uri="{FF2B5EF4-FFF2-40B4-BE49-F238E27FC236}">
                <a16:creationId xmlns:a16="http://schemas.microsoft.com/office/drawing/2014/main" id="{B0992639-1CDA-4FE6-BB95-E132214907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787645" y="4682362"/>
            <a:ext cx="3356355" cy="2174680"/>
          </a:xfrm>
          <a:custGeom>
            <a:avLst/>
            <a:gdLst>
              <a:gd name="connsiteX0" fmla="*/ 3468199 w 4475140"/>
              <a:gd name="connsiteY0" fmla="*/ 2174680 h 2174680"/>
              <a:gd name="connsiteX1" fmla="*/ 0 w 4475140"/>
              <a:gd name="connsiteY1" fmla="*/ 2174680 h 2174680"/>
              <a:gd name="connsiteX2" fmla="*/ 0 w 4475140"/>
              <a:gd name="connsiteY2" fmla="*/ 0 h 2174680"/>
              <a:gd name="connsiteX3" fmla="*/ 1074821 w 4475140"/>
              <a:gd name="connsiteY3" fmla="*/ 0 h 2174680"/>
              <a:gd name="connsiteX4" fmla="*/ 1074821 w 4475140"/>
              <a:gd name="connsiteY4" fmla="*/ 478 h 2174680"/>
              <a:gd name="connsiteX5" fmla="*/ 4475140 w 4475140"/>
              <a:gd name="connsiteY5" fmla="*/ 478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3468199" y="2174680"/>
                </a:moveTo>
                <a:lnTo>
                  <a:pt x="0" y="2174680"/>
                </a:lnTo>
                <a:lnTo>
                  <a:pt x="0" y="0"/>
                </a:lnTo>
                <a:lnTo>
                  <a:pt x="1074821" y="0"/>
                </a:lnTo>
                <a:lnTo>
                  <a:pt x="1074821" y="478"/>
                </a:lnTo>
                <a:lnTo>
                  <a:pt x="4475140" y="478"/>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82BD6137-C447-A249-C84A-3BD8C0747CB7}"/>
              </a:ext>
            </a:extLst>
          </p:cNvPr>
          <p:cNvPicPr>
            <a:picLocks noChangeAspect="1"/>
          </p:cNvPicPr>
          <p:nvPr/>
        </p:nvPicPr>
        <p:blipFill rotWithShape="1">
          <a:blip r:embed="rId4"/>
          <a:srcRect t="5191" r="-2" b="20373"/>
          <a:stretch/>
        </p:blipFill>
        <p:spPr>
          <a:xfrm>
            <a:off x="20" y="4682838"/>
            <a:ext cx="6422512" cy="2175160"/>
          </a:xfrm>
          <a:custGeom>
            <a:avLst/>
            <a:gdLst/>
            <a:ahLst/>
            <a:cxnLst/>
            <a:rect l="l" t="t" r="r" b="b"/>
            <a:pathLst>
              <a:path w="8563376" h="2175160">
                <a:moveTo>
                  <a:pt x="0" y="0"/>
                </a:moveTo>
                <a:lnTo>
                  <a:pt x="8563376" y="0"/>
                </a:lnTo>
                <a:lnTo>
                  <a:pt x="7555992" y="2175160"/>
                </a:lnTo>
                <a:lnTo>
                  <a:pt x="0" y="2175160"/>
                </a:lnTo>
                <a:close/>
              </a:path>
            </a:pathLst>
          </a:custGeom>
        </p:spPr>
      </p:pic>
    </p:spTree>
    <p:extLst>
      <p:ext uri="{BB962C8B-B14F-4D97-AF65-F5344CB8AC3E}">
        <p14:creationId xmlns:p14="http://schemas.microsoft.com/office/powerpoint/2010/main" val="405048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179512" y="152400"/>
            <a:ext cx="8488238" cy="1143000"/>
          </a:xfrm>
        </p:spPr>
        <p:txBody>
          <a:bodyPr>
            <a:normAutofit/>
          </a:bodyPr>
          <a:lstStyle/>
          <a:p>
            <a:r>
              <a:rPr lang="en-US" altLang="en-US" b="1" dirty="0">
                <a:solidFill>
                  <a:srgbClr val="0070C0"/>
                </a:solidFill>
                <a:ea typeface="ＭＳ Ｐゴシック" charset="-128"/>
              </a:rPr>
              <a:t>Evaluation Criteria – CGS-M</a:t>
            </a:r>
            <a:endParaRPr lang="en-US" altLang="en-US" dirty="0">
              <a:solidFill>
                <a:srgbClr val="0070C0"/>
              </a:solidFill>
              <a:ea typeface="ＭＳ Ｐゴシック" charset="-128"/>
            </a:endParaRPr>
          </a:p>
        </p:txBody>
      </p:sp>
      <p:sp>
        <p:nvSpPr>
          <p:cNvPr id="67586" name="Content Placeholder 2"/>
          <p:cNvSpPr>
            <a:spLocks noGrp="1"/>
          </p:cNvSpPr>
          <p:nvPr>
            <p:ph idx="1"/>
          </p:nvPr>
        </p:nvSpPr>
        <p:spPr>
          <a:xfrm>
            <a:off x="438150" y="1066800"/>
            <a:ext cx="8229600" cy="5499100"/>
          </a:xfrm>
        </p:spPr>
        <p:txBody>
          <a:bodyPr>
            <a:normAutofit lnSpcReduction="10000"/>
          </a:bodyPr>
          <a:lstStyle/>
          <a:p>
            <a:pPr marL="0" indent="0">
              <a:buFont typeface="Arial" charset="0"/>
              <a:buNone/>
            </a:pPr>
            <a:r>
              <a:rPr lang="en-US" altLang="en-US" sz="2400" b="1" dirty="0">
                <a:ea typeface="ＭＳ Ｐゴシック" charset="-128"/>
              </a:rPr>
              <a:t>Academic Excellence </a:t>
            </a:r>
            <a:r>
              <a:rPr lang="en-US" altLang="en-US" sz="2400" dirty="0">
                <a:ea typeface="ＭＳ Ｐゴシック" charset="-128"/>
              </a:rPr>
              <a:t>(</a:t>
            </a:r>
            <a:r>
              <a:rPr lang="en-US" altLang="en-US" sz="2400" b="1" dirty="0">
                <a:solidFill>
                  <a:srgbClr val="FF0000"/>
                </a:solidFill>
                <a:ea typeface="ＭＳ Ｐゴシック" charset="-128"/>
              </a:rPr>
              <a:t>50%</a:t>
            </a:r>
            <a:r>
              <a:rPr lang="en-US" altLang="en-US" sz="2400" dirty="0">
                <a:ea typeface="ＭＳ Ｐゴシック" charset="-128"/>
              </a:rPr>
              <a:t>)</a:t>
            </a:r>
          </a:p>
          <a:p>
            <a:pPr marL="0" indent="0"/>
            <a:r>
              <a:rPr lang="en-US" altLang="en-US" sz="2000" dirty="0">
                <a:ea typeface="ＭＳ Ｐゴシック" charset="-128"/>
              </a:rPr>
              <a:t>Past </a:t>
            </a:r>
            <a:r>
              <a:rPr lang="en-US" altLang="en-US" sz="2000" b="1" dirty="0">
                <a:ea typeface="ＭＳ Ｐゴシック" charset="-128"/>
              </a:rPr>
              <a:t>academic results</a:t>
            </a:r>
            <a:r>
              <a:rPr lang="en-US" altLang="en-US" sz="2000" dirty="0">
                <a:ea typeface="ＭＳ Ｐゴシック" charset="-128"/>
              </a:rPr>
              <a:t>, as demonstrated by transcripts, awards, and distinctions</a:t>
            </a:r>
            <a:r>
              <a:rPr lang="en-US" altLang="en-US" sz="2400" dirty="0">
                <a:ea typeface="ＭＳ Ｐゴシック" charset="-128"/>
              </a:rPr>
              <a:t> </a:t>
            </a:r>
          </a:p>
          <a:p>
            <a:pPr marL="0" indent="0">
              <a:buFont typeface="Arial" charset="0"/>
              <a:buNone/>
            </a:pPr>
            <a:endParaRPr lang="en-US" altLang="en-US" sz="2400" b="1" dirty="0">
              <a:ea typeface="ＭＳ Ｐゴシック" charset="-128"/>
            </a:endParaRPr>
          </a:p>
          <a:p>
            <a:pPr marL="0" indent="0">
              <a:buFont typeface="Arial" charset="0"/>
              <a:buNone/>
            </a:pPr>
            <a:r>
              <a:rPr lang="en-US" altLang="en-US" sz="2400" b="1" dirty="0">
                <a:ea typeface="ＭＳ Ｐゴシック" charset="-128"/>
              </a:rPr>
              <a:t>Research Potential </a:t>
            </a:r>
            <a:r>
              <a:rPr lang="en-US" altLang="en-US" sz="2400" dirty="0">
                <a:ea typeface="ＭＳ Ｐゴシック" charset="-128"/>
              </a:rPr>
              <a:t>(</a:t>
            </a:r>
            <a:r>
              <a:rPr lang="en-US" altLang="en-US" sz="2400" b="1" dirty="0">
                <a:solidFill>
                  <a:srgbClr val="FF0000"/>
                </a:solidFill>
                <a:ea typeface="ＭＳ Ｐゴシック" charset="-128"/>
              </a:rPr>
              <a:t>30%</a:t>
            </a:r>
            <a:r>
              <a:rPr lang="en-US" altLang="en-US" sz="2400" dirty="0">
                <a:ea typeface="ＭＳ Ｐゴシック" charset="-128"/>
              </a:rPr>
              <a:t>)</a:t>
            </a:r>
          </a:p>
          <a:p>
            <a:pPr marL="0" indent="0"/>
            <a:r>
              <a:rPr lang="en-US" altLang="en-US" sz="2000" dirty="0">
                <a:ea typeface="ＭＳ Ｐゴシック" charset="-128"/>
              </a:rPr>
              <a:t>As demonstrated by the applicant</a:t>
            </a:r>
            <a:r>
              <a:rPr lang="ja-JP" altLang="en-US" sz="2000" dirty="0">
                <a:ea typeface="ＭＳ Ｐゴシック" charset="-128"/>
              </a:rPr>
              <a:t>’</a:t>
            </a:r>
            <a:r>
              <a:rPr lang="en-US" altLang="ja-JP" sz="2000" dirty="0">
                <a:ea typeface="ＭＳ Ｐゴシック" charset="-128"/>
              </a:rPr>
              <a:t>s </a:t>
            </a:r>
            <a:r>
              <a:rPr lang="en-US" altLang="ja-JP" sz="2000" b="1" dirty="0">
                <a:ea typeface="ＭＳ Ｐゴシック" charset="-128"/>
              </a:rPr>
              <a:t>research history</a:t>
            </a:r>
            <a:r>
              <a:rPr lang="en-US" altLang="ja-JP" sz="2000" dirty="0">
                <a:ea typeface="ＭＳ Ｐゴシック" charset="-128"/>
              </a:rPr>
              <a:t>, his/her interest in discovery, the </a:t>
            </a:r>
            <a:r>
              <a:rPr lang="en-US" altLang="ja-JP" sz="2000" b="1" dirty="0">
                <a:ea typeface="ＭＳ Ｐゴシック" charset="-128"/>
              </a:rPr>
              <a:t>proposed research</a:t>
            </a:r>
            <a:r>
              <a:rPr lang="en-US" altLang="ja-JP" sz="2000" dirty="0">
                <a:ea typeface="ＭＳ Ｐゴシック" charset="-128"/>
              </a:rPr>
              <a:t>, its </a:t>
            </a:r>
            <a:r>
              <a:rPr lang="en-US" altLang="ja-JP" sz="2000" b="1" dirty="0">
                <a:ea typeface="ＭＳ Ｐゴシック" charset="-128"/>
              </a:rPr>
              <a:t>potential contribution to the advancement of knowledge</a:t>
            </a:r>
            <a:r>
              <a:rPr lang="en-US" altLang="ja-JP" sz="2000" dirty="0">
                <a:ea typeface="ＭＳ Ｐゴシック" charset="-128"/>
              </a:rPr>
              <a:t> in the field, and any anticipated outcomes.</a:t>
            </a:r>
          </a:p>
          <a:p>
            <a:pPr marL="0" indent="0">
              <a:buFont typeface="Arial" charset="0"/>
              <a:buNone/>
            </a:pPr>
            <a:endParaRPr lang="en-US" altLang="en-US" sz="2400" b="1" dirty="0">
              <a:ea typeface="ＭＳ Ｐゴシック" charset="-128"/>
            </a:endParaRPr>
          </a:p>
          <a:p>
            <a:pPr marL="0" indent="0">
              <a:buFont typeface="Arial" charset="0"/>
              <a:buNone/>
            </a:pPr>
            <a:r>
              <a:rPr lang="en-US" altLang="en-US" sz="2400" b="1" dirty="0">
                <a:ea typeface="ＭＳ Ｐゴシック" charset="-128"/>
              </a:rPr>
              <a:t>Personal Characteristics </a:t>
            </a:r>
            <a:r>
              <a:rPr lang="en-US" altLang="en-US" sz="2400" dirty="0">
                <a:ea typeface="ＭＳ Ｐゴシック" charset="-128"/>
              </a:rPr>
              <a:t>and </a:t>
            </a:r>
            <a:r>
              <a:rPr lang="en-US" altLang="en-US" sz="2400" b="1" dirty="0">
                <a:ea typeface="ＭＳ Ｐゴシック" charset="-128"/>
              </a:rPr>
              <a:t>Interpersonal Skills </a:t>
            </a:r>
            <a:r>
              <a:rPr lang="en-US" altLang="en-US" sz="2400" dirty="0">
                <a:ea typeface="ＭＳ Ｐゴシック" charset="-128"/>
              </a:rPr>
              <a:t>(</a:t>
            </a:r>
            <a:r>
              <a:rPr lang="en-US" altLang="en-US" sz="2400" b="1" dirty="0">
                <a:solidFill>
                  <a:srgbClr val="FF0000"/>
                </a:solidFill>
                <a:ea typeface="ＭＳ Ｐゴシック" charset="-128"/>
              </a:rPr>
              <a:t>20%</a:t>
            </a:r>
            <a:r>
              <a:rPr lang="en-US" altLang="en-US" sz="2400" dirty="0">
                <a:ea typeface="ＭＳ Ｐゴシック" charset="-128"/>
              </a:rPr>
              <a:t>)</a:t>
            </a:r>
          </a:p>
          <a:p>
            <a:pPr marL="0" indent="0"/>
            <a:r>
              <a:rPr lang="en-US" altLang="en-US" sz="2000" dirty="0">
                <a:ea typeface="ＭＳ Ｐゴシック" charset="-128"/>
              </a:rPr>
              <a:t>As demonstrated by the applicant</a:t>
            </a:r>
            <a:r>
              <a:rPr lang="ja-JP" altLang="en-US" sz="2000" dirty="0">
                <a:ea typeface="ＭＳ Ｐゴシック" charset="-128"/>
              </a:rPr>
              <a:t>’</a:t>
            </a:r>
            <a:r>
              <a:rPr lang="en-US" altLang="ja-JP" sz="2000" dirty="0">
                <a:ea typeface="ＭＳ Ｐゴシック" charset="-128"/>
              </a:rPr>
              <a:t>s past professional and relevant </a:t>
            </a:r>
            <a:r>
              <a:rPr lang="en-US" altLang="ja-JP" sz="2000" b="1" dirty="0">
                <a:ea typeface="ＭＳ Ｐゴシック" charset="-128"/>
              </a:rPr>
              <a:t>extracurricular interactions </a:t>
            </a:r>
            <a:r>
              <a:rPr lang="en-US" altLang="ja-JP" sz="2000" dirty="0">
                <a:ea typeface="ＭＳ Ｐゴシック" charset="-128"/>
              </a:rPr>
              <a:t>and collaborations.</a:t>
            </a:r>
          </a:p>
          <a:p>
            <a:pPr marL="0" indent="0"/>
            <a:endParaRPr lang="en-US" altLang="en-US" sz="2400" dirty="0">
              <a:ea typeface="ＭＳ Ｐゴシック" charset="-128"/>
            </a:endParaRPr>
          </a:p>
          <a:p>
            <a:pPr marL="0" indent="0">
              <a:buNone/>
            </a:pPr>
            <a:r>
              <a:rPr lang="en-US" altLang="en-US" sz="1900" dirty="0">
                <a:ea typeface="ＭＳ Ｐゴシック" charset="-128"/>
              </a:rPr>
              <a:t>Application instructions: </a:t>
            </a:r>
          </a:p>
          <a:p>
            <a:pPr marL="0" indent="0">
              <a:buNone/>
            </a:pPr>
            <a:r>
              <a:rPr lang="en-US" altLang="en-US" sz="1300" dirty="0">
                <a:solidFill>
                  <a:srgbClr val="00B0F0"/>
                </a:solidFill>
                <a:ea typeface="ＭＳ Ｐゴシック" charset="-128"/>
                <a:hlinkClick r:id="rId2">
                  <a:extLst>
                    <a:ext uri="{A12FA001-AC4F-418D-AE19-62706E023703}">
                      <ahyp:hlinkClr xmlns:ahyp="http://schemas.microsoft.com/office/drawing/2018/hyperlinkcolor" xmlns="" val="tx"/>
                    </a:ext>
                  </a:extLst>
                </a:hlinkClick>
              </a:rPr>
              <a:t>http://www.nserc-crsng.gc.ca/ResearchPortal-PortailDeRecherche/Instructions-Instructions/CGS_M-BESC_M_eng.asp</a:t>
            </a:r>
            <a:endParaRPr lang="en-US" altLang="en-US" sz="1300" dirty="0">
              <a:solidFill>
                <a:srgbClr val="00B0F0"/>
              </a:solidFill>
              <a:ea typeface="ＭＳ Ｐゴシック" charset="-128"/>
            </a:endParaRPr>
          </a:p>
          <a:p>
            <a:pPr marL="0" indent="0"/>
            <a:endParaRPr lang="en-US" altLang="en-US" sz="2400" dirty="0">
              <a:ea typeface="ＭＳ Ｐゴシック" charset="-12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81328"/>
            <a:ext cx="3187700" cy="469900"/>
          </a:xfrm>
          <a:prstGeom prst="rect">
            <a:avLst/>
          </a:prstGeom>
        </p:spPr>
      </p:pic>
    </p:spTree>
    <p:extLst>
      <p:ext uri="{BB962C8B-B14F-4D97-AF65-F5344CB8AC3E}">
        <p14:creationId xmlns:p14="http://schemas.microsoft.com/office/powerpoint/2010/main" val="374641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274638"/>
            <a:ext cx="8229600" cy="1020762"/>
          </a:xfrm>
        </p:spPr>
        <p:txBody>
          <a:bodyPr/>
          <a:lstStyle/>
          <a:p>
            <a:r>
              <a:rPr lang="en-US" altLang="en-US" b="1" dirty="0">
                <a:solidFill>
                  <a:srgbClr val="0070C0"/>
                </a:solidFill>
                <a:ea typeface="ＭＳ Ｐゴシック" charset="-128"/>
              </a:rPr>
              <a:t>CGS-M – Reference Assessments</a:t>
            </a:r>
          </a:p>
        </p:txBody>
      </p:sp>
      <p:sp>
        <p:nvSpPr>
          <p:cNvPr id="77826" name="Content Placeholder 2"/>
          <p:cNvSpPr>
            <a:spLocks noGrp="1"/>
          </p:cNvSpPr>
          <p:nvPr>
            <p:ph idx="1"/>
          </p:nvPr>
        </p:nvSpPr>
        <p:spPr>
          <a:xfrm>
            <a:off x="457200" y="1295400"/>
            <a:ext cx="8229600" cy="4724400"/>
          </a:xfrm>
        </p:spPr>
        <p:txBody>
          <a:bodyPr>
            <a:normAutofit fontScale="92500" lnSpcReduction="10000"/>
          </a:bodyPr>
          <a:lstStyle/>
          <a:p>
            <a:r>
              <a:rPr lang="en-US" altLang="en-US" b="1" dirty="0">
                <a:ea typeface="ＭＳ Ｐゴシック" charset="-128"/>
              </a:rPr>
              <a:t>2 references</a:t>
            </a:r>
          </a:p>
          <a:p>
            <a:pPr lvl="1"/>
            <a:r>
              <a:rPr lang="en-US" altLang="en-US" dirty="0">
                <a:ea typeface="ＭＳ Ｐゴシック" charset="-128"/>
              </a:rPr>
              <a:t>Assessments should be completed by individuals who are familiar enough with your research and/or other abilities that they can provide a meaningful commentary (for example, current or previous academic research supervisor, industrial supervisor, employment/volunteer supervisor, teacher or thesis advisor).</a:t>
            </a:r>
          </a:p>
          <a:p>
            <a:pPr lvl="1"/>
            <a:r>
              <a:rPr lang="en-US" altLang="en-US" dirty="0">
                <a:ea typeface="ＭＳ Ｐゴシック" charset="-128"/>
              </a:rPr>
              <a:t>It is </a:t>
            </a:r>
            <a:r>
              <a:rPr lang="en-US" altLang="en-US" b="1" dirty="0">
                <a:solidFill>
                  <a:srgbClr val="FF0000"/>
                </a:solidFill>
                <a:ea typeface="ＭＳ Ｐゴシック" charset="-128"/>
              </a:rPr>
              <a:t>your responsibility </a:t>
            </a:r>
            <a:r>
              <a:rPr lang="en-US" altLang="en-US" dirty="0">
                <a:ea typeface="ＭＳ Ｐゴシック" charset="-128"/>
              </a:rPr>
              <a:t>to ensure your reference assessments are complete and submitted early enough to allow you to submit your complete application in the Research Portal before the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3187700" cy="469900"/>
          </a:xfrm>
          <a:prstGeom prst="rect">
            <a:avLst/>
          </a:prstGeom>
        </p:spPr>
      </p:pic>
    </p:spTree>
    <p:extLst>
      <p:ext uri="{BB962C8B-B14F-4D97-AF65-F5344CB8AC3E}">
        <p14:creationId xmlns:p14="http://schemas.microsoft.com/office/powerpoint/2010/main" val="786899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8999BF-1BEB-445D-B3AA-97282BB57D0C}"/>
              </a:ext>
            </a:extLst>
          </p:cNvPr>
          <p:cNvPicPr>
            <a:picLocks noChangeAspect="1"/>
          </p:cNvPicPr>
          <p:nvPr/>
        </p:nvPicPr>
        <p:blipFill>
          <a:blip r:embed="rId2"/>
          <a:stretch>
            <a:fillRect/>
          </a:stretch>
        </p:blipFill>
        <p:spPr>
          <a:xfrm>
            <a:off x="0" y="404664"/>
            <a:ext cx="9144000" cy="5445224"/>
          </a:xfrm>
          <a:prstGeom prst="rect">
            <a:avLst/>
          </a:prstGeom>
        </p:spPr>
      </p:pic>
      <p:sp>
        <p:nvSpPr>
          <p:cNvPr id="5" name="TextBox 4">
            <a:extLst>
              <a:ext uri="{FF2B5EF4-FFF2-40B4-BE49-F238E27FC236}">
                <a16:creationId xmlns:a16="http://schemas.microsoft.com/office/drawing/2014/main" id="{C80ADC65-7CF4-4D8B-ADAB-6A49BFF6956F}"/>
              </a:ext>
            </a:extLst>
          </p:cNvPr>
          <p:cNvSpPr txBox="1"/>
          <p:nvPr/>
        </p:nvSpPr>
        <p:spPr>
          <a:xfrm>
            <a:off x="3563888" y="6570111"/>
            <a:ext cx="6336704" cy="276999"/>
          </a:xfrm>
          <a:prstGeom prst="rect">
            <a:avLst/>
          </a:prstGeom>
          <a:noFill/>
        </p:spPr>
        <p:txBody>
          <a:bodyPr wrap="square">
            <a:spAutoFit/>
          </a:bodyPr>
          <a:lstStyle/>
          <a:p>
            <a:pPr marL="457200" lvl="1" indent="0">
              <a:buNone/>
            </a:pPr>
            <a:r>
              <a:rPr lang="en-US" altLang="en-US" sz="1200" dirty="0">
                <a:solidFill>
                  <a:srgbClr val="00B0F0"/>
                </a:solidFill>
                <a:ea typeface="ＭＳ Ｐゴシック" charset="-128"/>
              </a:rPr>
              <a:t>https://www.nserc-crsng.gc.ca/students-etudiants/pg-cs/cgsd-bescd_eng.asp</a:t>
            </a:r>
          </a:p>
        </p:txBody>
      </p:sp>
      <p:sp>
        <p:nvSpPr>
          <p:cNvPr id="6" name="Rectangle 5">
            <a:extLst>
              <a:ext uri="{FF2B5EF4-FFF2-40B4-BE49-F238E27FC236}">
                <a16:creationId xmlns:a16="http://schemas.microsoft.com/office/drawing/2014/main" id="{91934A52-8404-4D3C-8BBC-A189CEA4E01A}"/>
              </a:ext>
            </a:extLst>
          </p:cNvPr>
          <p:cNvSpPr/>
          <p:nvPr/>
        </p:nvSpPr>
        <p:spPr>
          <a:xfrm>
            <a:off x="3563888" y="2060848"/>
            <a:ext cx="1296144" cy="28803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F8BCCF19-BF18-4DEA-B82B-C178EAD02F36}"/>
              </a:ext>
            </a:extLst>
          </p:cNvPr>
          <p:cNvSpPr/>
          <p:nvPr/>
        </p:nvSpPr>
        <p:spPr>
          <a:xfrm>
            <a:off x="3559689" y="2416914"/>
            <a:ext cx="1296144" cy="28803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E76C9C7F-1671-44CC-819F-54649D0A8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81328"/>
            <a:ext cx="3187700" cy="469900"/>
          </a:xfrm>
          <a:prstGeom prst="rect">
            <a:avLst/>
          </a:prstGeom>
        </p:spPr>
      </p:pic>
    </p:spTree>
    <p:extLst>
      <p:ext uri="{BB962C8B-B14F-4D97-AF65-F5344CB8AC3E}">
        <p14:creationId xmlns:p14="http://schemas.microsoft.com/office/powerpoint/2010/main" val="1544528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5B0C9-D9E8-463B-998C-F7311F9138E5}"/>
              </a:ext>
            </a:extLst>
          </p:cNvPr>
          <p:cNvSpPr txBox="1">
            <a:spLocks/>
          </p:cNvSpPr>
          <p:nvPr/>
        </p:nvSpPr>
        <p:spPr>
          <a:xfrm>
            <a:off x="179512" y="152400"/>
            <a:ext cx="848823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b="1" dirty="0">
                <a:solidFill>
                  <a:srgbClr val="7030A0"/>
                </a:solidFill>
                <a:ea typeface="ＭＳ Ｐゴシック" charset="-128"/>
              </a:rPr>
              <a:t>Eligibility – CGS-D</a:t>
            </a:r>
            <a:endParaRPr lang="en-US" altLang="en-US" dirty="0">
              <a:solidFill>
                <a:srgbClr val="7030A0"/>
              </a:solidFill>
              <a:ea typeface="ＭＳ Ｐゴシック" charset="-128"/>
            </a:endParaRPr>
          </a:p>
        </p:txBody>
      </p:sp>
      <p:sp>
        <p:nvSpPr>
          <p:cNvPr id="6" name="TextBox 5">
            <a:extLst>
              <a:ext uri="{FF2B5EF4-FFF2-40B4-BE49-F238E27FC236}">
                <a16:creationId xmlns:a16="http://schemas.microsoft.com/office/drawing/2014/main" id="{DA5C5E1B-6841-4FE7-A8ED-6674C319559A}"/>
              </a:ext>
            </a:extLst>
          </p:cNvPr>
          <p:cNvSpPr txBox="1"/>
          <p:nvPr/>
        </p:nvSpPr>
        <p:spPr>
          <a:xfrm>
            <a:off x="139155" y="980728"/>
            <a:ext cx="8568952" cy="5509200"/>
          </a:xfrm>
          <a:prstGeom prst="rect">
            <a:avLst/>
          </a:prstGeom>
          <a:noFill/>
        </p:spPr>
        <p:txBody>
          <a:bodyPr wrap="square">
            <a:spAutoFit/>
          </a:bodyPr>
          <a:lstStyle/>
          <a:p>
            <a:pPr marL="285750" indent="-285750">
              <a:buFont typeface="Arial" panose="020B0604020202020204" pitchFamily="34" charset="0"/>
              <a:buChar char="•"/>
            </a:pPr>
            <a:r>
              <a:rPr lang="en-US" sz="1600" dirty="0"/>
              <a:t>Be a Canadian citizen, a permanent resident of Canada or a Protected Person under subsection 95(2) of the Immigration and Refugee Protection Act (Canada), as of the application deadline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Have completed no more than </a:t>
            </a:r>
            <a:r>
              <a:rPr lang="en-US" sz="1600" b="1" dirty="0"/>
              <a:t>24 </a:t>
            </a:r>
            <a:r>
              <a:rPr lang="en-US" sz="1600" dirty="0"/>
              <a:t>months of full-time study in your doctoral program by </a:t>
            </a:r>
            <a:r>
              <a:rPr lang="en-US" sz="1600" b="1" dirty="0"/>
              <a:t>December 31 </a:t>
            </a:r>
            <a:r>
              <a:rPr lang="en-US" sz="1600" dirty="0"/>
              <a:t>of the calendar year of application if previously enrolled in a graduate program</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US" sz="1600" dirty="0"/>
              <a:t>Have completed no more than </a:t>
            </a:r>
            <a:r>
              <a:rPr lang="en-US" sz="1600" b="1" dirty="0"/>
              <a:t>36 </a:t>
            </a:r>
            <a:r>
              <a:rPr lang="en-US" sz="1600" dirty="0"/>
              <a:t>months of full-time study in your joint program by </a:t>
            </a:r>
            <a:r>
              <a:rPr lang="en-US" sz="1600" b="1" dirty="0"/>
              <a:t>December 31 </a:t>
            </a:r>
            <a:r>
              <a:rPr lang="en-US" sz="1600" dirty="0"/>
              <a:t>of the calendar year of application if enrolled in a joint program; such as, MD/PhD, MA/PhD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Have completed no more than </a:t>
            </a:r>
            <a:r>
              <a:rPr lang="en-US" sz="1600" b="1" dirty="0"/>
              <a:t>36</a:t>
            </a:r>
            <a:r>
              <a:rPr lang="en-US" sz="1600" dirty="0"/>
              <a:t> months of full-time study in your doctoral program by </a:t>
            </a:r>
            <a:r>
              <a:rPr lang="en-US" sz="1600" b="1" dirty="0"/>
              <a:t>December 31</a:t>
            </a:r>
            <a:r>
              <a:rPr lang="en-US" sz="1600" dirty="0"/>
              <a:t> of the calendar year of application if enrolled directly from a bachelor’s to a Ph.D. program (without having completed or enrolled in another graduate program)</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You can submit a maximum of one scholarship or fellowship application per academic year to either CIHR, NSERC or SSHRC.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You cannot have already received a doctoral-level scholarship from CIHR, NSERC or SSHRC (does not apply to CIHR Fellowships).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You cannot hold a tenure or tenure-track appointment concurrently with your CGS D award.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CA" sz="1600" dirty="0"/>
          </a:p>
        </p:txBody>
      </p:sp>
      <p:pic>
        <p:nvPicPr>
          <p:cNvPr id="7" name="Picture 6">
            <a:extLst>
              <a:ext uri="{FF2B5EF4-FFF2-40B4-BE49-F238E27FC236}">
                <a16:creationId xmlns:a16="http://schemas.microsoft.com/office/drawing/2014/main" id="{BC3C17E0-0883-4E27-9A3F-9A071ABFC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328"/>
            <a:ext cx="3187700" cy="469900"/>
          </a:xfrm>
          <a:prstGeom prst="rect">
            <a:avLst/>
          </a:prstGeom>
        </p:spPr>
      </p:pic>
      <p:sp>
        <p:nvSpPr>
          <p:cNvPr id="9" name="TextBox 8">
            <a:extLst>
              <a:ext uri="{FF2B5EF4-FFF2-40B4-BE49-F238E27FC236}">
                <a16:creationId xmlns:a16="http://schemas.microsoft.com/office/drawing/2014/main" id="{496710B6-40C2-4285-AE42-435EC319C31D}"/>
              </a:ext>
            </a:extLst>
          </p:cNvPr>
          <p:cNvSpPr txBox="1"/>
          <p:nvPr/>
        </p:nvSpPr>
        <p:spPr>
          <a:xfrm>
            <a:off x="4139952" y="6500415"/>
            <a:ext cx="5991521" cy="276999"/>
          </a:xfrm>
          <a:prstGeom prst="rect">
            <a:avLst/>
          </a:prstGeom>
          <a:noFill/>
        </p:spPr>
        <p:txBody>
          <a:bodyPr wrap="square">
            <a:spAutoFit/>
          </a:bodyPr>
          <a:lstStyle/>
          <a:p>
            <a:r>
              <a:rPr lang="en-CA" sz="1200" dirty="0">
                <a:solidFill>
                  <a:srgbClr val="00B0F0"/>
                </a:solidFill>
              </a:rPr>
              <a:t>https://www.nserc-crsng.gc.ca/students-etudiants/pg-cs/cgsd-bescd_eng.asp</a:t>
            </a:r>
          </a:p>
        </p:txBody>
      </p:sp>
    </p:spTree>
    <p:extLst>
      <p:ext uri="{BB962C8B-B14F-4D97-AF65-F5344CB8AC3E}">
        <p14:creationId xmlns:p14="http://schemas.microsoft.com/office/powerpoint/2010/main" val="935724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D13039-6C13-4ECE-99B9-23BCCA69D187}"/>
              </a:ext>
            </a:extLst>
          </p:cNvPr>
          <p:cNvPicPr>
            <a:picLocks noChangeAspect="1"/>
          </p:cNvPicPr>
          <p:nvPr/>
        </p:nvPicPr>
        <p:blipFill>
          <a:blip r:embed="rId2"/>
          <a:stretch>
            <a:fillRect/>
          </a:stretch>
        </p:blipFill>
        <p:spPr>
          <a:xfrm>
            <a:off x="0" y="0"/>
            <a:ext cx="9144000" cy="6021288"/>
          </a:xfrm>
          <a:prstGeom prst="rect">
            <a:avLst/>
          </a:prstGeom>
        </p:spPr>
      </p:pic>
      <p:sp>
        <p:nvSpPr>
          <p:cNvPr id="5" name="TextBox 4">
            <a:extLst>
              <a:ext uri="{FF2B5EF4-FFF2-40B4-BE49-F238E27FC236}">
                <a16:creationId xmlns:a16="http://schemas.microsoft.com/office/drawing/2014/main" id="{A971F27B-7F05-425F-81FB-AB495F3D2E4D}"/>
              </a:ext>
            </a:extLst>
          </p:cNvPr>
          <p:cNvSpPr txBox="1"/>
          <p:nvPr/>
        </p:nvSpPr>
        <p:spPr>
          <a:xfrm>
            <a:off x="3635896" y="6627168"/>
            <a:ext cx="5921763" cy="230832"/>
          </a:xfrm>
          <a:prstGeom prst="rect">
            <a:avLst/>
          </a:prstGeom>
          <a:noFill/>
        </p:spPr>
        <p:txBody>
          <a:bodyPr wrap="square">
            <a:spAutoFit/>
          </a:bodyPr>
          <a:lstStyle/>
          <a:p>
            <a:r>
              <a:rPr lang="en-CA" sz="900" dirty="0">
                <a:solidFill>
                  <a:srgbClr val="00B0F0"/>
                </a:solidFill>
                <a:hlinkClick r:id="rId3">
                  <a:extLst>
                    <a:ext uri="{A12FA001-AC4F-418D-AE19-62706E023703}">
                      <ahyp:hlinkClr xmlns:ahyp="http://schemas.microsoft.com/office/drawing/2018/hyperlinkcolor" xmlns="" val="tx"/>
                    </a:ext>
                  </a:extLst>
                </a:hlinkClick>
              </a:rPr>
              <a:t>https://www.sshrc-crsh.gc.ca/funding-financement/programs-programmes/fellowships/doctoral-doctorat-eng.aspx</a:t>
            </a:r>
            <a:r>
              <a:rPr lang="en-CA" sz="900" dirty="0">
                <a:solidFill>
                  <a:srgbClr val="00B0F0"/>
                </a:solidFill>
              </a:rPr>
              <a:t> </a:t>
            </a:r>
          </a:p>
        </p:txBody>
      </p:sp>
      <p:sp>
        <p:nvSpPr>
          <p:cNvPr id="6" name="Rectangle 5">
            <a:extLst>
              <a:ext uri="{FF2B5EF4-FFF2-40B4-BE49-F238E27FC236}">
                <a16:creationId xmlns:a16="http://schemas.microsoft.com/office/drawing/2014/main" id="{E51F7588-2346-4CC4-ADF9-DE549432F3EC}"/>
              </a:ext>
            </a:extLst>
          </p:cNvPr>
          <p:cNvSpPr/>
          <p:nvPr/>
        </p:nvSpPr>
        <p:spPr>
          <a:xfrm>
            <a:off x="3923928" y="1788048"/>
            <a:ext cx="1296144" cy="28803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0DC79FA-A58D-4EC7-BF07-9B5254663757}"/>
              </a:ext>
            </a:extLst>
          </p:cNvPr>
          <p:cNvSpPr/>
          <p:nvPr/>
        </p:nvSpPr>
        <p:spPr>
          <a:xfrm>
            <a:off x="3923928" y="2132856"/>
            <a:ext cx="1512168" cy="28803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410E8DD7-00A5-4A4A-A001-04F0EFB78D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81328"/>
            <a:ext cx="3187700" cy="469900"/>
          </a:xfrm>
          <a:prstGeom prst="rect">
            <a:avLst/>
          </a:prstGeom>
        </p:spPr>
      </p:pic>
    </p:spTree>
    <p:extLst>
      <p:ext uri="{BB962C8B-B14F-4D97-AF65-F5344CB8AC3E}">
        <p14:creationId xmlns:p14="http://schemas.microsoft.com/office/powerpoint/2010/main" val="1836829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5B0C9-D9E8-463B-998C-F7311F9138E5}"/>
              </a:ext>
            </a:extLst>
          </p:cNvPr>
          <p:cNvSpPr txBox="1">
            <a:spLocks/>
          </p:cNvSpPr>
          <p:nvPr/>
        </p:nvSpPr>
        <p:spPr>
          <a:xfrm>
            <a:off x="179512" y="152400"/>
            <a:ext cx="848823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b="1" dirty="0">
                <a:solidFill>
                  <a:srgbClr val="7030A0"/>
                </a:solidFill>
                <a:ea typeface="ＭＳ Ｐゴシック" charset="-128"/>
              </a:rPr>
              <a:t>Eligibility – SSHRC DF</a:t>
            </a:r>
            <a:endParaRPr lang="en-US" altLang="en-US" dirty="0">
              <a:solidFill>
                <a:srgbClr val="7030A0"/>
              </a:solidFill>
              <a:ea typeface="ＭＳ Ｐゴシック" charset="-128"/>
            </a:endParaRPr>
          </a:p>
        </p:txBody>
      </p:sp>
      <p:sp>
        <p:nvSpPr>
          <p:cNvPr id="6" name="TextBox 5">
            <a:extLst>
              <a:ext uri="{FF2B5EF4-FFF2-40B4-BE49-F238E27FC236}">
                <a16:creationId xmlns:a16="http://schemas.microsoft.com/office/drawing/2014/main" id="{DA5C5E1B-6841-4FE7-A8ED-6674C319559A}"/>
              </a:ext>
            </a:extLst>
          </p:cNvPr>
          <p:cNvSpPr txBox="1"/>
          <p:nvPr/>
        </p:nvSpPr>
        <p:spPr>
          <a:xfrm>
            <a:off x="161971" y="1124744"/>
            <a:ext cx="8568952" cy="4801314"/>
          </a:xfrm>
          <a:prstGeom prst="rect">
            <a:avLst/>
          </a:prstGeom>
          <a:noFill/>
        </p:spPr>
        <p:txBody>
          <a:bodyPr wrap="square">
            <a:spAutoFit/>
          </a:bodyPr>
          <a:lstStyle/>
          <a:p>
            <a:pPr marL="285750" indent="-285750">
              <a:buFont typeface="Arial" panose="020B0604020202020204" pitchFamily="34" charset="0"/>
              <a:buChar char="•"/>
            </a:pPr>
            <a:r>
              <a:rPr lang="en-US" dirty="0"/>
              <a:t>Be a Canadian citizen or a permanent resident of Canada or a Protected Person under subsection 95(2) of the Immigration and Refugee Protection Act (Canada), as of the application deadline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Not have already received a doctoral-level scholarship or fellowship from the Canadian Institutes of Health Research (CIHR), the Natural Sciences and Engineering Research Council (NSERC) or SSHRC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Not have submitted more than one scholarship or fellowship application per academic year to either CIHR, NSERC or SSHRC (Should more than one application be submitted, the eligible application submitted first chronologically will be retained; nominations to the Vanier CGS program do not count toward this limit—see SSHRC’s regulations on multiple applications and on holding multiple awards for more information.)</a:t>
            </a:r>
          </a:p>
          <a:p>
            <a:endParaRPr lang="en-US" dirty="0"/>
          </a:p>
          <a:p>
            <a:pPr marL="285750" indent="-285750">
              <a:buFont typeface="Arial" panose="020B0604020202020204" pitchFamily="34" charset="0"/>
              <a:buChar char="•"/>
            </a:pPr>
            <a:r>
              <a:rPr lang="en-US" dirty="0"/>
              <a:t>have completed no more than 48 months of full-time study in their doctoral program by December 31 of the calendar year of application.</a:t>
            </a:r>
          </a:p>
          <a:p>
            <a:pPr marL="285750" indent="-285750">
              <a:buFont typeface="Arial" panose="020B0604020202020204" pitchFamily="34" charset="0"/>
              <a:buChar char="•"/>
            </a:pPr>
            <a:endParaRPr lang="en-CA" dirty="0"/>
          </a:p>
        </p:txBody>
      </p:sp>
      <p:pic>
        <p:nvPicPr>
          <p:cNvPr id="7" name="Picture 6">
            <a:extLst>
              <a:ext uri="{FF2B5EF4-FFF2-40B4-BE49-F238E27FC236}">
                <a16:creationId xmlns:a16="http://schemas.microsoft.com/office/drawing/2014/main" id="{BC3C17E0-0883-4E27-9A3F-9A071ABFC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328"/>
            <a:ext cx="3187700" cy="469900"/>
          </a:xfrm>
          <a:prstGeom prst="rect">
            <a:avLst/>
          </a:prstGeom>
        </p:spPr>
      </p:pic>
      <p:sp>
        <p:nvSpPr>
          <p:cNvPr id="9" name="TextBox 8">
            <a:extLst>
              <a:ext uri="{FF2B5EF4-FFF2-40B4-BE49-F238E27FC236}">
                <a16:creationId xmlns:a16="http://schemas.microsoft.com/office/drawing/2014/main" id="{496710B6-40C2-4285-AE42-435EC319C31D}"/>
              </a:ext>
            </a:extLst>
          </p:cNvPr>
          <p:cNvSpPr txBox="1"/>
          <p:nvPr/>
        </p:nvSpPr>
        <p:spPr>
          <a:xfrm>
            <a:off x="2997404" y="6534834"/>
            <a:ext cx="7776864" cy="246221"/>
          </a:xfrm>
          <a:prstGeom prst="rect">
            <a:avLst/>
          </a:prstGeom>
          <a:noFill/>
        </p:spPr>
        <p:txBody>
          <a:bodyPr wrap="square">
            <a:spAutoFit/>
          </a:bodyPr>
          <a:lstStyle/>
          <a:p>
            <a:r>
              <a:rPr lang="en-CA" sz="1000" dirty="0">
                <a:solidFill>
                  <a:srgbClr val="00B0F0"/>
                </a:solidFill>
              </a:rPr>
              <a:t>https://www.sshrc-crsh.gc.ca/funding-financement/programs-programmes/fellowships/doctoral-doctorat-eng.aspx</a:t>
            </a:r>
          </a:p>
        </p:txBody>
      </p:sp>
    </p:spTree>
    <p:extLst>
      <p:ext uri="{BB962C8B-B14F-4D97-AF65-F5344CB8AC3E}">
        <p14:creationId xmlns:p14="http://schemas.microsoft.com/office/powerpoint/2010/main" val="3458348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a:xfrm>
            <a:off x="457200" y="1417638"/>
            <a:ext cx="8229600" cy="4708525"/>
          </a:xfrm>
        </p:spPr>
        <p:txBody>
          <a:bodyPr>
            <a:normAutofit fontScale="70000" lnSpcReduction="20000"/>
          </a:bodyPr>
          <a:lstStyle/>
          <a:p>
            <a:r>
              <a:rPr lang="en-US" altLang="en-US" sz="2800" dirty="0"/>
              <a:t>Research ability and potential </a:t>
            </a:r>
            <a:r>
              <a:rPr lang="en-US" altLang="en-US" sz="2800" dirty="0">
                <a:ea typeface="ＭＳ Ｐゴシック" charset="-128"/>
              </a:rPr>
              <a:t>(</a:t>
            </a:r>
            <a:r>
              <a:rPr lang="en-US" altLang="en-US" sz="2800" b="1" dirty="0">
                <a:solidFill>
                  <a:srgbClr val="FF0000"/>
                </a:solidFill>
                <a:ea typeface="ＭＳ Ｐゴシック" charset="-128"/>
              </a:rPr>
              <a:t>50%</a:t>
            </a:r>
            <a:r>
              <a:rPr lang="en-US" altLang="en-US" sz="2800" dirty="0">
                <a:ea typeface="ＭＳ Ｐゴシック" charset="-128"/>
              </a:rPr>
              <a:t>)</a:t>
            </a:r>
          </a:p>
          <a:p>
            <a:pPr lvl="1">
              <a:buFont typeface="Arial" panose="020B0604020202020204" pitchFamily="34" charset="0"/>
              <a:buChar char="•"/>
            </a:pPr>
            <a:r>
              <a:rPr lang="en-US" altLang="en-US" dirty="0">
                <a:ea typeface="ＭＳ Ｐゴシック" charset="-128"/>
              </a:rPr>
              <a:t>quality of research proposal</a:t>
            </a:r>
          </a:p>
          <a:p>
            <a:pPr lvl="1">
              <a:buFont typeface="Arial" panose="020B0604020202020204" pitchFamily="34" charset="0"/>
              <a:buChar char="•"/>
            </a:pPr>
            <a:r>
              <a:rPr lang="en-CA" b="0" i="0" dirty="0">
                <a:solidFill>
                  <a:srgbClr val="333333"/>
                </a:solidFill>
                <a:effectLst/>
                <a:latin typeface="Helvetica Neue"/>
              </a:rPr>
              <a:t>relevant training</a:t>
            </a:r>
          </a:p>
          <a:p>
            <a:pPr lvl="1">
              <a:buFont typeface="Arial" panose="020B0604020202020204" pitchFamily="34" charset="0"/>
              <a:buChar char="•"/>
            </a:pPr>
            <a:r>
              <a:rPr lang="en-CA" b="0" i="0" dirty="0">
                <a:solidFill>
                  <a:srgbClr val="333333"/>
                </a:solidFill>
                <a:effectLst/>
                <a:latin typeface="Helvetica Neue"/>
              </a:rPr>
              <a:t>research experience and achievements </a:t>
            </a:r>
          </a:p>
          <a:p>
            <a:pPr lvl="1">
              <a:buFont typeface="Arial" panose="020B0604020202020204" pitchFamily="34" charset="0"/>
              <a:buChar char="•"/>
            </a:pPr>
            <a:r>
              <a:rPr lang="en-CA" b="0" i="0" dirty="0">
                <a:solidFill>
                  <a:srgbClr val="333333"/>
                </a:solidFill>
                <a:effectLst/>
                <a:latin typeface="Helvetica Neue"/>
              </a:rPr>
              <a:t>quality of contributions</a:t>
            </a:r>
          </a:p>
          <a:p>
            <a:pPr lvl="1">
              <a:buFont typeface="Arial" panose="020B0604020202020204" pitchFamily="34" charset="0"/>
              <a:buChar char="•"/>
            </a:pPr>
            <a:r>
              <a:rPr lang="en-US" altLang="en-US" dirty="0" err="1">
                <a:ea typeface="ＭＳ Ｐゴシック" charset="-128"/>
              </a:rPr>
              <a:t>etc</a:t>
            </a:r>
            <a:r>
              <a:rPr lang="en-US" altLang="en-US" dirty="0">
                <a:ea typeface="ＭＳ Ｐゴシック" charset="-128"/>
              </a:rPr>
              <a:t>…..</a:t>
            </a:r>
          </a:p>
          <a:p>
            <a:pPr marL="457200" lvl="1" indent="0">
              <a:buNone/>
            </a:pPr>
            <a:endParaRPr lang="en-US" altLang="en-US" dirty="0">
              <a:ea typeface="ＭＳ Ｐゴシック" charset="-128"/>
            </a:endParaRPr>
          </a:p>
          <a:p>
            <a:r>
              <a:rPr lang="en-US" altLang="en-US" sz="2800" dirty="0"/>
              <a:t>Relevant experience and achievements obtained within and beyond academia </a:t>
            </a:r>
            <a:r>
              <a:rPr lang="en-US" altLang="en-US" sz="2800" dirty="0">
                <a:ea typeface="ＭＳ Ｐゴシック" charset="-128"/>
              </a:rPr>
              <a:t>(</a:t>
            </a:r>
            <a:r>
              <a:rPr lang="en-US" altLang="en-US" sz="2800" b="1" dirty="0">
                <a:solidFill>
                  <a:srgbClr val="FF0000"/>
                </a:solidFill>
                <a:ea typeface="ＭＳ Ｐゴシック" charset="-128"/>
              </a:rPr>
              <a:t>50%</a:t>
            </a:r>
            <a:r>
              <a:rPr lang="en-US" altLang="en-US" sz="2800" dirty="0">
                <a:ea typeface="ＭＳ Ｐゴシック" charset="-128"/>
              </a:rPr>
              <a:t>)</a:t>
            </a:r>
          </a:p>
          <a:p>
            <a:pPr lvl="1">
              <a:buFont typeface="Arial" panose="020B0604020202020204" pitchFamily="34" charset="0"/>
              <a:buChar char="•"/>
            </a:pPr>
            <a:r>
              <a:rPr lang="en-US" altLang="en-US" sz="2900" dirty="0">
                <a:ea typeface="ＭＳ Ｐゴシック" charset="-128"/>
              </a:rPr>
              <a:t>scholarships, awards and distinctions</a:t>
            </a:r>
          </a:p>
          <a:p>
            <a:pPr lvl="1">
              <a:buFont typeface="Arial" panose="020B0604020202020204" pitchFamily="34" charset="0"/>
              <a:buChar char="•"/>
            </a:pPr>
            <a:r>
              <a:rPr lang="en-US" altLang="en-US" sz="2900" dirty="0">
                <a:ea typeface="ＭＳ Ｐゴシック" charset="-128"/>
              </a:rPr>
              <a:t>professional, academic and extracurricular activities</a:t>
            </a:r>
          </a:p>
          <a:p>
            <a:pPr lvl="1">
              <a:buFont typeface="Arial" panose="020B0604020202020204" pitchFamily="34" charset="0"/>
              <a:buChar char="•"/>
            </a:pPr>
            <a:r>
              <a:rPr lang="en-US" altLang="en-US" sz="2900" dirty="0" err="1">
                <a:ea typeface="ＭＳ Ｐゴシック" charset="-128"/>
              </a:rPr>
              <a:t>etc</a:t>
            </a:r>
            <a:r>
              <a:rPr lang="en-US" altLang="en-US" sz="2900" dirty="0">
                <a:ea typeface="ＭＳ Ｐゴシック" charset="-128"/>
              </a:rPr>
              <a:t>…</a:t>
            </a:r>
          </a:p>
          <a:p>
            <a:pPr lvl="1">
              <a:buFont typeface="Arial" panose="020B0604020202020204" pitchFamily="34" charset="0"/>
              <a:buChar char="•"/>
            </a:pPr>
            <a:endParaRPr lang="en-US" altLang="en-US" sz="2900" dirty="0">
              <a:ea typeface="ＭＳ Ｐゴシック" charset="-128"/>
            </a:endParaRPr>
          </a:p>
          <a:p>
            <a:pPr lvl="1">
              <a:buFont typeface="Arial" panose="020B0604020202020204" pitchFamily="34" charset="0"/>
              <a:buChar char="•"/>
            </a:pPr>
            <a:endParaRPr lang="en-US" altLang="en-US" sz="2900" dirty="0">
              <a:ea typeface="ＭＳ Ｐゴシック" charset="-128"/>
            </a:endParaRPr>
          </a:p>
          <a:p>
            <a:pPr marL="457200" lvl="1" indent="0">
              <a:buNone/>
            </a:pPr>
            <a:r>
              <a:rPr lang="en-US" altLang="en-US" sz="2600" dirty="0">
                <a:solidFill>
                  <a:srgbClr val="00B0F0"/>
                </a:solidFill>
                <a:ea typeface="ＭＳ Ｐゴシック" charset="-128"/>
              </a:rPr>
              <a:t>https://www.nserc-crsng.gc.ca/students-etudiants/pg-cs/cgsd-bescd_eng.asp</a:t>
            </a:r>
          </a:p>
          <a:p>
            <a:endParaRPr lang="en-US" altLang="en-US" sz="2800" dirty="0"/>
          </a:p>
          <a:p>
            <a:endParaRPr lang="en-US" altLang="en-US" sz="2800" dirty="0"/>
          </a:p>
          <a:p>
            <a:endParaRPr lang="en-US" alt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6415484"/>
            <a:ext cx="3187700" cy="469900"/>
          </a:xfrm>
          <a:prstGeom prst="rect">
            <a:avLst/>
          </a:prstGeom>
        </p:spPr>
      </p:pic>
      <p:sp>
        <p:nvSpPr>
          <p:cNvPr id="7" name="Title 1"/>
          <p:cNvSpPr>
            <a:spLocks noGrp="1"/>
          </p:cNvSpPr>
          <p:nvPr>
            <p:ph type="title"/>
          </p:nvPr>
        </p:nvSpPr>
        <p:spPr/>
        <p:txBody>
          <a:bodyPr>
            <a:normAutofit/>
          </a:bodyPr>
          <a:lstStyle/>
          <a:p>
            <a:r>
              <a:rPr lang="en-US" altLang="en-US" b="1" dirty="0">
                <a:solidFill>
                  <a:srgbClr val="7030A0"/>
                </a:solidFill>
                <a:ea typeface="ＭＳ Ｐゴシック" charset="-128"/>
              </a:rPr>
              <a:t>Evaluation Criteria</a:t>
            </a:r>
            <a:endParaRPr lang="en-US" altLang="en-US" dirty="0">
              <a:solidFill>
                <a:srgbClr val="7030A0"/>
              </a:solidFill>
              <a:ea typeface="ＭＳ Ｐゴシック" charset="-128"/>
            </a:endParaRPr>
          </a:p>
        </p:txBody>
      </p:sp>
    </p:spTree>
    <p:extLst>
      <p:ext uri="{BB962C8B-B14F-4D97-AF65-F5344CB8AC3E}">
        <p14:creationId xmlns:p14="http://schemas.microsoft.com/office/powerpoint/2010/main" val="1366614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60337"/>
            <a:ext cx="8229600" cy="1143000"/>
          </a:xfrm>
        </p:spPr>
        <p:txBody>
          <a:bodyPr rtlCol="0">
            <a:normAutofit/>
          </a:bodyPr>
          <a:lstStyle/>
          <a:p>
            <a:pPr eaLnBrk="1" fontAlgn="auto" hangingPunct="1">
              <a:spcAft>
                <a:spcPts val="0"/>
              </a:spcAft>
              <a:defRPr/>
            </a:pPr>
            <a:r>
              <a:rPr lang="en-US" b="1" dirty="0">
                <a:solidFill>
                  <a:srgbClr val="00B0F0"/>
                </a:solidFill>
              </a:rPr>
              <a:t>SSHRC Program of Study</a:t>
            </a:r>
            <a:endParaRPr lang="en-US" dirty="0">
              <a:solidFill>
                <a:srgbClr val="00B0F0"/>
              </a:solidFill>
            </a:endParaRPr>
          </a:p>
        </p:txBody>
      </p:sp>
      <p:sp>
        <p:nvSpPr>
          <p:cNvPr id="68610" name="Content Placeholder 2"/>
          <p:cNvSpPr>
            <a:spLocks noGrp="1"/>
          </p:cNvSpPr>
          <p:nvPr>
            <p:ph idx="1"/>
          </p:nvPr>
        </p:nvSpPr>
        <p:spPr>
          <a:xfrm>
            <a:off x="538628" y="1319834"/>
            <a:ext cx="8229600" cy="4525963"/>
          </a:xfrm>
        </p:spPr>
        <p:txBody>
          <a:bodyPr/>
          <a:lstStyle/>
          <a:p>
            <a:pPr eaLnBrk="1" hangingPunct="1"/>
            <a:r>
              <a:rPr lang="en-US" altLang="en-US" sz="2400" dirty="0"/>
              <a:t>Clearly state your current level of graduate study</a:t>
            </a:r>
          </a:p>
          <a:p>
            <a:pPr eaLnBrk="1" hangingPunct="1"/>
            <a:r>
              <a:rPr lang="en-US" altLang="en-US" sz="2400" dirty="0"/>
              <a:t>Indicate what stage you are at in your thesis.</a:t>
            </a:r>
          </a:p>
          <a:p>
            <a:pPr eaLnBrk="1" hangingPunct="1"/>
            <a:r>
              <a:rPr lang="en-US" altLang="en-US" sz="2400" dirty="0"/>
              <a:t>Provide the name of your supervisor of doctoral studies, if known</a:t>
            </a:r>
          </a:p>
          <a:p>
            <a:pPr eaLnBrk="1" hangingPunct="1"/>
            <a:r>
              <a:rPr lang="en-US" altLang="en-US" sz="2400" dirty="0"/>
              <a:t>Provide an outline of your thesis proposal including the research question, context, objectives, methodology, and contribution to the advancement of knowledge</a:t>
            </a:r>
          </a:p>
          <a:p>
            <a:pPr eaLnBrk="1" hangingPunct="1"/>
            <a:r>
              <a:rPr lang="en-US" altLang="en-US" sz="2400" dirty="0"/>
              <a:t>Describe what you hope to accomplish during the award tenure (up to 3 years for SSHRC) and what will remain to be done before you obtain your degree</a:t>
            </a:r>
          </a:p>
          <a:p>
            <a:pPr eaLnBrk="1" hangingPunct="1"/>
            <a:r>
              <a:rPr lang="en-US" altLang="en-US" sz="2400" dirty="0"/>
              <a:t>(Somewhat different for those presently at Masters level)</a:t>
            </a:r>
          </a:p>
          <a:p>
            <a:pPr eaLnBrk="1" hangingPunct="1"/>
            <a:endParaRPr lang="en-US" alt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3187700" cy="469900"/>
          </a:xfrm>
          <a:prstGeom prst="rect">
            <a:avLst/>
          </a:prstGeom>
        </p:spPr>
      </p:pic>
    </p:spTree>
    <p:extLst>
      <p:ext uri="{BB962C8B-B14F-4D97-AF65-F5344CB8AC3E}">
        <p14:creationId xmlns:p14="http://schemas.microsoft.com/office/powerpoint/2010/main" val="123169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altLang="en-US" b="1" dirty="0">
                <a:solidFill>
                  <a:srgbClr val="00B0F0"/>
                </a:solidFill>
              </a:rPr>
              <a:t>Other Attachments - PhD</a:t>
            </a:r>
          </a:p>
        </p:txBody>
      </p:sp>
      <p:sp>
        <p:nvSpPr>
          <p:cNvPr id="69634" name="Content Placeholder 2"/>
          <p:cNvSpPr>
            <a:spLocks noGrp="1"/>
          </p:cNvSpPr>
          <p:nvPr>
            <p:ph idx="1"/>
          </p:nvPr>
        </p:nvSpPr>
        <p:spPr>
          <a:xfrm>
            <a:off x="457200" y="1417638"/>
            <a:ext cx="8229600" cy="4525963"/>
          </a:xfrm>
        </p:spPr>
        <p:txBody>
          <a:bodyPr>
            <a:normAutofit fontScale="85000" lnSpcReduction="20000"/>
          </a:bodyPr>
          <a:lstStyle/>
          <a:p>
            <a:r>
              <a:rPr lang="en-US" altLang="en-US" b="1" dirty="0"/>
              <a:t>Research contributions, relevant experience and activities— </a:t>
            </a:r>
            <a:r>
              <a:rPr lang="en-US" altLang="en-US" sz="2400" b="1" dirty="0"/>
              <a:t>maximum one page</a:t>
            </a:r>
            <a:r>
              <a:rPr lang="en-US" altLang="en-US" dirty="0"/>
              <a:t/>
            </a:r>
            <a:br>
              <a:rPr lang="en-US" altLang="en-US" dirty="0"/>
            </a:br>
            <a:r>
              <a:rPr lang="en-US" altLang="en-US" dirty="0"/>
              <a:t>Part I—Research contributions</a:t>
            </a:r>
          </a:p>
          <a:p>
            <a:pPr lvl="1">
              <a:buFont typeface="Arial" panose="020B0604020202020204" pitchFamily="34" charset="0"/>
              <a:buChar char="•"/>
            </a:pPr>
            <a:r>
              <a:rPr lang="en-US" altLang="en-US" sz="2000" dirty="0"/>
              <a:t>Refereed contributions </a:t>
            </a:r>
          </a:p>
          <a:p>
            <a:pPr lvl="1">
              <a:buFont typeface="Arial" panose="020B0604020202020204" pitchFamily="34" charset="0"/>
              <a:buChar char="•"/>
            </a:pPr>
            <a:r>
              <a:rPr lang="en-US" altLang="en-US" sz="2400" dirty="0"/>
              <a:t>Other refereed contributions </a:t>
            </a:r>
          </a:p>
          <a:p>
            <a:pPr lvl="1">
              <a:buFont typeface="Arial" panose="020B0604020202020204" pitchFamily="34" charset="0"/>
              <a:buChar char="•"/>
            </a:pPr>
            <a:r>
              <a:rPr lang="en-US" altLang="en-US" sz="2400" dirty="0"/>
              <a:t>Non-refereed contributions</a:t>
            </a:r>
            <a:endParaRPr lang="en-US" altLang="en-US" dirty="0"/>
          </a:p>
          <a:p>
            <a:pPr lvl="1">
              <a:buFont typeface="Arial" panose="020B0604020202020204" pitchFamily="34" charset="0"/>
              <a:buChar char="•"/>
            </a:pPr>
            <a:r>
              <a:rPr lang="en-US" altLang="en-US" sz="2400" dirty="0"/>
              <a:t>Forthcoming contributions</a:t>
            </a:r>
          </a:p>
          <a:p>
            <a:pPr marL="0" indent="0">
              <a:buNone/>
            </a:pPr>
            <a:r>
              <a:rPr lang="en-US" altLang="en-US" dirty="0"/>
              <a:t>    Part II—Applicant’s statement</a:t>
            </a:r>
          </a:p>
          <a:p>
            <a:pPr lvl="1">
              <a:buFont typeface="Arial" panose="020B0604020202020204" pitchFamily="34" charset="0"/>
              <a:buChar char="•"/>
            </a:pPr>
            <a:r>
              <a:rPr lang="en-US" altLang="en-US" dirty="0"/>
              <a:t>Relevant experience</a:t>
            </a:r>
          </a:p>
          <a:p>
            <a:pPr lvl="1">
              <a:buFont typeface="Arial" panose="020B0604020202020204" pitchFamily="34" charset="0"/>
              <a:buChar char="•"/>
            </a:pPr>
            <a:r>
              <a:rPr lang="en-US" altLang="en-US" dirty="0"/>
              <a:t>Relevant activities</a:t>
            </a:r>
          </a:p>
          <a:p>
            <a:pPr marL="457200" lvl="1" indent="0">
              <a:buNone/>
            </a:pPr>
            <a:endParaRPr lang="en-US" altLang="en-US" dirty="0"/>
          </a:p>
          <a:p>
            <a:r>
              <a:rPr lang="en-US" altLang="en-US" b="1" dirty="0"/>
              <a:t>Bibliography and Citations — </a:t>
            </a:r>
            <a:r>
              <a:rPr lang="en-US" altLang="en-US" sz="2400" b="1" dirty="0"/>
              <a:t>maximum five pages</a:t>
            </a:r>
          </a:p>
          <a:p>
            <a:pPr marL="457200" lvl="1" indent="0">
              <a:buNone/>
            </a:pPr>
            <a:endParaRPr lang="en-US" alt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8" y="6381328"/>
            <a:ext cx="3187700" cy="469900"/>
          </a:xfrm>
          <a:prstGeom prst="rect">
            <a:avLst/>
          </a:prstGeom>
        </p:spPr>
      </p:pic>
      <p:sp>
        <p:nvSpPr>
          <p:cNvPr id="6" name="TextBox 5">
            <a:extLst>
              <a:ext uri="{FF2B5EF4-FFF2-40B4-BE49-F238E27FC236}">
                <a16:creationId xmlns:a16="http://schemas.microsoft.com/office/drawing/2014/main" id="{E7FA0389-3884-403D-BB93-9D9BE72AB30B}"/>
              </a:ext>
            </a:extLst>
          </p:cNvPr>
          <p:cNvSpPr txBox="1"/>
          <p:nvPr/>
        </p:nvSpPr>
        <p:spPr>
          <a:xfrm>
            <a:off x="3275856" y="6565900"/>
            <a:ext cx="6048672" cy="261610"/>
          </a:xfrm>
          <a:prstGeom prst="rect">
            <a:avLst/>
          </a:prstGeom>
          <a:noFill/>
        </p:spPr>
        <p:txBody>
          <a:bodyPr wrap="square">
            <a:spAutoFit/>
          </a:bodyPr>
          <a:lstStyle/>
          <a:p>
            <a:r>
              <a:rPr lang="en-CA" sz="1100" dirty="0">
                <a:solidFill>
                  <a:srgbClr val="00B0F0"/>
                </a:solidFill>
                <a:hlinkClick r:id="rId3">
                  <a:extLst>
                    <a:ext uri="{A12FA001-AC4F-418D-AE19-62706E023703}">
                      <ahyp:hlinkClr xmlns:ahyp="http://schemas.microsoft.com/office/drawing/2018/hyperlinkcolor" xmlns="" val="tx"/>
                    </a:ext>
                  </a:extLst>
                </a:hlinkClick>
              </a:rPr>
              <a:t>https://www.sshrc-crsh.gc.ca/funding-financement/instructions/doctoral/doctoral-eng.aspx#biblio</a:t>
            </a:r>
            <a:r>
              <a:rPr lang="en-CA" sz="1100" dirty="0">
                <a:solidFill>
                  <a:srgbClr val="00B0F0"/>
                </a:solidFill>
              </a:rPr>
              <a:t> </a:t>
            </a:r>
          </a:p>
        </p:txBody>
      </p:sp>
    </p:spTree>
    <p:extLst>
      <p:ext uri="{BB962C8B-B14F-4D97-AF65-F5344CB8AC3E}">
        <p14:creationId xmlns:p14="http://schemas.microsoft.com/office/powerpoint/2010/main" val="194550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altLang="en-US" b="1" dirty="0" smtClean="0">
                <a:solidFill>
                  <a:srgbClr val="00B0F0"/>
                </a:solidFill>
              </a:rPr>
              <a:t>Other</a:t>
            </a:r>
            <a:endParaRPr lang="en-US" altLang="en-US" b="1" dirty="0">
              <a:solidFill>
                <a:srgbClr val="00B0F0"/>
              </a:solidFill>
            </a:endParaRPr>
          </a:p>
        </p:txBody>
      </p:sp>
      <p:sp>
        <p:nvSpPr>
          <p:cNvPr id="70658" name="Content Placeholder 2"/>
          <p:cNvSpPr>
            <a:spLocks noGrp="1"/>
          </p:cNvSpPr>
          <p:nvPr>
            <p:ph idx="1"/>
          </p:nvPr>
        </p:nvSpPr>
        <p:spPr/>
        <p:txBody>
          <a:bodyPr>
            <a:normAutofit fontScale="62500" lnSpcReduction="20000"/>
          </a:bodyPr>
          <a:lstStyle/>
          <a:p>
            <a:pPr marL="0" indent="0">
              <a:buNone/>
            </a:pPr>
            <a:r>
              <a:rPr lang="en-US" altLang="en-US" b="1" dirty="0">
                <a:solidFill>
                  <a:srgbClr val="00B0F0"/>
                </a:solidFill>
                <a:hlinkClick r:id="rId2">
                  <a:extLst>
                    <a:ext uri="{A12FA001-AC4F-418D-AE19-62706E023703}">
                      <ahyp:hlinkClr xmlns:ahyp="http://schemas.microsoft.com/office/drawing/2018/hyperlinkcolor" xmlns="" val="tx"/>
                    </a:ext>
                  </a:extLst>
                </a:hlinkClick>
              </a:rPr>
              <a:t>Transcripts</a:t>
            </a:r>
            <a:r>
              <a:rPr lang="en-US" altLang="en-US" b="1" dirty="0">
                <a:solidFill>
                  <a:srgbClr val="00B0F0"/>
                </a:solidFill>
              </a:rPr>
              <a:t>: </a:t>
            </a:r>
          </a:p>
          <a:p>
            <a:r>
              <a:rPr lang="en-US" altLang="en-US" dirty="0"/>
              <a:t>Include up-to-date official transcripts of all undergraduate and graduate studies in the application. Retain the paper copy of any uploaded transcripts, as you could be asked to provide it for verification purposes.</a:t>
            </a:r>
          </a:p>
          <a:p>
            <a:r>
              <a:rPr lang="en-US" altLang="en-US" b="1" dirty="0">
                <a:solidFill>
                  <a:srgbClr val="00B0F0"/>
                </a:solidFill>
              </a:rPr>
              <a:t>For the fall 2022 competition, SSHRC will accept unofficial electronic transcripts if official transcripts are not available.</a:t>
            </a:r>
          </a:p>
          <a:p>
            <a:endParaRPr lang="en-US" altLang="en-US" b="1" dirty="0">
              <a:solidFill>
                <a:srgbClr val="00B0F0"/>
              </a:solidFill>
            </a:endParaRPr>
          </a:p>
          <a:p>
            <a:pPr marL="0" indent="0">
              <a:buNone/>
            </a:pPr>
            <a:r>
              <a:rPr lang="en-US" altLang="en-US" b="1" dirty="0">
                <a:solidFill>
                  <a:srgbClr val="00B0F0"/>
                </a:solidFill>
                <a:hlinkClick r:id="rId3">
                  <a:extLst>
                    <a:ext uri="{A12FA001-AC4F-418D-AE19-62706E023703}">
                      <ahyp:hlinkClr xmlns:ahyp="http://schemas.microsoft.com/office/drawing/2018/hyperlinkcolor" xmlns="" val="tx"/>
                    </a:ext>
                  </a:extLst>
                </a:hlinkClick>
              </a:rPr>
              <a:t>References</a:t>
            </a:r>
            <a:r>
              <a:rPr lang="en-US" altLang="en-US" b="1" dirty="0">
                <a:solidFill>
                  <a:srgbClr val="00B0F0"/>
                </a:solidFill>
              </a:rPr>
              <a:t>: </a:t>
            </a:r>
          </a:p>
          <a:p>
            <a:r>
              <a:rPr lang="en-US" altLang="en-US" dirty="0"/>
              <a:t>Enter the family name, given name, and email address of each referee.</a:t>
            </a:r>
          </a:p>
          <a:p>
            <a:r>
              <a:rPr lang="en-US" altLang="en-US" dirty="0"/>
              <a:t>The system will automatically generate an email to each person, inviting them to complete a Letter of Appraisal form.</a:t>
            </a:r>
          </a:p>
          <a:p>
            <a:pPr marL="0" indent="0">
              <a:buNone/>
            </a:pPr>
            <a:endParaRPr lang="en-US" altLang="en-US" dirty="0"/>
          </a:p>
          <a:p>
            <a:pPr marL="0" indent="0" algn="ctr">
              <a:buNone/>
            </a:pPr>
            <a:r>
              <a:rPr lang="en-US" altLang="en-US" dirty="0"/>
              <a:t>It is </a:t>
            </a:r>
            <a:r>
              <a:rPr lang="en-US" altLang="en-US" b="1" dirty="0">
                <a:solidFill>
                  <a:srgbClr val="FF0000"/>
                </a:solidFill>
              </a:rPr>
              <a:t>your responsibility </a:t>
            </a:r>
            <a:r>
              <a:rPr lang="en-US" altLang="en-US" dirty="0"/>
              <a:t>to ensure that all required application components have been submitted (including all attachments and letters). The system </a:t>
            </a:r>
            <a:r>
              <a:rPr lang="en-US" altLang="en-US" b="1" dirty="0">
                <a:solidFill>
                  <a:srgbClr val="FF0000"/>
                </a:solidFill>
              </a:rPr>
              <a:t>does not accept </a:t>
            </a:r>
            <a:r>
              <a:rPr lang="en-US" altLang="en-US" dirty="0"/>
              <a:t>incomplete applications.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88100"/>
            <a:ext cx="3187700" cy="469900"/>
          </a:xfrm>
          <a:prstGeom prst="rect">
            <a:avLst/>
          </a:prstGeom>
        </p:spPr>
      </p:pic>
    </p:spTree>
    <p:extLst>
      <p:ext uri="{BB962C8B-B14F-4D97-AF65-F5344CB8AC3E}">
        <p14:creationId xmlns:p14="http://schemas.microsoft.com/office/powerpoint/2010/main" val="711973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403557" y="980728"/>
            <a:ext cx="8321675" cy="1470025"/>
          </a:xfrm>
        </p:spPr>
        <p:txBody>
          <a:bodyPr>
            <a:normAutofit/>
          </a:bodyPr>
          <a:lstStyle/>
          <a:p>
            <a:pPr eaLnBrk="1" hangingPunct="1"/>
            <a:r>
              <a:rPr lang="en-US" dirty="0"/>
              <a:t>Initial suggestions for writing your application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3187700" cy="469900"/>
          </a:xfrm>
          <a:prstGeom prst="rect">
            <a:avLst/>
          </a:prstGeom>
        </p:spPr>
      </p:pic>
      <p:pic>
        <p:nvPicPr>
          <p:cNvPr id="3" name="Picture 2">
            <a:extLst>
              <a:ext uri="{FF2B5EF4-FFF2-40B4-BE49-F238E27FC236}">
                <a16:creationId xmlns:a16="http://schemas.microsoft.com/office/drawing/2014/main" id="{745850FC-BFEE-4009-A908-AC3740079393}"/>
              </a:ext>
            </a:extLst>
          </p:cNvPr>
          <p:cNvPicPr>
            <a:picLocks noChangeAspect="1"/>
          </p:cNvPicPr>
          <p:nvPr/>
        </p:nvPicPr>
        <p:blipFill>
          <a:blip r:embed="rId3"/>
          <a:stretch>
            <a:fillRect/>
          </a:stretch>
        </p:blipFill>
        <p:spPr>
          <a:xfrm>
            <a:off x="0" y="2747010"/>
            <a:ext cx="9144000" cy="3238500"/>
          </a:xfrm>
          <a:prstGeom prst="rect">
            <a:avLst/>
          </a:prstGeom>
        </p:spPr>
      </p:pic>
    </p:spTree>
    <p:extLst>
      <p:ext uri="{BB962C8B-B14F-4D97-AF65-F5344CB8AC3E}">
        <p14:creationId xmlns:p14="http://schemas.microsoft.com/office/powerpoint/2010/main" val="332077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altLang="en-US" b="1" dirty="0">
                <a:solidFill>
                  <a:srgbClr val="00B0F0"/>
                </a:solidFill>
                <a:ea typeface="ＭＳ Ｐゴシック" charset="-128"/>
              </a:rPr>
              <a:t>Other Parts of Application</a:t>
            </a:r>
          </a:p>
        </p:txBody>
      </p:sp>
      <p:sp>
        <p:nvSpPr>
          <p:cNvPr id="31747" name="Content Placeholder 2"/>
          <p:cNvSpPr>
            <a:spLocks noGrp="1"/>
          </p:cNvSpPr>
          <p:nvPr>
            <p:ph idx="1"/>
          </p:nvPr>
        </p:nvSpPr>
        <p:spPr>
          <a:xfrm>
            <a:off x="457200" y="1295400"/>
            <a:ext cx="8229600" cy="4525963"/>
          </a:xfrm>
        </p:spPr>
        <p:txBody>
          <a:bodyPr/>
          <a:lstStyle/>
          <a:p>
            <a:pPr>
              <a:buFont typeface="Arial" panose="020B0604020202020204" pitchFamily="34" charset="0"/>
              <a:buChar char="•"/>
              <a:defRPr/>
            </a:pPr>
            <a:r>
              <a:rPr lang="en-US" b="1" dirty="0">
                <a:ea typeface="+mn-ea"/>
              </a:rPr>
              <a:t>Transcripts</a:t>
            </a:r>
          </a:p>
          <a:p>
            <a:pPr lvl="1">
              <a:buFont typeface="Arial" panose="020B0604020202020204" pitchFamily="34" charset="0"/>
              <a:buChar char="–"/>
              <a:defRPr/>
            </a:pPr>
            <a:r>
              <a:rPr lang="en-US" sz="2000" dirty="0">
                <a:ea typeface="+mn-ea"/>
              </a:rPr>
              <a:t>Transcripts must be scanned in black and white, and all transcripts saved as a </a:t>
            </a:r>
            <a:r>
              <a:rPr lang="en-US" sz="2000" b="1" dirty="0">
                <a:ea typeface="+mn-ea"/>
              </a:rPr>
              <a:t>single PDF file</a:t>
            </a:r>
            <a:r>
              <a:rPr lang="en-US" sz="2000" dirty="0">
                <a:ea typeface="+mn-ea"/>
              </a:rPr>
              <a:t>. </a:t>
            </a:r>
          </a:p>
          <a:p>
            <a:pPr lvl="1">
              <a:buFont typeface="Arial" panose="020B0604020202020204" pitchFamily="34" charset="0"/>
              <a:buChar char="–"/>
              <a:defRPr/>
            </a:pPr>
            <a:r>
              <a:rPr lang="en-US" sz="2000" dirty="0">
                <a:ea typeface="+mn-ea"/>
              </a:rPr>
              <a:t>You must include one copy, but only one copy, of the </a:t>
            </a:r>
            <a:r>
              <a:rPr lang="en-US" sz="2000" b="1" dirty="0">
                <a:ea typeface="+mn-ea"/>
              </a:rPr>
              <a:t>legend</a:t>
            </a:r>
            <a:r>
              <a:rPr lang="en-US" sz="2000" dirty="0">
                <a:ea typeface="+mn-ea"/>
              </a:rPr>
              <a:t> located on the reverse of each transcript</a:t>
            </a:r>
          </a:p>
          <a:p>
            <a:pPr lvl="1">
              <a:buFont typeface="Arial" panose="020B0604020202020204" pitchFamily="34" charset="0"/>
              <a:buChar char="–"/>
              <a:defRPr/>
            </a:pPr>
            <a:r>
              <a:rPr lang="en-US" sz="2000" b="1" dirty="0">
                <a:ea typeface="+mn-ea"/>
              </a:rPr>
              <a:t>Up-to-date transcripts </a:t>
            </a:r>
            <a:r>
              <a:rPr lang="en-US" sz="2000" dirty="0">
                <a:ea typeface="+mn-ea"/>
              </a:rPr>
              <a:t>of all undergraduate and graduate studies</a:t>
            </a:r>
          </a:p>
          <a:p>
            <a:pPr lvl="1">
              <a:buFont typeface="Arial" panose="020B0604020202020204" pitchFamily="34" charset="0"/>
              <a:buChar char="–"/>
              <a:defRPr/>
            </a:pPr>
            <a:r>
              <a:rPr lang="en-US" sz="2000" dirty="0">
                <a:ea typeface="+mn-ea"/>
              </a:rPr>
              <a:t>If you are </a:t>
            </a:r>
            <a:r>
              <a:rPr lang="en-US" sz="2000" b="1" dirty="0">
                <a:ea typeface="+mn-ea"/>
              </a:rPr>
              <a:t>already registered </a:t>
            </a:r>
            <a:r>
              <a:rPr lang="en-US" sz="2000" dirty="0">
                <a:ea typeface="+mn-ea"/>
              </a:rPr>
              <a:t>in your program of study at the time of application, </a:t>
            </a:r>
            <a:r>
              <a:rPr lang="en-US" sz="2000" b="1" dirty="0">
                <a:ea typeface="+mn-ea"/>
              </a:rPr>
              <a:t>you must submit a transcript </a:t>
            </a:r>
            <a:r>
              <a:rPr lang="en-US" sz="2000" dirty="0">
                <a:ea typeface="+mn-ea"/>
              </a:rPr>
              <a:t>for this program, regardless of the number of months completed, to demonstrate registration in the program.</a:t>
            </a:r>
          </a:p>
          <a:p>
            <a:pPr lvl="1">
              <a:buFont typeface="Arial" panose="020B0604020202020204" pitchFamily="34" charset="0"/>
              <a:buChar char="–"/>
              <a:defRPr/>
            </a:pPr>
            <a:r>
              <a:rPr lang="en-US" sz="2000" dirty="0">
                <a:ea typeface="+mn-ea"/>
              </a:rPr>
              <a:t>All programs of study listed in the CCV, even if not completed, must be accompanied by an up-to-date transcript</a:t>
            </a:r>
            <a:endParaRPr lang="en-US" sz="2000" b="1" dirty="0">
              <a:ea typeface="+mn-ea"/>
            </a:endParaRPr>
          </a:p>
          <a:p>
            <a:pPr marL="0" indent="0">
              <a:buFont typeface="Arial" panose="020B0604020202020204" pitchFamily="34" charset="0"/>
              <a:buNone/>
              <a:defRPr/>
            </a:pPr>
            <a:endParaRPr lang="en-US" dirty="0">
              <a:ea typeface="+mn-ea"/>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2225"/>
            <a:ext cx="3187700" cy="469900"/>
          </a:xfrm>
          <a:prstGeom prst="rect">
            <a:avLst/>
          </a:prstGeom>
        </p:spPr>
      </p:pic>
    </p:spTree>
    <p:extLst>
      <p:ext uri="{BB962C8B-B14F-4D97-AF65-F5344CB8AC3E}">
        <p14:creationId xmlns:p14="http://schemas.microsoft.com/office/powerpoint/2010/main" val="1064141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274638"/>
            <a:ext cx="8229600" cy="1020762"/>
          </a:xfrm>
        </p:spPr>
        <p:txBody>
          <a:bodyPr/>
          <a:lstStyle/>
          <a:p>
            <a:r>
              <a:rPr lang="en-US" altLang="en-US" b="1" dirty="0">
                <a:solidFill>
                  <a:srgbClr val="7030A0"/>
                </a:solidFill>
                <a:ea typeface="ＭＳ Ｐゴシック" charset="-128"/>
              </a:rPr>
              <a:t>CGS-D – Reference Assessments</a:t>
            </a:r>
          </a:p>
        </p:txBody>
      </p:sp>
      <p:sp>
        <p:nvSpPr>
          <p:cNvPr id="77826" name="Content Placeholder 2"/>
          <p:cNvSpPr>
            <a:spLocks noGrp="1"/>
          </p:cNvSpPr>
          <p:nvPr>
            <p:ph idx="1"/>
          </p:nvPr>
        </p:nvSpPr>
        <p:spPr>
          <a:xfrm>
            <a:off x="457200" y="1295400"/>
            <a:ext cx="8229600" cy="4724400"/>
          </a:xfrm>
        </p:spPr>
        <p:txBody>
          <a:bodyPr>
            <a:normAutofit fontScale="92500" lnSpcReduction="10000"/>
          </a:bodyPr>
          <a:lstStyle/>
          <a:p>
            <a:r>
              <a:rPr lang="en-US" altLang="en-US" b="1" dirty="0">
                <a:ea typeface="ＭＳ Ｐゴシック" charset="-128"/>
              </a:rPr>
              <a:t>2 references</a:t>
            </a:r>
          </a:p>
          <a:p>
            <a:pPr lvl="1"/>
            <a:r>
              <a:rPr lang="en-US" dirty="0"/>
              <a:t>Complete applications must include two letters of appraisal of one page each. </a:t>
            </a:r>
          </a:p>
          <a:p>
            <a:pPr lvl="1"/>
            <a:r>
              <a:rPr lang="en-US" dirty="0"/>
              <a:t>One referee should be very familiar with your research and abilities (i.e., current or previous research supervisor) and the other should be sufficiently familiar with your research and abilities to provide a meaningful commentary.</a:t>
            </a:r>
          </a:p>
          <a:p>
            <a:pPr marL="457200" lvl="1" indent="0" algn="ctr">
              <a:buNone/>
            </a:pPr>
            <a:r>
              <a:rPr lang="en-US" dirty="0"/>
              <a:t>It is </a:t>
            </a:r>
            <a:r>
              <a:rPr lang="en-US" b="1" dirty="0">
                <a:solidFill>
                  <a:srgbClr val="FF0000"/>
                </a:solidFill>
              </a:rPr>
              <a:t>your responsibility </a:t>
            </a:r>
            <a:r>
              <a:rPr lang="en-US" dirty="0"/>
              <a:t>to ensure that all required application components have been submitted (including all attachments and letters). The system </a:t>
            </a:r>
            <a:r>
              <a:rPr lang="en-US" b="1" dirty="0">
                <a:solidFill>
                  <a:srgbClr val="FF0000"/>
                </a:solidFill>
              </a:rPr>
              <a:t>does not accept </a:t>
            </a:r>
            <a:r>
              <a:rPr lang="en-US" dirty="0"/>
              <a:t>incomplete applications.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3187700" cy="469900"/>
          </a:xfrm>
          <a:prstGeom prst="rect">
            <a:avLst/>
          </a:prstGeom>
        </p:spPr>
      </p:pic>
    </p:spTree>
    <p:extLst>
      <p:ext uri="{BB962C8B-B14F-4D97-AF65-F5344CB8AC3E}">
        <p14:creationId xmlns:p14="http://schemas.microsoft.com/office/powerpoint/2010/main" val="658132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altLang="en-US" b="1" dirty="0">
                <a:solidFill>
                  <a:srgbClr val="00B0F0"/>
                </a:solidFill>
                <a:ea typeface="ＭＳ Ｐゴシック" charset="-128"/>
              </a:rPr>
              <a:t>Presentation Standards</a:t>
            </a:r>
          </a:p>
        </p:txBody>
      </p:sp>
      <p:sp>
        <p:nvSpPr>
          <p:cNvPr id="72706" name="Content Placeholder 2"/>
          <p:cNvSpPr>
            <a:spLocks noGrp="1"/>
          </p:cNvSpPr>
          <p:nvPr>
            <p:ph idx="1"/>
          </p:nvPr>
        </p:nvSpPr>
        <p:spPr>
          <a:xfrm>
            <a:off x="457200" y="1417638"/>
            <a:ext cx="8229600" cy="4708525"/>
          </a:xfrm>
        </p:spPr>
        <p:txBody>
          <a:bodyPr/>
          <a:lstStyle/>
          <a:p>
            <a:r>
              <a:rPr lang="en-US" altLang="en-US" sz="2200" dirty="0">
                <a:ea typeface="ＭＳ Ｐゴシック" charset="-128"/>
              </a:rPr>
              <a:t>Text must be </a:t>
            </a:r>
            <a:r>
              <a:rPr lang="en-US" altLang="en-US" sz="2200" b="1" dirty="0">
                <a:ea typeface="ＭＳ Ｐゴシック" charset="-128"/>
              </a:rPr>
              <a:t>single-spaced</a:t>
            </a:r>
            <a:r>
              <a:rPr lang="en-US" altLang="en-US" sz="2200" dirty="0">
                <a:ea typeface="ＭＳ Ｐゴシック" charset="-128"/>
              </a:rPr>
              <a:t>, with no more than six lines per inch.</a:t>
            </a:r>
          </a:p>
          <a:p>
            <a:r>
              <a:rPr lang="en-US" altLang="en-US" sz="2200" dirty="0">
                <a:ea typeface="ＭＳ Ｐゴシック" charset="-128"/>
              </a:rPr>
              <a:t>The acceptable font is </a:t>
            </a:r>
            <a:r>
              <a:rPr lang="en-US" altLang="en-US" sz="2200" b="1" dirty="0">
                <a:ea typeface="ＭＳ Ｐゴシック" charset="-128"/>
              </a:rPr>
              <a:t>Times New Roman (regular, 12-pt</a:t>
            </a:r>
            <a:r>
              <a:rPr lang="en-US" altLang="en-US" sz="2200" dirty="0">
                <a:ea typeface="ＭＳ Ｐゴシック" charset="-128"/>
              </a:rPr>
              <a:t>.) or any comparable serif font.</a:t>
            </a:r>
          </a:p>
          <a:p>
            <a:r>
              <a:rPr lang="en-US" altLang="en-US" sz="2200" dirty="0">
                <a:ea typeface="ＭＳ Ｐゴシック" charset="-128"/>
              </a:rPr>
              <a:t>Set </a:t>
            </a:r>
            <a:r>
              <a:rPr lang="en-US" altLang="en-US" sz="2200" b="1" dirty="0">
                <a:ea typeface="ＭＳ Ｐゴシック" charset="-128"/>
              </a:rPr>
              <a:t>margins</a:t>
            </a:r>
            <a:r>
              <a:rPr lang="en-US" altLang="en-US" sz="2200" dirty="0">
                <a:ea typeface="ＭＳ Ｐゴシック" charset="-128"/>
              </a:rPr>
              <a:t> at a minimum of </a:t>
            </a:r>
            <a:r>
              <a:rPr lang="en-US" altLang="en-US" sz="2200" b="1" dirty="0">
                <a:ea typeface="ＭＳ Ｐゴシック" charset="-128"/>
              </a:rPr>
              <a:t>2 cm (3/4 of an inch</a:t>
            </a:r>
            <a:r>
              <a:rPr lang="en-US" altLang="en-US" sz="2200" dirty="0">
                <a:ea typeface="ＭＳ Ｐゴシック" charset="-128"/>
              </a:rPr>
              <a:t>) all around.</a:t>
            </a:r>
          </a:p>
          <a:p>
            <a:r>
              <a:rPr lang="en-US" altLang="en-US" sz="2200" dirty="0">
                <a:ea typeface="ＭＳ Ｐゴシック" charset="-128"/>
              </a:rPr>
              <a:t>Use a </a:t>
            </a:r>
            <a:r>
              <a:rPr lang="en-US" altLang="en-US" sz="2200" b="1" dirty="0">
                <a:ea typeface="ＭＳ Ｐゴシック" charset="-128"/>
              </a:rPr>
              <a:t>left-justified</a:t>
            </a:r>
            <a:r>
              <a:rPr lang="en-US" altLang="en-US" sz="2200" dirty="0">
                <a:ea typeface="ＭＳ Ｐゴシック" charset="-128"/>
              </a:rPr>
              <a:t>, standard page layout.</a:t>
            </a:r>
          </a:p>
          <a:p>
            <a:r>
              <a:rPr lang="en-US" altLang="en-US" sz="2200" dirty="0">
                <a:ea typeface="ＭＳ Ｐゴシック" charset="-128"/>
              </a:rPr>
              <a:t>Include </a:t>
            </a:r>
            <a:r>
              <a:rPr lang="en-US" altLang="en-US" sz="2200" b="1" dirty="0">
                <a:ea typeface="ＭＳ Ｐゴシック" charset="-128"/>
              </a:rPr>
              <a:t>your name in the page header </a:t>
            </a:r>
            <a:r>
              <a:rPr lang="en-US" altLang="en-US" sz="2200" dirty="0">
                <a:ea typeface="ＭＳ Ｐゴシック" charset="-128"/>
              </a:rPr>
              <a:t>(on every page).</a:t>
            </a:r>
          </a:p>
          <a:p>
            <a:r>
              <a:rPr lang="en-US" altLang="en-US" sz="2200" dirty="0">
                <a:ea typeface="ＭＳ Ｐゴシック" charset="-128"/>
              </a:rPr>
              <a:t>For multipage attachments, </a:t>
            </a:r>
            <a:r>
              <a:rPr lang="en-US" altLang="en-US" sz="2200" b="1" dirty="0">
                <a:ea typeface="ＭＳ Ｐゴシック" charset="-128"/>
              </a:rPr>
              <a:t>number the pages sequentially</a:t>
            </a:r>
            <a:r>
              <a:rPr lang="en-US" altLang="en-US" sz="2200" dirty="0">
                <a:ea typeface="ＭＳ Ｐゴシック" charset="-128"/>
              </a:rPr>
              <a:t>.</a:t>
            </a:r>
          </a:p>
          <a:p>
            <a:r>
              <a:rPr lang="en-US" altLang="en-US" sz="2200" dirty="0">
                <a:ea typeface="ＭＳ Ｐゴシック" charset="-128"/>
              </a:rPr>
              <a:t>The maximum number of pages permitted is indicated in each section of the application. Pages in excess of the number permitted </a:t>
            </a:r>
            <a:r>
              <a:rPr lang="en-US" altLang="en-US" sz="2200" b="1" dirty="0">
                <a:ea typeface="ＭＳ Ｐゴシック" charset="-128"/>
              </a:rPr>
              <a:t>will be removed</a:t>
            </a:r>
            <a:r>
              <a:rPr lang="en-US" altLang="en-US" sz="2200" dirty="0">
                <a:ea typeface="ＭＳ Ｐゴシック" charset="-128"/>
              </a:rPr>
              <a:t>.</a:t>
            </a:r>
          </a:p>
          <a:p>
            <a:r>
              <a:rPr lang="en-US" altLang="en-US" sz="2200" dirty="0">
                <a:ea typeface="ＭＳ Ｐゴシック" charset="-128"/>
              </a:rPr>
              <a:t>All attachments must be </a:t>
            </a:r>
            <a:r>
              <a:rPr lang="en-US" altLang="en-US" sz="2200" b="1" dirty="0">
                <a:ea typeface="ＭＳ Ｐゴシック" charset="-128"/>
              </a:rPr>
              <a:t>in PDF format </a:t>
            </a:r>
            <a:r>
              <a:rPr lang="en-US" altLang="en-US" sz="2200" dirty="0">
                <a:ea typeface="ＭＳ Ｐゴシック" charset="-128"/>
              </a:rPr>
              <a:t>before they can be attached to the electronic application.</a:t>
            </a:r>
          </a:p>
          <a:p>
            <a:endParaRPr lang="en-US" altLang="en-US" dirty="0">
              <a:ea typeface="ＭＳ Ｐゴシック" charset="-12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3187700" cy="469900"/>
          </a:xfrm>
          <a:prstGeom prst="rect">
            <a:avLst/>
          </a:prstGeom>
        </p:spPr>
      </p:pic>
    </p:spTree>
    <p:extLst>
      <p:ext uri="{BB962C8B-B14F-4D97-AF65-F5344CB8AC3E}">
        <p14:creationId xmlns:p14="http://schemas.microsoft.com/office/powerpoint/2010/main" val="773300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29541"/>
            <a:ext cx="8229600" cy="1143000"/>
          </a:xfrm>
        </p:spPr>
        <p:txBody>
          <a:bodyPr/>
          <a:lstStyle/>
          <a:p>
            <a:r>
              <a:rPr lang="en-US" altLang="en-US" b="1" dirty="0">
                <a:solidFill>
                  <a:srgbClr val="00B0F0"/>
                </a:solidFill>
                <a:ea typeface="ＭＳ Ｐゴシック" charset="-128"/>
              </a:rPr>
              <a:t>How to Apply</a:t>
            </a:r>
          </a:p>
        </p:txBody>
      </p:sp>
      <p:sp>
        <p:nvSpPr>
          <p:cNvPr id="68610" name="Content Placeholder 2"/>
          <p:cNvSpPr>
            <a:spLocks noGrp="1"/>
          </p:cNvSpPr>
          <p:nvPr>
            <p:ph idx="1"/>
          </p:nvPr>
        </p:nvSpPr>
        <p:spPr>
          <a:xfrm>
            <a:off x="532135" y="969788"/>
            <a:ext cx="8229600" cy="4525963"/>
          </a:xfrm>
        </p:spPr>
        <p:txBody>
          <a:bodyPr>
            <a:normAutofit fontScale="47500" lnSpcReduction="20000"/>
          </a:bodyPr>
          <a:lstStyle/>
          <a:p>
            <a:pPr marL="0" indent="0">
              <a:buNone/>
            </a:pPr>
            <a:r>
              <a:rPr lang="en-US" altLang="en-US" sz="3800" b="1" dirty="0">
                <a:ea typeface="ＭＳ Ｐゴシック" charset="-128"/>
              </a:rPr>
              <a:t>Research Portal</a:t>
            </a:r>
          </a:p>
          <a:p>
            <a:pPr marL="400050" lvl="1" indent="0">
              <a:buFont typeface="Arial" charset="0"/>
              <a:buNone/>
            </a:pPr>
            <a:r>
              <a:rPr lang="en-US" altLang="en-US" dirty="0">
                <a:solidFill>
                  <a:srgbClr val="00B0F0"/>
                </a:solidFill>
                <a:ea typeface="ＭＳ Ｐゴシック" charset="-128"/>
                <a:hlinkClick r:id="rId2">
                  <a:extLst>
                    <a:ext uri="{A12FA001-AC4F-418D-AE19-62706E023703}">
                      <ahyp:hlinkClr xmlns:ahyp="http://schemas.microsoft.com/office/drawing/2018/hyperlinkcolor" xmlns="" val="tx"/>
                    </a:ext>
                  </a:extLst>
                </a:hlinkClick>
              </a:rPr>
              <a:t>https://portal-portail.nserc-crsng.gc.ca/</a:t>
            </a:r>
            <a:r>
              <a:rPr lang="en-US" altLang="en-US" dirty="0">
                <a:solidFill>
                  <a:srgbClr val="00B0F0"/>
                </a:solidFill>
                <a:ea typeface="ＭＳ Ｐゴシック" charset="-128"/>
              </a:rPr>
              <a:t>  </a:t>
            </a:r>
          </a:p>
          <a:p>
            <a:pPr>
              <a:buFont typeface="Arial" charset="0"/>
              <a:buNone/>
            </a:pPr>
            <a:endParaRPr lang="en-US" altLang="en-US" dirty="0">
              <a:ea typeface="ＭＳ Ｐゴシック" charset="-128"/>
            </a:endParaRPr>
          </a:p>
          <a:p>
            <a:pPr>
              <a:buFont typeface="Arial" charset="0"/>
              <a:buNone/>
            </a:pPr>
            <a:endParaRPr lang="en-US" altLang="en-US" dirty="0">
              <a:ea typeface="ＭＳ Ｐゴシック" charset="-128"/>
            </a:endParaRPr>
          </a:p>
          <a:p>
            <a:pPr>
              <a:buFont typeface="Arial" charset="0"/>
              <a:buNone/>
            </a:pPr>
            <a:endParaRPr lang="en-US" altLang="en-US" dirty="0">
              <a:ea typeface="ＭＳ Ｐゴシック" charset="-128"/>
            </a:endParaRPr>
          </a:p>
          <a:p>
            <a:pPr marL="0" indent="0">
              <a:buNone/>
            </a:pPr>
            <a:endParaRPr lang="en-US" altLang="en-US" dirty="0">
              <a:ea typeface="ＭＳ Ｐゴシック" charset="-128"/>
            </a:endParaRPr>
          </a:p>
          <a:p>
            <a:pPr marL="0" indent="0">
              <a:buNone/>
            </a:pPr>
            <a:endParaRPr lang="en-US" altLang="en-US" dirty="0">
              <a:ea typeface="ＭＳ Ｐゴシック" charset="-128"/>
            </a:endParaRPr>
          </a:p>
          <a:p>
            <a:pPr marL="0" indent="0">
              <a:buNone/>
            </a:pPr>
            <a:endParaRPr lang="en-US" altLang="en-US" dirty="0">
              <a:ea typeface="ＭＳ Ｐゴシック" charset="-128"/>
            </a:endParaRPr>
          </a:p>
          <a:p>
            <a:pPr marL="0" indent="0">
              <a:buNone/>
            </a:pPr>
            <a:endParaRPr lang="en-US" altLang="en-US" dirty="0">
              <a:ea typeface="ＭＳ Ｐゴシック" charset="-128"/>
            </a:endParaRPr>
          </a:p>
          <a:p>
            <a:pPr marL="0" indent="0">
              <a:buNone/>
            </a:pPr>
            <a:endParaRPr lang="en-US" altLang="en-US" dirty="0">
              <a:ea typeface="ＭＳ Ｐゴシック" charset="-128"/>
            </a:endParaRPr>
          </a:p>
          <a:p>
            <a:pPr marL="0" indent="0">
              <a:buNone/>
            </a:pPr>
            <a:endParaRPr lang="en-US" altLang="en-US" dirty="0">
              <a:ea typeface="ＭＳ Ｐゴシック" charset="-128"/>
            </a:endParaRPr>
          </a:p>
          <a:p>
            <a:pPr marL="0" indent="0">
              <a:buNone/>
            </a:pPr>
            <a:r>
              <a:rPr lang="en-US" altLang="en-US" sz="3800" b="1" dirty="0">
                <a:ea typeface="ＭＳ Ｐゴシック" charset="-128"/>
              </a:rPr>
              <a:t>Instructions</a:t>
            </a:r>
          </a:p>
          <a:p>
            <a:r>
              <a:rPr lang="en-US" altLang="en-US" dirty="0">
                <a:ea typeface="ＭＳ Ｐゴシック" charset="-128"/>
              </a:rPr>
              <a:t>Masters:</a:t>
            </a:r>
          </a:p>
          <a:p>
            <a:pPr marL="400050" lvl="1" indent="0">
              <a:buFont typeface="Arial" charset="0"/>
              <a:buNone/>
            </a:pPr>
            <a:r>
              <a:rPr lang="en-US" altLang="en-US" sz="2500" dirty="0">
                <a:solidFill>
                  <a:srgbClr val="00B0F0"/>
                </a:solidFill>
                <a:ea typeface="ＭＳ Ｐゴシック" charset="-128"/>
                <a:hlinkClick r:id="rId3">
                  <a:extLst>
                    <a:ext uri="{A12FA001-AC4F-418D-AE19-62706E023703}">
                      <ahyp:hlinkClr xmlns:ahyp="http://schemas.microsoft.com/office/drawing/2018/hyperlinkcolor" xmlns="" val="tx"/>
                    </a:ext>
                  </a:extLst>
                </a:hlinkClick>
              </a:rPr>
              <a:t>http://www.nserc-crsng.gc.ca/ResearchPortal-PortailDeRecherche/Instructions-Instructions/CGS_M-BESC_M_eng.asp</a:t>
            </a:r>
            <a:r>
              <a:rPr lang="en-US" altLang="en-US" sz="2500" dirty="0">
                <a:solidFill>
                  <a:srgbClr val="00B0F0"/>
                </a:solidFill>
                <a:ea typeface="ＭＳ Ｐゴシック" charset="-128"/>
              </a:rPr>
              <a:t> </a:t>
            </a:r>
          </a:p>
          <a:p>
            <a:pPr marL="400050" lvl="1" indent="0">
              <a:buFont typeface="Arial" charset="0"/>
              <a:buNone/>
            </a:pPr>
            <a:endParaRPr lang="en-US" altLang="en-US" sz="3200" dirty="0">
              <a:ea typeface="ＭＳ Ｐゴシック" charset="-128"/>
            </a:endParaRPr>
          </a:p>
          <a:p>
            <a:pPr marL="444500" lvl="1" indent="-444500">
              <a:buFont typeface="Arial" charset="0"/>
              <a:buChar char="•"/>
            </a:pPr>
            <a:r>
              <a:rPr lang="en-US" altLang="en-US" sz="3200" dirty="0">
                <a:ea typeface="ＭＳ Ｐゴシック" charset="-128"/>
              </a:rPr>
              <a:t>PhD:</a:t>
            </a:r>
          </a:p>
          <a:p>
            <a:pPr marL="0" lvl="1" indent="0">
              <a:buNone/>
            </a:pPr>
            <a:r>
              <a:rPr lang="en-US" altLang="en-US" sz="3200" dirty="0">
                <a:solidFill>
                  <a:srgbClr val="00B0F0"/>
                </a:solidFill>
                <a:ea typeface="ＭＳ Ｐゴシック" charset="-128"/>
              </a:rPr>
              <a:t>          </a:t>
            </a:r>
            <a:r>
              <a:rPr lang="en-US" altLang="en-US" sz="2500" dirty="0">
                <a:solidFill>
                  <a:srgbClr val="00B0F0"/>
                </a:solidFill>
                <a:ea typeface="ＭＳ Ｐゴシック" charset="-128"/>
                <a:hlinkClick r:id="rId4">
                  <a:extLst>
                    <a:ext uri="{A12FA001-AC4F-418D-AE19-62706E023703}">
                      <ahyp:hlinkClr xmlns:ahyp="http://schemas.microsoft.com/office/drawing/2018/hyperlinkcolor" xmlns="" val="tx"/>
                    </a:ext>
                  </a:extLst>
                </a:hlinkClick>
              </a:rPr>
              <a:t>https://www.sshrc-crsh.gc.ca/funding-financement/instructions/doctoral/doctoral-eng.aspx#referees-repondants</a:t>
            </a:r>
            <a:r>
              <a:rPr lang="en-US" altLang="en-US" sz="2500" dirty="0">
                <a:solidFill>
                  <a:srgbClr val="00B0F0"/>
                </a:solidFill>
                <a:ea typeface="ＭＳ Ｐゴシック" charset="-128"/>
              </a:rPr>
              <a:t> </a:t>
            </a:r>
            <a:endParaRPr lang="en-US" altLang="en-US" sz="3200" dirty="0">
              <a:solidFill>
                <a:srgbClr val="00B0F0"/>
              </a:solidFill>
              <a:ea typeface="ＭＳ Ｐゴシック" charset="-128"/>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85141"/>
            <a:ext cx="3187700" cy="469900"/>
          </a:xfrm>
          <a:prstGeom prst="rect">
            <a:avLst/>
          </a:prstGeom>
        </p:spPr>
      </p:pic>
      <p:pic>
        <p:nvPicPr>
          <p:cNvPr id="3" name="Picture 2">
            <a:extLst>
              <a:ext uri="{FF2B5EF4-FFF2-40B4-BE49-F238E27FC236}">
                <a16:creationId xmlns:a16="http://schemas.microsoft.com/office/drawing/2014/main" id="{6CBDB468-89C5-4867-BE6E-60A50A8AF6DD}"/>
              </a:ext>
            </a:extLst>
          </p:cNvPr>
          <p:cNvPicPr>
            <a:picLocks noChangeAspect="1"/>
          </p:cNvPicPr>
          <p:nvPr/>
        </p:nvPicPr>
        <p:blipFill>
          <a:blip r:embed="rId6"/>
          <a:stretch>
            <a:fillRect/>
          </a:stretch>
        </p:blipFill>
        <p:spPr>
          <a:xfrm>
            <a:off x="899592" y="1646038"/>
            <a:ext cx="6624736" cy="1580994"/>
          </a:xfrm>
          <a:prstGeom prst="rect">
            <a:avLst/>
          </a:prstGeom>
        </p:spPr>
      </p:pic>
    </p:spTree>
    <p:extLst>
      <p:ext uri="{BB962C8B-B14F-4D97-AF65-F5344CB8AC3E}">
        <p14:creationId xmlns:p14="http://schemas.microsoft.com/office/powerpoint/2010/main" val="1552584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normAutofit fontScale="90000"/>
          </a:bodyPr>
          <a:lstStyle/>
          <a:p>
            <a:r>
              <a:rPr lang="en-US" altLang="en-US" b="1" dirty="0">
                <a:solidFill>
                  <a:srgbClr val="00B0F0"/>
                </a:solidFill>
                <a:ea typeface="ＭＳ Ｐゴシック" charset="-128"/>
              </a:rPr>
              <a:t>Other – Canadian Common CV (CCV)</a:t>
            </a:r>
          </a:p>
        </p:txBody>
      </p:sp>
      <p:sp>
        <p:nvSpPr>
          <p:cNvPr id="78850" name="Content Placeholder 2"/>
          <p:cNvSpPr>
            <a:spLocks noGrp="1"/>
          </p:cNvSpPr>
          <p:nvPr>
            <p:ph idx="1"/>
          </p:nvPr>
        </p:nvSpPr>
        <p:spPr>
          <a:xfrm>
            <a:off x="457200" y="1295400"/>
            <a:ext cx="8686800" cy="4525963"/>
          </a:xfrm>
        </p:spPr>
        <p:txBody>
          <a:bodyPr/>
          <a:lstStyle/>
          <a:p>
            <a:pPr marL="0" indent="0">
              <a:buNone/>
            </a:pPr>
            <a:r>
              <a:rPr lang="en-US" altLang="en-US" dirty="0">
                <a:ea typeface="ＭＳ Ｐゴシック" charset="-128"/>
              </a:rPr>
              <a:t>Canadian Common CV</a:t>
            </a:r>
            <a:endParaRPr lang="en-US" altLang="en-US" dirty="0">
              <a:ea typeface="ＭＳ Ｐゴシック" charset="-128"/>
              <a:hlinkClick r:id="rId2">
                <a:extLst>
                  <a:ext uri="{A12FA001-AC4F-418D-AE19-62706E023703}">
                    <ahyp:hlinkClr xmlns:ahyp="http://schemas.microsoft.com/office/drawing/2018/hyperlinkcolor" xmlns="" val="tx"/>
                  </a:ext>
                </a:extLst>
              </a:hlinkClick>
            </a:endParaRPr>
          </a:p>
          <a:p>
            <a:pPr marL="0" indent="0">
              <a:buNone/>
            </a:pPr>
            <a:r>
              <a:rPr lang="en-US" altLang="en-US" sz="2400" b="1" dirty="0">
                <a:solidFill>
                  <a:srgbClr val="00B0F0"/>
                </a:solidFill>
                <a:ea typeface="ＭＳ Ｐゴシック" charset="-128"/>
                <a:hlinkClick r:id="rId3">
                  <a:extLst>
                    <a:ext uri="{A12FA001-AC4F-418D-AE19-62706E023703}">
                      <ahyp:hlinkClr xmlns:ahyp="http://schemas.microsoft.com/office/drawing/2018/hyperlinkcolor" xmlns="" val="tx"/>
                    </a:ext>
                  </a:extLst>
                </a:hlinkClick>
              </a:rPr>
              <a:t>https://ccv-cvc.ca/indexresearcher-eng.frm</a:t>
            </a:r>
            <a:r>
              <a:rPr lang="en-US" altLang="en-US" sz="2400" b="1" dirty="0">
                <a:solidFill>
                  <a:srgbClr val="00B0F0"/>
                </a:solidFill>
                <a:ea typeface="ＭＳ Ｐゴシック" charset="-128"/>
              </a:rPr>
              <a:t> </a:t>
            </a:r>
          </a:p>
          <a:p>
            <a:endParaRPr lang="en-US" altLang="en-US" dirty="0">
              <a:ea typeface="ＭＳ Ｐゴシック" charset="-128"/>
            </a:endParaRPr>
          </a:p>
          <a:p>
            <a:pPr marL="0" indent="0">
              <a:buNone/>
            </a:pPr>
            <a:r>
              <a:rPr lang="en-US" altLang="en-US" dirty="0">
                <a:ea typeface="ＭＳ Ｐゴシック" charset="-128"/>
              </a:rPr>
              <a:t>Instructions for completing the CCV and attaching it to your application</a:t>
            </a:r>
          </a:p>
          <a:p>
            <a:pPr marL="0" indent="0">
              <a:buNone/>
            </a:pPr>
            <a:r>
              <a:rPr lang="en-US" altLang="en-US" sz="1800" b="1" dirty="0">
                <a:solidFill>
                  <a:srgbClr val="00B0F0"/>
                </a:solidFill>
                <a:ea typeface="ＭＳ Ｐゴシック" charset="-128"/>
                <a:hlinkClick r:id="rId4">
                  <a:extLst>
                    <a:ext uri="{A12FA001-AC4F-418D-AE19-62706E023703}">
                      <ahyp:hlinkClr xmlns:ahyp="http://schemas.microsoft.com/office/drawing/2018/hyperlinkcolor" xmlns="" val="tx"/>
                    </a:ext>
                  </a:extLst>
                </a:hlinkClick>
              </a:rPr>
              <a:t>http://www.nserc-crsng.gc.ca/Students-Etudiants/CCV_CGSM-CVC_BESCM_eng.asp</a:t>
            </a:r>
            <a:r>
              <a:rPr lang="en-US" altLang="en-US" sz="1800" b="1" dirty="0">
                <a:solidFill>
                  <a:srgbClr val="00B0F0"/>
                </a:solidFill>
                <a:ea typeface="ＭＳ Ｐゴシック" charset="-128"/>
              </a:rPr>
              <a:t> </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88100"/>
            <a:ext cx="3187700" cy="469900"/>
          </a:xfrm>
          <a:prstGeom prst="rect">
            <a:avLst/>
          </a:prstGeom>
        </p:spPr>
      </p:pic>
    </p:spTree>
    <p:extLst>
      <p:ext uri="{BB962C8B-B14F-4D97-AF65-F5344CB8AC3E}">
        <p14:creationId xmlns:p14="http://schemas.microsoft.com/office/powerpoint/2010/main" val="1213362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noAutofit/>
          </a:bodyPr>
          <a:lstStyle/>
          <a:p>
            <a:pPr eaLnBrk="1" hangingPunct="1"/>
            <a:r>
              <a:rPr lang="en-US" altLang="en-US" sz="3600" b="1" dirty="0">
                <a:solidFill>
                  <a:srgbClr val="00B0F0"/>
                </a:solidFill>
              </a:rPr>
              <a:t>If your area of Research is CIHR or NSERC</a:t>
            </a:r>
            <a:br>
              <a:rPr lang="en-US" altLang="en-US" sz="3600" b="1" dirty="0">
                <a:solidFill>
                  <a:srgbClr val="00B0F0"/>
                </a:solidFill>
              </a:rPr>
            </a:br>
            <a:endParaRPr lang="en-US" altLang="en-US" sz="3600" b="1" dirty="0">
              <a:solidFill>
                <a:srgbClr val="00B0F0"/>
              </a:solidFill>
            </a:endParaRPr>
          </a:p>
        </p:txBody>
      </p:sp>
      <p:sp>
        <p:nvSpPr>
          <p:cNvPr id="12291" name="Content Placeholder 2"/>
          <p:cNvSpPr>
            <a:spLocks noGrp="1"/>
          </p:cNvSpPr>
          <p:nvPr>
            <p:ph idx="1"/>
          </p:nvPr>
        </p:nvSpPr>
        <p:spPr>
          <a:xfrm>
            <a:off x="457200" y="1295400"/>
            <a:ext cx="8153400" cy="5013920"/>
          </a:xfrm>
        </p:spPr>
        <p:txBody>
          <a:bodyPr rtlCol="0">
            <a:normAutofit fontScale="55000" lnSpcReduction="20000"/>
          </a:bodyPr>
          <a:lstStyle/>
          <a:p>
            <a:pPr eaLnBrk="1" fontAlgn="auto" hangingPunct="1">
              <a:spcAft>
                <a:spcPts val="0"/>
              </a:spcAft>
              <a:buFont typeface="Arial"/>
              <a:buChar char="•"/>
              <a:defRPr/>
            </a:pPr>
            <a:r>
              <a:rPr lang="en-US" dirty="0"/>
              <a:t>You will likely not be able to apply to SSHRC</a:t>
            </a:r>
          </a:p>
          <a:p>
            <a:pPr>
              <a:defRPr/>
            </a:pPr>
            <a:r>
              <a:rPr lang="en-US" dirty="0">
                <a:solidFill>
                  <a:srgbClr val="00B0F0"/>
                </a:solidFill>
                <a:hlinkClick r:id="rId2">
                  <a:extLst>
                    <a:ext uri="{A12FA001-AC4F-418D-AE19-62706E023703}">
                      <ahyp:hlinkClr xmlns:ahyp="http://schemas.microsoft.com/office/drawing/2018/hyperlinkcolor" xmlns="" val="tx"/>
                    </a:ext>
                  </a:extLst>
                </a:hlinkClick>
              </a:rPr>
              <a:t>Ineligible For SSHRC Support</a:t>
            </a:r>
            <a:endParaRPr lang="en-US" dirty="0">
              <a:solidFill>
                <a:srgbClr val="00B0F0"/>
              </a:solidFill>
            </a:endParaRPr>
          </a:p>
          <a:p>
            <a:pPr lvl="1">
              <a:buFont typeface="Arial" panose="020B0604020202020204" pitchFamily="34" charset="0"/>
              <a:buChar char="•"/>
              <a:defRPr/>
            </a:pPr>
            <a:r>
              <a:rPr lang="en-US" sz="2900" dirty="0"/>
              <a:t>clinical education for health care professionals;</a:t>
            </a:r>
          </a:p>
          <a:p>
            <a:pPr lvl="1">
              <a:buFont typeface="Arial" panose="020B0604020202020204" pitchFamily="34" charset="0"/>
              <a:buChar char="•"/>
              <a:defRPr/>
            </a:pPr>
            <a:r>
              <a:rPr lang="en-US" sz="2900" dirty="0"/>
              <a:t>psychomotor research and kinesiology;</a:t>
            </a:r>
          </a:p>
          <a:p>
            <a:pPr lvl="1">
              <a:buFont typeface="Arial" panose="020B0604020202020204" pitchFamily="34" charset="0"/>
              <a:buChar char="•"/>
              <a:defRPr/>
            </a:pPr>
            <a:r>
              <a:rPr lang="en-US" sz="2900" dirty="0"/>
              <a:t>clinical research (e.g., treatment, prevention or diagnosis of a condition, disorder or disease; testing or evaluating the impact of interventions, medication or medical aids);</a:t>
            </a:r>
          </a:p>
          <a:p>
            <a:pPr lvl="1">
              <a:buFont typeface="Arial" panose="020B0604020202020204" pitchFamily="34" charset="0"/>
              <a:buChar char="•"/>
              <a:defRPr/>
            </a:pPr>
            <a:r>
              <a:rPr lang="en-US" sz="2900" dirty="0"/>
              <a:t>therapy (e.g., counselling, interventions, psychotherapy, rehabilitation, speech and occupational therapy, validation/testing of diagnostic tools); and</a:t>
            </a:r>
          </a:p>
          <a:p>
            <a:pPr lvl="1">
              <a:buFont typeface="Arial" panose="020B0604020202020204" pitchFamily="34" charset="0"/>
              <a:buChar char="•"/>
              <a:defRPr/>
            </a:pPr>
            <a:r>
              <a:rPr lang="en-US" sz="2900" dirty="0"/>
              <a:t>epidemiology.</a:t>
            </a:r>
          </a:p>
          <a:p>
            <a:pPr eaLnBrk="1" fontAlgn="auto" hangingPunct="1">
              <a:spcAft>
                <a:spcPts val="0"/>
              </a:spcAft>
              <a:buFont typeface="Arial"/>
              <a:buChar char="•"/>
              <a:defRPr/>
            </a:pPr>
            <a:endParaRPr lang="en-US" sz="2000" dirty="0"/>
          </a:p>
          <a:p>
            <a:pPr eaLnBrk="1" fontAlgn="auto" hangingPunct="1">
              <a:spcAft>
                <a:spcPts val="0"/>
              </a:spcAft>
              <a:buFont typeface="Arial"/>
              <a:buChar char="•"/>
              <a:defRPr/>
            </a:pPr>
            <a:endParaRPr lang="en-US" sz="2000" dirty="0"/>
          </a:p>
          <a:p>
            <a:pPr eaLnBrk="1" fontAlgn="auto" hangingPunct="1">
              <a:spcAft>
                <a:spcPts val="0"/>
              </a:spcAft>
              <a:buFont typeface="Arial"/>
              <a:buChar char="•"/>
              <a:defRPr/>
            </a:pPr>
            <a:r>
              <a:rPr lang="en-US" dirty="0"/>
              <a:t>CIHR applications are more complicated </a:t>
            </a:r>
          </a:p>
          <a:p>
            <a:pPr marL="400050" lvl="1" indent="0">
              <a:buNone/>
              <a:defRPr/>
            </a:pPr>
            <a:r>
              <a:rPr lang="en-US" dirty="0"/>
              <a:t>Doctoral Research Awards</a:t>
            </a:r>
          </a:p>
          <a:p>
            <a:pPr marL="400050" lvl="1" indent="0">
              <a:buNone/>
              <a:defRPr/>
            </a:pPr>
            <a:r>
              <a:rPr lang="en-US" dirty="0"/>
              <a:t> </a:t>
            </a:r>
            <a:r>
              <a:rPr lang="en-US" sz="2200" dirty="0">
                <a:solidFill>
                  <a:srgbClr val="00B0F0"/>
                </a:solidFill>
                <a:hlinkClick r:id="rId3">
                  <a:extLst>
                    <a:ext uri="{A12FA001-AC4F-418D-AE19-62706E023703}">
                      <ahyp:hlinkClr xmlns:ahyp="http://schemas.microsoft.com/office/drawing/2018/hyperlinkcolor" xmlns="" val="tx"/>
                    </a:ext>
                  </a:extLst>
                </a:hlinkClick>
              </a:rPr>
              <a:t>https://cihr-irsc.gc.ca/e/38887.html</a:t>
            </a:r>
            <a:r>
              <a:rPr lang="en-US" sz="2200" dirty="0">
                <a:solidFill>
                  <a:srgbClr val="00B0F0"/>
                </a:solidFill>
              </a:rPr>
              <a:t> </a:t>
            </a:r>
            <a:endParaRPr lang="en-US" dirty="0">
              <a:solidFill>
                <a:srgbClr val="00B0F0"/>
              </a:solidFill>
            </a:endParaRPr>
          </a:p>
          <a:p>
            <a:pPr eaLnBrk="1" fontAlgn="auto" hangingPunct="1">
              <a:spcAft>
                <a:spcPts val="0"/>
              </a:spcAft>
              <a:buFont typeface="Arial"/>
              <a:buChar char="•"/>
              <a:defRPr/>
            </a:pPr>
            <a:endParaRPr lang="en-US" dirty="0"/>
          </a:p>
          <a:p>
            <a:pPr eaLnBrk="1" fontAlgn="auto" hangingPunct="1">
              <a:spcAft>
                <a:spcPts val="0"/>
              </a:spcAft>
              <a:buFont typeface="Arial"/>
              <a:buChar char="•"/>
              <a:defRPr/>
            </a:pPr>
            <a:r>
              <a:rPr lang="en-US" dirty="0"/>
              <a:t>NSERC</a:t>
            </a:r>
          </a:p>
          <a:p>
            <a:pPr marL="0" indent="0" eaLnBrk="1" fontAlgn="auto" hangingPunct="1">
              <a:spcAft>
                <a:spcPts val="0"/>
              </a:spcAft>
              <a:buNone/>
              <a:defRPr/>
            </a:pPr>
            <a:r>
              <a:rPr lang="en-US" dirty="0"/>
              <a:t>      Master’s Program</a:t>
            </a:r>
            <a:endParaRPr lang="en-US" dirty="0">
              <a:solidFill>
                <a:srgbClr val="5F5F5F"/>
              </a:solidFill>
              <a:hlinkClick r:id="rId4">
                <a:extLst>
                  <a:ext uri="{A12FA001-AC4F-418D-AE19-62706E023703}">
                    <ahyp:hlinkClr xmlns:ahyp="http://schemas.microsoft.com/office/drawing/2018/hyperlinkcolor" xmlns="" val="tx"/>
                  </a:ext>
                </a:extLst>
              </a:hlinkClick>
            </a:endParaRPr>
          </a:p>
          <a:p>
            <a:pPr marL="400050" lvl="1" indent="0">
              <a:buNone/>
              <a:defRPr/>
            </a:pPr>
            <a:r>
              <a:rPr lang="en-US" sz="1900" dirty="0">
                <a:solidFill>
                  <a:srgbClr val="00B0F0"/>
                </a:solidFill>
                <a:hlinkClick r:id="rId4">
                  <a:extLst>
                    <a:ext uri="{A12FA001-AC4F-418D-AE19-62706E023703}">
                      <ahyp:hlinkClr xmlns:ahyp="http://schemas.microsoft.com/office/drawing/2018/hyperlinkcolor" xmlns="" val="tx"/>
                    </a:ext>
                  </a:extLst>
                </a:hlinkClick>
              </a:rPr>
              <a:t>https://www.nserc-crsng.gc.ca/students-etudiants/pg-cs/cgsm-bescm_eng.asp</a:t>
            </a:r>
            <a:r>
              <a:rPr lang="en-US" sz="1900" dirty="0">
                <a:solidFill>
                  <a:srgbClr val="00B0F0"/>
                </a:solidFill>
              </a:rPr>
              <a:t> </a:t>
            </a:r>
          </a:p>
          <a:p>
            <a:pPr eaLnBrk="1" fontAlgn="auto" hangingPunct="1">
              <a:spcAft>
                <a:spcPts val="0"/>
              </a:spcAft>
              <a:buFont typeface="Arial"/>
              <a:buChar char="•"/>
              <a:defRPr/>
            </a:pPr>
            <a:r>
              <a:rPr lang="en-US" dirty="0"/>
              <a:t>Doctoral Program</a:t>
            </a:r>
          </a:p>
          <a:p>
            <a:pPr marL="400050" lvl="1" indent="0">
              <a:buNone/>
              <a:defRPr/>
            </a:pPr>
            <a:r>
              <a:rPr lang="en-US" sz="1900" dirty="0">
                <a:solidFill>
                  <a:srgbClr val="00B0F0"/>
                </a:solidFill>
                <a:hlinkClick r:id="rId5">
                  <a:extLst>
                    <a:ext uri="{A12FA001-AC4F-418D-AE19-62706E023703}">
                      <ahyp:hlinkClr xmlns:ahyp="http://schemas.microsoft.com/office/drawing/2018/hyperlinkcolor" xmlns="" val="tx"/>
                    </a:ext>
                  </a:extLst>
                </a:hlinkClick>
              </a:rPr>
              <a:t>https://www.nserc-crsng.gc.ca/students-etudiants/pg-cs/cgsd-bescd_eng.asp</a:t>
            </a:r>
            <a:r>
              <a:rPr lang="en-US" sz="1900" dirty="0">
                <a:solidFill>
                  <a:srgbClr val="00B0F0"/>
                </a:solidFill>
              </a:rPr>
              <a:t> </a:t>
            </a:r>
          </a:p>
          <a:p>
            <a:pPr eaLnBrk="1" fontAlgn="auto" hangingPunct="1">
              <a:spcAft>
                <a:spcPts val="0"/>
              </a:spcAft>
              <a:buFont typeface="Arial"/>
              <a:buChar char="•"/>
              <a:defRPr/>
            </a:pPr>
            <a:endParaRPr lang="en-US"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388100"/>
            <a:ext cx="3187700" cy="469900"/>
          </a:xfrm>
          <a:prstGeom prst="rect">
            <a:avLst/>
          </a:prstGeom>
        </p:spPr>
      </p:pic>
    </p:spTree>
    <p:extLst>
      <p:ext uri="{BB962C8B-B14F-4D97-AF65-F5344CB8AC3E}">
        <p14:creationId xmlns:p14="http://schemas.microsoft.com/office/powerpoint/2010/main" val="1935417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381000" y="304800"/>
            <a:ext cx="8229600" cy="990600"/>
          </a:xfrm>
        </p:spPr>
        <p:txBody>
          <a:bodyPr>
            <a:normAutofit/>
          </a:bodyPr>
          <a:lstStyle/>
          <a:p>
            <a:pPr eaLnBrk="1" hangingPunct="1"/>
            <a:r>
              <a:rPr lang="en-US" altLang="en-US" b="1" dirty="0">
                <a:solidFill>
                  <a:srgbClr val="00B0F0"/>
                </a:solidFill>
              </a:rPr>
              <a:t>HELP!! </a:t>
            </a:r>
          </a:p>
        </p:txBody>
      </p:sp>
      <p:sp>
        <p:nvSpPr>
          <p:cNvPr id="71682" name="Rectangle 3"/>
          <p:cNvSpPr>
            <a:spLocks noGrp="1" noChangeArrowheads="1"/>
          </p:cNvSpPr>
          <p:nvPr>
            <p:ph idx="1"/>
          </p:nvPr>
        </p:nvSpPr>
        <p:spPr>
          <a:xfrm>
            <a:off x="346380" y="1295400"/>
            <a:ext cx="8336160" cy="4876800"/>
          </a:xfrm>
        </p:spPr>
        <p:txBody>
          <a:bodyPr>
            <a:normAutofit/>
          </a:bodyPr>
          <a:lstStyle/>
          <a:p>
            <a:pPr eaLnBrk="1" hangingPunct="1"/>
            <a:r>
              <a:rPr lang="en-US" altLang="en-US" sz="2800" dirty="0"/>
              <a:t>Binder of successful applications in the Research Office</a:t>
            </a:r>
          </a:p>
          <a:p>
            <a:pPr eaLnBrk="1" hangingPunct="1"/>
            <a:endParaRPr lang="en-US" altLang="en-US" sz="2800" dirty="0"/>
          </a:p>
          <a:p>
            <a:pPr eaLnBrk="1" hangingPunct="1"/>
            <a:r>
              <a:rPr lang="en-US" altLang="en-US" sz="2800" dirty="0"/>
              <a:t>Ask your supervisor, ask your  peers, ask your room-mate… to read your proposal and provide feedback</a:t>
            </a:r>
          </a:p>
          <a:p>
            <a:pPr eaLnBrk="1" hangingPunct="1"/>
            <a:endParaRPr lang="en-US" altLang="en-US" sz="2800" dirty="0"/>
          </a:p>
          <a:p>
            <a:r>
              <a:rPr lang="en-US" sz="2800" dirty="0">
                <a:effectLst/>
              </a:rPr>
              <a:t>OGS: Contact </a:t>
            </a:r>
            <a:r>
              <a:rPr lang="en-US" sz="2800" b="1" dirty="0">
                <a:effectLst/>
              </a:rPr>
              <a:t>Erin Daley</a:t>
            </a:r>
            <a:r>
              <a:rPr lang="en-US" sz="2800" dirty="0">
                <a:effectLst/>
              </a:rPr>
              <a:t>, Scholarship Coordinator by </a:t>
            </a:r>
            <a:r>
              <a:rPr lang="en-US" sz="2800" u="sng" dirty="0">
                <a:effectLst/>
                <a:hlinkClick r:id="rId3">
                  <a:extLst>
                    <a:ext uri="{A12FA001-AC4F-418D-AE19-62706E023703}">
                      <ahyp:hlinkClr xmlns:ahyp="http://schemas.microsoft.com/office/drawing/2018/hyperlinkcolor" xmlns="" val="tx"/>
                    </a:ext>
                  </a:extLst>
                </a:hlinkClick>
              </a:rPr>
              <a:t>EMAIL</a:t>
            </a:r>
            <a:r>
              <a:rPr lang="en-US" sz="2800" dirty="0">
                <a:effectLst/>
              </a:rPr>
              <a:t>.</a:t>
            </a:r>
          </a:p>
          <a:p>
            <a:pPr eaLnBrk="1" hangingPunct="1"/>
            <a:endParaRPr lang="en-US" alt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5" y="6394018"/>
            <a:ext cx="3187700" cy="469900"/>
          </a:xfrm>
          <a:prstGeom prst="rect">
            <a:avLst/>
          </a:prstGeom>
        </p:spPr>
      </p:pic>
    </p:spTree>
    <p:extLst>
      <p:ext uri="{BB962C8B-B14F-4D97-AF65-F5344CB8AC3E}">
        <p14:creationId xmlns:p14="http://schemas.microsoft.com/office/powerpoint/2010/main" val="856699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457200" y="609600"/>
            <a:ext cx="8183563" cy="1050925"/>
          </a:xfrm>
        </p:spPr>
        <p:txBody>
          <a:bodyPr/>
          <a:lstStyle/>
          <a:p>
            <a:pPr eaLnBrk="1" hangingPunct="1"/>
            <a:r>
              <a:rPr lang="en-US" altLang="en-US" b="1" dirty="0">
                <a:solidFill>
                  <a:srgbClr val="00B0F0"/>
                </a:solidFill>
                <a:ea typeface="ＭＳ Ｐゴシック" charset="-128"/>
              </a:rPr>
              <a:t>Deadlines:</a:t>
            </a:r>
          </a:p>
        </p:txBody>
      </p:sp>
      <p:sp>
        <p:nvSpPr>
          <p:cNvPr id="81922" name="Rectangle 3"/>
          <p:cNvSpPr>
            <a:spLocks noGrp="1" noChangeArrowheads="1"/>
          </p:cNvSpPr>
          <p:nvPr>
            <p:ph idx="1"/>
          </p:nvPr>
        </p:nvSpPr>
        <p:spPr>
          <a:xfrm>
            <a:off x="457200" y="1752600"/>
            <a:ext cx="8183563" cy="4187825"/>
          </a:xfrm>
        </p:spPr>
        <p:txBody>
          <a:bodyPr>
            <a:normAutofit/>
          </a:bodyPr>
          <a:lstStyle/>
          <a:p>
            <a:r>
              <a:rPr lang="en-US" altLang="en-US" b="1" dirty="0"/>
              <a:t>CGS-M</a:t>
            </a:r>
            <a:r>
              <a:rPr lang="en-US" altLang="en-US" dirty="0"/>
              <a:t>: </a:t>
            </a:r>
            <a:r>
              <a:rPr lang="en-US" altLang="en-US" b="1" dirty="0"/>
              <a:t>December 1</a:t>
            </a:r>
            <a:r>
              <a:rPr lang="en-US" altLang="en-US" dirty="0">
                <a:ea typeface="ＭＳ Ｐゴシック" charset="-128"/>
              </a:rPr>
              <a:t>, 2022</a:t>
            </a:r>
          </a:p>
          <a:p>
            <a:pPr eaLnBrk="1" hangingPunct="1"/>
            <a:r>
              <a:rPr lang="en-US" altLang="en-US" b="1" dirty="0" smtClean="0">
                <a:ea typeface="ＭＳ Ｐゴシック" charset="-128"/>
              </a:rPr>
              <a:t>OGS</a:t>
            </a:r>
            <a:r>
              <a:rPr lang="en-US" altLang="en-US" dirty="0">
                <a:ea typeface="ＭＳ Ｐゴシック" charset="-128"/>
              </a:rPr>
              <a:t>: </a:t>
            </a:r>
            <a:r>
              <a:rPr lang="en-US" altLang="en-US" b="1" dirty="0">
                <a:ea typeface="ＭＳ Ｐゴシック" charset="-128"/>
              </a:rPr>
              <a:t>February 1</a:t>
            </a:r>
            <a:r>
              <a:rPr lang="en-US" altLang="en-US" dirty="0">
                <a:ea typeface="ＭＳ Ｐゴシック" charset="-128"/>
              </a:rPr>
              <a:t>, 2023, at </a:t>
            </a:r>
            <a:r>
              <a:rPr lang="en-US" altLang="en-US" b="1" dirty="0">
                <a:ea typeface="ＭＳ Ｐゴシック" charset="-128"/>
              </a:rPr>
              <a:t>4:00</a:t>
            </a:r>
            <a:r>
              <a:rPr lang="en-US" altLang="en-US" dirty="0">
                <a:ea typeface="ＭＳ Ｐゴシック" charset="-128"/>
              </a:rPr>
              <a:t> p.m. (EST).</a:t>
            </a:r>
          </a:p>
          <a:p>
            <a:r>
              <a:rPr lang="en-US" altLang="en-US" b="1" dirty="0" smtClean="0">
                <a:ea typeface="ＭＳ Ｐゴシック" charset="-128"/>
              </a:rPr>
              <a:t>CGS-D</a:t>
            </a:r>
            <a:r>
              <a:rPr lang="en-US" altLang="en-US" dirty="0">
                <a:ea typeface="ＭＳ Ｐゴシック" charset="-128"/>
              </a:rPr>
              <a:t>: </a:t>
            </a:r>
            <a:r>
              <a:rPr lang="en-US" altLang="en-US" b="1" dirty="0">
                <a:ea typeface="ＭＳ Ｐゴシック" charset="-128"/>
              </a:rPr>
              <a:t>October 17</a:t>
            </a:r>
            <a:r>
              <a:rPr lang="en-US" altLang="en-US" dirty="0">
                <a:ea typeface="ＭＳ Ｐゴシック" charset="-128"/>
              </a:rPr>
              <a:t>, 2023</a:t>
            </a:r>
            <a:endParaRPr lang="en-US" altLang="en-US" b="1" dirty="0">
              <a:ea typeface="ＭＳ Ｐゴシック" charset="-128"/>
            </a:endParaRPr>
          </a:p>
          <a:p>
            <a:endParaRPr lang="en-US" altLang="en-US" dirty="0"/>
          </a:p>
          <a:p>
            <a:endParaRPr lang="en-US" altLang="en-US" dirty="0"/>
          </a:p>
          <a:p>
            <a:pPr marL="0" indent="0">
              <a:buNone/>
            </a:pPr>
            <a:endParaRPr lang="en-US" altLang="en-US" dirty="0">
              <a:ea typeface="ＭＳ Ｐゴシック" charset="-128"/>
            </a:endParaRPr>
          </a:p>
          <a:p>
            <a:pPr eaLnBrk="1" hangingPunct="1"/>
            <a:endParaRPr lang="en-US" altLang="en-US" dirty="0">
              <a:ea typeface="ＭＳ Ｐゴシック" charset="-12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 y="6388100"/>
            <a:ext cx="3187700" cy="469900"/>
          </a:xfrm>
          <a:prstGeom prst="rect">
            <a:avLst/>
          </a:prstGeom>
        </p:spPr>
      </p:pic>
    </p:spTree>
    <p:extLst>
      <p:ext uri="{BB962C8B-B14F-4D97-AF65-F5344CB8AC3E}">
        <p14:creationId xmlns:p14="http://schemas.microsoft.com/office/powerpoint/2010/main" val="800837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799968" y="421761"/>
            <a:ext cx="7772400" cy="1470025"/>
          </a:xfrm>
        </p:spPr>
        <p:txBody>
          <a:bodyPr/>
          <a:lstStyle/>
          <a:p>
            <a:pPr eaLnBrk="1" hangingPunct="1"/>
            <a:r>
              <a:rPr lang="en-US" dirty="0"/>
              <a:t>Trudeau Doctoral Scholarships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2301"/>
            <a:ext cx="3187700" cy="469900"/>
          </a:xfrm>
          <a:prstGeom prst="rect">
            <a:avLst/>
          </a:prstGeom>
        </p:spPr>
      </p:pic>
      <p:pic>
        <p:nvPicPr>
          <p:cNvPr id="6" name="Picture 5">
            <a:extLst>
              <a:ext uri="{FF2B5EF4-FFF2-40B4-BE49-F238E27FC236}">
                <a16:creationId xmlns:a16="http://schemas.microsoft.com/office/drawing/2014/main" id="{9AD28064-6F69-445E-A79B-2371FD019B81}"/>
              </a:ext>
            </a:extLst>
          </p:cNvPr>
          <p:cNvPicPr>
            <a:picLocks noChangeAspect="1"/>
          </p:cNvPicPr>
          <p:nvPr/>
        </p:nvPicPr>
        <p:blipFill>
          <a:blip r:embed="rId3"/>
          <a:stretch>
            <a:fillRect/>
          </a:stretch>
        </p:blipFill>
        <p:spPr>
          <a:xfrm>
            <a:off x="0" y="1700808"/>
            <a:ext cx="9144000" cy="3719796"/>
          </a:xfrm>
          <a:prstGeom prst="rect">
            <a:avLst/>
          </a:prstGeom>
        </p:spPr>
      </p:pic>
    </p:spTree>
    <p:extLst>
      <p:ext uri="{BB962C8B-B14F-4D97-AF65-F5344CB8AC3E}">
        <p14:creationId xmlns:p14="http://schemas.microsoft.com/office/powerpoint/2010/main" val="876158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A20387-3118-4A93-93F7-8976E2F92608}"/>
              </a:ext>
            </a:extLst>
          </p:cNvPr>
          <p:cNvSpPr txBox="1"/>
          <p:nvPr/>
        </p:nvSpPr>
        <p:spPr>
          <a:xfrm>
            <a:off x="683568" y="476672"/>
            <a:ext cx="7848872" cy="5632311"/>
          </a:xfrm>
          <a:prstGeom prst="rect">
            <a:avLst/>
          </a:prstGeom>
          <a:noFill/>
        </p:spPr>
        <p:txBody>
          <a:bodyPr wrap="square">
            <a:spAutoFit/>
          </a:bodyPr>
          <a:lstStyle/>
          <a:p>
            <a:r>
              <a:rPr lang="en-US" sz="1800" i="0" dirty="0">
                <a:effectLst/>
                <a:latin typeface="+mn-lt"/>
              </a:rPr>
              <a:t>This three-year leadership program is designed to train Engaged Leaders, equipping outstanding doctoral candidates with the skills to translate their ideas into action, for the betterment of their communities, Canada, and the world. Scholars are selected each year and receive leadership training in the context of Brave Spaces, in addition to generous funding for their studies.</a:t>
            </a:r>
          </a:p>
          <a:p>
            <a:endParaRPr lang="en-US" sz="1800" i="0" dirty="0">
              <a:effectLst/>
              <a:latin typeface="+mn-lt"/>
            </a:endParaRPr>
          </a:p>
          <a:p>
            <a:endParaRPr lang="en-US" dirty="0"/>
          </a:p>
          <a:p>
            <a:r>
              <a:rPr lang="en-US" b="1" dirty="0"/>
              <a:t>Eligibility:</a:t>
            </a:r>
          </a:p>
          <a:p>
            <a:pPr marL="342900" indent="-342900">
              <a:buFont typeface="Arial" panose="020B0604020202020204" pitchFamily="34" charset="0"/>
              <a:buChar char="•"/>
            </a:pPr>
            <a:r>
              <a:rPr lang="en-US" b="1" dirty="0"/>
              <a:t> </a:t>
            </a:r>
            <a:r>
              <a:rPr lang="en-US" dirty="0"/>
              <a:t>You must be already accepted into or in year one or two of a </a:t>
            </a:r>
            <a:r>
              <a:rPr lang="en-US" b="1" dirty="0"/>
              <a:t>full-time doctoral program</a:t>
            </a:r>
            <a:r>
              <a:rPr lang="en-US" dirty="0"/>
              <a:t> and expected to complete your doctoral studies in 2026 or later.</a:t>
            </a:r>
          </a:p>
          <a:p>
            <a:pPr marL="342900" indent="-342900">
              <a:buFont typeface="Arial" panose="020B0604020202020204" pitchFamily="34" charset="0"/>
              <a:buChar char="•"/>
            </a:pPr>
            <a:r>
              <a:rPr lang="en-US" dirty="0"/>
              <a:t>Your field of study is broadly related to the </a:t>
            </a:r>
            <a:r>
              <a:rPr lang="en-US" b="1" dirty="0"/>
              <a:t>humanities or human sciences </a:t>
            </a:r>
            <a:r>
              <a:rPr lang="en-US" dirty="0"/>
              <a:t>of direct relevance to the future of Canada</a:t>
            </a:r>
          </a:p>
          <a:p>
            <a:pPr marL="342900" indent="-342900">
              <a:buFont typeface="Arial" panose="020B0604020202020204" pitchFamily="34" charset="0"/>
              <a:buChar char="•"/>
            </a:pPr>
            <a:r>
              <a:rPr lang="en-US" dirty="0"/>
              <a:t>Your doctoral work must relate to at least one of the Foundation’s Four Themes: </a:t>
            </a:r>
            <a:r>
              <a:rPr lang="en-US" b="1" dirty="0"/>
              <a:t>Human Rights and Dignity</a:t>
            </a:r>
            <a:r>
              <a:rPr lang="en-US" dirty="0"/>
              <a:t>, </a:t>
            </a:r>
            <a:r>
              <a:rPr lang="en-US" b="1" dirty="0"/>
              <a:t>Responsible Citizenship</a:t>
            </a:r>
            <a:r>
              <a:rPr lang="en-US" dirty="0"/>
              <a:t>, </a:t>
            </a:r>
            <a:r>
              <a:rPr lang="en-US" b="1" dirty="0"/>
              <a:t>Canada and the World</a:t>
            </a:r>
            <a:r>
              <a:rPr lang="en-US" dirty="0"/>
              <a:t>, and </a:t>
            </a:r>
            <a:r>
              <a:rPr lang="en-US" b="1" dirty="0"/>
              <a:t>People and their Natural Environment</a:t>
            </a:r>
            <a:r>
              <a:rPr lang="en-US" dirty="0"/>
              <a:t>.</a:t>
            </a:r>
          </a:p>
          <a:p>
            <a:pPr marL="342900" indent="-342900">
              <a:buFont typeface="Arial" panose="020B0604020202020204" pitchFamily="34" charset="0"/>
              <a:buChar char="•"/>
            </a:pPr>
            <a:r>
              <a:rPr lang="en-US" dirty="0"/>
              <a:t>Be a Canadian citizen studying at a Canadian or foreign institution, or a non-Canadian (permanent resident of Canada or foreign national) enrolled in a doctoral program at a Canadian institution.</a:t>
            </a:r>
          </a:p>
          <a:p>
            <a:endParaRPr lang="en-CA" dirty="0"/>
          </a:p>
        </p:txBody>
      </p:sp>
      <p:pic>
        <p:nvPicPr>
          <p:cNvPr id="4" name="Picture 3">
            <a:extLst>
              <a:ext uri="{FF2B5EF4-FFF2-40B4-BE49-F238E27FC236}">
                <a16:creationId xmlns:a16="http://schemas.microsoft.com/office/drawing/2014/main" id="{D79DDC10-C424-483D-B568-DE2065050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328"/>
            <a:ext cx="3187700" cy="469900"/>
          </a:xfrm>
          <a:prstGeom prst="rect">
            <a:avLst/>
          </a:prstGeom>
        </p:spPr>
      </p:pic>
    </p:spTree>
    <p:extLst>
      <p:ext uri="{BB962C8B-B14F-4D97-AF65-F5344CB8AC3E}">
        <p14:creationId xmlns:p14="http://schemas.microsoft.com/office/powerpoint/2010/main" val="402390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240" y="0"/>
            <a:ext cx="8589225" cy="2474520"/>
          </a:xfrm>
        </p:spPr>
        <p:txBody>
          <a:bodyPr>
            <a:noAutofit/>
          </a:bodyPr>
          <a:lstStyle/>
          <a:p>
            <a:pPr marL="72000">
              <a:spcBef>
                <a:spcPts val="0"/>
              </a:spcBef>
              <a:buNone/>
            </a:pPr>
            <a:endParaRPr lang="en-US" sz="2000" dirty="0"/>
          </a:p>
          <a:p>
            <a:pPr marL="72000">
              <a:spcBef>
                <a:spcPts val="0"/>
              </a:spcBef>
              <a:buNone/>
            </a:pPr>
            <a:endParaRPr lang="en-US" sz="2000" dirty="0"/>
          </a:p>
          <a:p>
            <a:pPr marL="473075" indent="-457200">
              <a:spcBef>
                <a:spcPts val="0"/>
              </a:spcBef>
              <a:buFont typeface="+mj-lt"/>
              <a:buAutoNum type="arabicPeriod"/>
            </a:pPr>
            <a:r>
              <a:rPr lang="en-US" sz="2000" b="1" dirty="0"/>
              <a:t>Answer all questions </a:t>
            </a:r>
            <a:r>
              <a:rPr lang="en-US" sz="2000" dirty="0"/>
              <a:t>asked in the application</a:t>
            </a:r>
          </a:p>
          <a:p>
            <a:pPr marL="473075" indent="-457200">
              <a:spcBef>
                <a:spcPts val="0"/>
              </a:spcBef>
              <a:buFont typeface="+mj-lt"/>
              <a:buAutoNum type="arabicPeriod"/>
            </a:pPr>
            <a:endParaRPr lang="en-US" sz="2000" dirty="0"/>
          </a:p>
          <a:p>
            <a:pPr marL="473075" indent="-457200">
              <a:spcBef>
                <a:spcPts val="0"/>
              </a:spcBef>
              <a:buFont typeface="+mj-lt"/>
              <a:buAutoNum type="arabicPeriod"/>
            </a:pPr>
            <a:r>
              <a:rPr lang="en-US" sz="2000" dirty="0"/>
              <a:t>Organize </a:t>
            </a:r>
            <a:r>
              <a:rPr lang="en-US" sz="2000" b="1" dirty="0"/>
              <a:t>peer review </a:t>
            </a:r>
            <a:r>
              <a:rPr lang="en-US" sz="2000" dirty="0"/>
              <a:t>for your application</a:t>
            </a:r>
          </a:p>
          <a:p>
            <a:pPr marL="473075" indent="-457200">
              <a:spcBef>
                <a:spcPts val="0"/>
              </a:spcBef>
              <a:buFont typeface="+mj-lt"/>
              <a:buAutoNum type="arabicPeriod"/>
            </a:pPr>
            <a:endParaRPr lang="en-US" sz="2000" dirty="0"/>
          </a:p>
          <a:p>
            <a:pPr marL="473075" indent="-457200">
              <a:spcBef>
                <a:spcPts val="0"/>
              </a:spcBef>
              <a:buFont typeface="+mj-lt"/>
              <a:buAutoNum type="arabicPeriod"/>
            </a:pPr>
            <a:r>
              <a:rPr lang="en-US" sz="2000" b="1" dirty="0"/>
              <a:t>Read</a:t>
            </a:r>
            <a:r>
              <a:rPr lang="en-US" sz="2000" dirty="0"/>
              <a:t> others’ grants. </a:t>
            </a:r>
          </a:p>
          <a:p>
            <a:pPr marL="473075" indent="-457200">
              <a:spcBef>
                <a:spcPts val="0"/>
              </a:spcBef>
              <a:buFont typeface="+mj-lt"/>
              <a:buAutoNum type="arabicPeriod"/>
            </a:pPr>
            <a:endParaRPr lang="en-US" sz="2000" dirty="0"/>
          </a:p>
          <a:p>
            <a:pPr marL="473075" indent="-457200">
              <a:spcBef>
                <a:spcPts val="0"/>
              </a:spcBef>
              <a:buFont typeface="+mj-lt"/>
              <a:buAutoNum type="arabicPeriod"/>
            </a:pPr>
            <a:r>
              <a:rPr lang="en-US" sz="2000" dirty="0"/>
              <a:t>Essential:  At the beginning of your funding </a:t>
            </a:r>
            <a:r>
              <a:rPr lang="en-US" sz="2000" dirty="0" smtClean="0"/>
              <a:t>application, </a:t>
            </a:r>
            <a:r>
              <a:rPr lang="en-US" sz="2000" dirty="0"/>
              <a:t>even if it is not requested of you, concisely say: </a:t>
            </a:r>
          </a:p>
          <a:p>
            <a:pPr marL="493713" indent="0">
              <a:spcBef>
                <a:spcPts val="0"/>
              </a:spcBef>
              <a:buAutoNum type="arabicParenBoth"/>
            </a:pPr>
            <a:endParaRPr lang="en-US" sz="2000" dirty="0"/>
          </a:p>
          <a:p>
            <a:pPr marL="493713" indent="0">
              <a:spcBef>
                <a:spcPts val="0"/>
              </a:spcBef>
              <a:buNone/>
            </a:pPr>
            <a:r>
              <a:rPr lang="en-US" sz="2000" b="1" dirty="0">
                <a:solidFill>
                  <a:srgbClr val="00B0F0"/>
                </a:solidFill>
              </a:rPr>
              <a:t>WHAT</a:t>
            </a:r>
          </a:p>
          <a:p>
            <a:pPr marL="893763" lvl="1" indent="0">
              <a:spcBef>
                <a:spcPts val="0"/>
              </a:spcBef>
              <a:buNone/>
            </a:pPr>
            <a:r>
              <a:rPr lang="en-US" sz="1600" dirty="0"/>
              <a:t>State what you are planning on doing</a:t>
            </a:r>
          </a:p>
          <a:p>
            <a:pPr marL="493713" indent="0">
              <a:spcBef>
                <a:spcPts val="0"/>
              </a:spcBef>
              <a:buNone/>
            </a:pPr>
            <a:r>
              <a:rPr lang="en-US" sz="2000" b="1" dirty="0">
                <a:solidFill>
                  <a:srgbClr val="00B0F0"/>
                </a:solidFill>
              </a:rPr>
              <a:t>HOW</a:t>
            </a:r>
          </a:p>
          <a:p>
            <a:pPr marL="893763" lvl="1" indent="0">
              <a:spcBef>
                <a:spcPts val="0"/>
              </a:spcBef>
              <a:buNone/>
            </a:pPr>
            <a:r>
              <a:rPr lang="en-US" sz="1600" dirty="0"/>
              <a:t>Say how it will be done (e.g. I will do x, y, z projects)</a:t>
            </a:r>
          </a:p>
          <a:p>
            <a:pPr marL="493713" indent="0">
              <a:spcBef>
                <a:spcPts val="0"/>
              </a:spcBef>
              <a:buNone/>
            </a:pPr>
            <a:r>
              <a:rPr lang="en-US" sz="2000" b="1" dirty="0">
                <a:solidFill>
                  <a:srgbClr val="00B0F0"/>
                </a:solidFill>
              </a:rPr>
              <a:t>EFFECT</a:t>
            </a:r>
          </a:p>
          <a:p>
            <a:pPr marL="893763" lvl="1" indent="0">
              <a:spcBef>
                <a:spcPts val="0"/>
              </a:spcBef>
              <a:buNone/>
            </a:pPr>
            <a:r>
              <a:rPr lang="en-US" sz="1600" dirty="0"/>
              <a:t>State </a:t>
            </a:r>
          </a:p>
          <a:p>
            <a:pPr marL="1293813" lvl="2" indent="0">
              <a:spcBef>
                <a:spcPts val="0"/>
              </a:spcBef>
              <a:buNone/>
            </a:pPr>
            <a:r>
              <a:rPr lang="en-US" sz="1600" dirty="0"/>
              <a:t>the specific contributions of your research</a:t>
            </a:r>
          </a:p>
          <a:p>
            <a:pPr marL="1293813" lvl="2" indent="0">
              <a:spcBef>
                <a:spcPts val="0"/>
              </a:spcBef>
              <a:buNone/>
            </a:pPr>
            <a:r>
              <a:rPr lang="en-US" sz="1600" dirty="0"/>
              <a:t>the important effects of your research</a:t>
            </a:r>
          </a:p>
          <a:p>
            <a:pPr marL="1516063" indent="0">
              <a:spcBef>
                <a:spcPts val="0"/>
              </a:spcBef>
              <a:buNone/>
            </a:pPr>
            <a:endParaRPr lang="en-US" sz="2000" dirty="0"/>
          </a:p>
          <a:p>
            <a:pPr marL="1516063" indent="0">
              <a:spcBef>
                <a:spcPts val="0"/>
              </a:spcBef>
              <a:buNone/>
            </a:pPr>
            <a:endParaRPr lang="en-US" sz="2000" dirty="0"/>
          </a:p>
          <a:p>
            <a:pPr marL="15875" indent="0">
              <a:spcBef>
                <a:spcPts val="0"/>
              </a:spcBef>
              <a:buNone/>
            </a:pP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5484"/>
            <a:ext cx="3187700" cy="469900"/>
          </a:xfrm>
          <a:prstGeom prst="rect">
            <a:avLst/>
          </a:prstGeom>
        </p:spPr>
      </p:pic>
    </p:spTree>
    <p:extLst>
      <p:ext uri="{BB962C8B-B14F-4D97-AF65-F5344CB8AC3E}">
        <p14:creationId xmlns:p14="http://schemas.microsoft.com/office/powerpoint/2010/main" val="2065708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5A6A56-1E4A-447F-B133-37E2C31B2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3187700" cy="469900"/>
          </a:xfrm>
          <a:prstGeom prst="rect">
            <a:avLst/>
          </a:prstGeom>
        </p:spPr>
      </p:pic>
      <p:sp>
        <p:nvSpPr>
          <p:cNvPr id="4" name="TextBox 3">
            <a:extLst>
              <a:ext uri="{FF2B5EF4-FFF2-40B4-BE49-F238E27FC236}">
                <a16:creationId xmlns:a16="http://schemas.microsoft.com/office/drawing/2014/main" id="{878BCD9F-135B-4C49-807F-74EF1F617942}"/>
              </a:ext>
            </a:extLst>
          </p:cNvPr>
          <p:cNvSpPr txBox="1"/>
          <p:nvPr/>
        </p:nvSpPr>
        <p:spPr>
          <a:xfrm>
            <a:off x="901700" y="836712"/>
            <a:ext cx="7702748" cy="4524315"/>
          </a:xfrm>
          <a:prstGeom prst="rect">
            <a:avLst/>
          </a:prstGeom>
          <a:noFill/>
        </p:spPr>
        <p:txBody>
          <a:bodyPr wrap="square">
            <a:spAutoFit/>
          </a:bodyPr>
          <a:lstStyle/>
          <a:p>
            <a:r>
              <a:rPr lang="en-US" dirty="0"/>
              <a:t>Value and Duration: </a:t>
            </a:r>
          </a:p>
          <a:p>
            <a:endParaRPr lang="en-US" dirty="0"/>
          </a:p>
          <a:p>
            <a:r>
              <a:rPr lang="en-US" dirty="0"/>
              <a:t>$</a:t>
            </a:r>
            <a:r>
              <a:rPr lang="en-US" b="1" dirty="0"/>
              <a:t>40,000</a:t>
            </a:r>
            <a:r>
              <a:rPr lang="en-US" dirty="0"/>
              <a:t> per year for three years to cover tuition and reasonable living expenses; and $</a:t>
            </a:r>
            <a:r>
              <a:rPr lang="en-US" b="1" dirty="0"/>
              <a:t>20,000</a:t>
            </a:r>
            <a:r>
              <a:rPr lang="en-US" dirty="0"/>
              <a:t> per year for three years, as a research and travel allowance</a:t>
            </a:r>
          </a:p>
          <a:p>
            <a:endParaRPr lang="en-US" dirty="0"/>
          </a:p>
          <a:p>
            <a:r>
              <a:rPr lang="en-US" dirty="0"/>
              <a:t>Deadline:</a:t>
            </a:r>
          </a:p>
          <a:p>
            <a:r>
              <a:rPr lang="en-CA" b="1" i="0" dirty="0">
                <a:effectLst/>
                <a:latin typeface="system-ui"/>
              </a:rPr>
              <a:t>December 2</a:t>
            </a:r>
            <a:r>
              <a:rPr lang="en-CA" b="0" i="0" dirty="0">
                <a:solidFill>
                  <a:srgbClr val="212529"/>
                </a:solidFill>
                <a:effectLst/>
                <a:latin typeface="system-ui"/>
              </a:rPr>
              <a:t>, 2022, at </a:t>
            </a:r>
            <a:r>
              <a:rPr lang="en-CA" b="1" i="0" dirty="0">
                <a:solidFill>
                  <a:srgbClr val="212529"/>
                </a:solidFill>
                <a:effectLst/>
                <a:latin typeface="system-ui"/>
              </a:rPr>
              <a:t>5:00 </a:t>
            </a:r>
            <a:r>
              <a:rPr lang="en-CA" b="0" i="0" dirty="0">
                <a:solidFill>
                  <a:srgbClr val="212529"/>
                </a:solidFill>
                <a:effectLst/>
                <a:latin typeface="system-ui"/>
              </a:rPr>
              <a:t>p.m. EST</a:t>
            </a:r>
          </a:p>
          <a:p>
            <a:endParaRPr lang="en-CA" dirty="0">
              <a:solidFill>
                <a:srgbClr val="212529"/>
              </a:solidFill>
              <a:latin typeface="system-ui"/>
            </a:endParaRPr>
          </a:p>
          <a:p>
            <a:endParaRPr lang="en-CA" dirty="0">
              <a:solidFill>
                <a:srgbClr val="212529"/>
              </a:solidFill>
              <a:latin typeface="system-ui"/>
            </a:endParaRPr>
          </a:p>
          <a:p>
            <a:r>
              <a:rPr lang="en-CA" dirty="0">
                <a:solidFill>
                  <a:srgbClr val="212529"/>
                </a:solidFill>
                <a:latin typeface="system-ui"/>
              </a:rPr>
              <a:t>Information:</a:t>
            </a:r>
          </a:p>
          <a:p>
            <a:r>
              <a:rPr lang="en-CA" dirty="0">
                <a:solidFill>
                  <a:srgbClr val="00B0F0"/>
                </a:solidFill>
                <a:latin typeface="system-ui"/>
                <a:hlinkClick r:id="rId3">
                  <a:extLst>
                    <a:ext uri="{A12FA001-AC4F-418D-AE19-62706E023703}">
                      <ahyp:hlinkClr xmlns:ahyp="http://schemas.microsoft.com/office/drawing/2018/hyperlinkcolor" xmlns="" val="tx"/>
                    </a:ext>
                  </a:extLst>
                </a:hlinkClick>
              </a:rPr>
              <a:t>https://www.trudeaufoundation.ca/scholarship</a:t>
            </a:r>
            <a:r>
              <a:rPr lang="en-CA" dirty="0">
                <a:solidFill>
                  <a:srgbClr val="00B0F0"/>
                </a:solidFill>
                <a:latin typeface="system-ui"/>
              </a:rPr>
              <a:t> </a:t>
            </a:r>
          </a:p>
          <a:p>
            <a:r>
              <a:rPr lang="en-CA" dirty="0">
                <a:solidFill>
                  <a:srgbClr val="00B0F0"/>
                </a:solidFill>
                <a:latin typeface="system-ui"/>
                <a:hlinkClick r:id="rId4">
                  <a:extLst>
                    <a:ext uri="{A12FA001-AC4F-418D-AE19-62706E023703}">
                      <ahyp:hlinkClr xmlns:ahyp="http://schemas.microsoft.com/office/drawing/2018/hyperlinkcolor" xmlns="" val="tx"/>
                    </a:ext>
                  </a:extLst>
                </a:hlinkClick>
              </a:rPr>
              <a:t>https://grad.uwo.ca/finances/external_funding/trudeau.html</a:t>
            </a:r>
            <a:r>
              <a:rPr lang="en-CA" dirty="0">
                <a:solidFill>
                  <a:srgbClr val="00B0F0"/>
                </a:solidFill>
                <a:latin typeface="system-ui"/>
              </a:rPr>
              <a:t> </a:t>
            </a:r>
          </a:p>
          <a:p>
            <a:endParaRPr lang="en-CA" dirty="0">
              <a:latin typeface="system-ui"/>
            </a:endParaRPr>
          </a:p>
          <a:p>
            <a:r>
              <a:rPr lang="en-CA" dirty="0">
                <a:latin typeface="system-ui"/>
              </a:rPr>
              <a:t>Step-by-Step Guide to Applying</a:t>
            </a:r>
          </a:p>
          <a:p>
            <a:r>
              <a:rPr lang="en-CA" dirty="0">
                <a:solidFill>
                  <a:srgbClr val="00B0F0"/>
                </a:solidFill>
                <a:latin typeface="system-ui"/>
                <a:hlinkClick r:id="rId5">
                  <a:extLst>
                    <a:ext uri="{A12FA001-AC4F-418D-AE19-62706E023703}">
                      <ahyp:hlinkClr xmlns:ahyp="http://schemas.microsoft.com/office/drawing/2018/hyperlinkcolor" xmlns="" val="tx"/>
                    </a:ext>
                  </a:extLst>
                </a:hlinkClick>
              </a:rPr>
              <a:t>https://www.trudeaufoundation.ca/become-scholar#tab-step-by-step-guide-to-applying</a:t>
            </a:r>
            <a:r>
              <a:rPr lang="en-CA" dirty="0">
                <a:solidFill>
                  <a:srgbClr val="00B0F0"/>
                </a:solidFill>
                <a:latin typeface="system-ui"/>
              </a:rPr>
              <a:t> </a:t>
            </a:r>
          </a:p>
        </p:txBody>
      </p:sp>
    </p:spTree>
    <p:extLst>
      <p:ext uri="{BB962C8B-B14F-4D97-AF65-F5344CB8AC3E}">
        <p14:creationId xmlns:p14="http://schemas.microsoft.com/office/powerpoint/2010/main" val="467443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2391023"/>
            <a:ext cx="7772400" cy="1470025"/>
          </a:xfrm>
        </p:spPr>
        <p:txBody>
          <a:bodyPr>
            <a:normAutofit/>
          </a:bodyPr>
          <a:lstStyle/>
          <a:p>
            <a:pPr eaLnBrk="1" hangingPunct="1"/>
            <a:r>
              <a:rPr lang="en-US" dirty="0"/>
              <a:t>Postdoctoral fellowships</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3187700" cy="469900"/>
          </a:xfrm>
          <a:prstGeom prst="rect">
            <a:avLst/>
          </a:prstGeom>
        </p:spPr>
      </p:pic>
      <p:sp>
        <p:nvSpPr>
          <p:cNvPr id="2" name="TextBox 1"/>
          <p:cNvSpPr txBox="1"/>
          <p:nvPr/>
        </p:nvSpPr>
        <p:spPr>
          <a:xfrm>
            <a:off x="1115616" y="3429000"/>
            <a:ext cx="7342584" cy="707886"/>
          </a:xfrm>
          <a:prstGeom prst="rect">
            <a:avLst/>
          </a:prstGeom>
          <a:noFill/>
        </p:spPr>
        <p:txBody>
          <a:bodyPr wrap="square" rtlCol="0">
            <a:spAutoFit/>
          </a:bodyPr>
          <a:lstStyle/>
          <a:p>
            <a:r>
              <a:rPr lang="en-US" sz="2000" dirty="0"/>
              <a:t>Primarily funded through grants. Ask your (future) supervisor to apply or, find a supervisor with funding</a:t>
            </a:r>
          </a:p>
        </p:txBody>
      </p:sp>
    </p:spTree>
    <p:extLst>
      <p:ext uri="{BB962C8B-B14F-4D97-AF65-F5344CB8AC3E}">
        <p14:creationId xmlns:p14="http://schemas.microsoft.com/office/powerpoint/2010/main" val="1457045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64258C-DB9F-41B4-A0A4-3BF997872D8C}"/>
              </a:ext>
            </a:extLst>
          </p:cNvPr>
          <p:cNvPicPr>
            <a:picLocks noChangeAspect="1"/>
          </p:cNvPicPr>
          <p:nvPr/>
        </p:nvPicPr>
        <p:blipFill>
          <a:blip r:embed="rId2"/>
          <a:stretch>
            <a:fillRect/>
          </a:stretch>
        </p:blipFill>
        <p:spPr>
          <a:xfrm>
            <a:off x="824622" y="337741"/>
            <a:ext cx="7892553" cy="5899026"/>
          </a:xfrm>
          <a:prstGeom prst="rect">
            <a:avLst/>
          </a:prstGeom>
        </p:spPr>
      </p:pic>
      <p:pic>
        <p:nvPicPr>
          <p:cNvPr id="4" name="Picture 3">
            <a:extLst>
              <a:ext uri="{FF2B5EF4-FFF2-40B4-BE49-F238E27FC236}">
                <a16:creationId xmlns:a16="http://schemas.microsoft.com/office/drawing/2014/main" id="{6B0BAD13-A452-4537-A30B-8D82B7CB55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88100"/>
            <a:ext cx="3187700" cy="469900"/>
          </a:xfrm>
          <a:prstGeom prst="rect">
            <a:avLst/>
          </a:prstGeom>
        </p:spPr>
      </p:pic>
      <p:sp>
        <p:nvSpPr>
          <p:cNvPr id="6" name="TextBox 5">
            <a:extLst>
              <a:ext uri="{FF2B5EF4-FFF2-40B4-BE49-F238E27FC236}">
                <a16:creationId xmlns:a16="http://schemas.microsoft.com/office/drawing/2014/main" id="{272F5573-8B16-4CC1-AE73-48862E6BDDB7}"/>
              </a:ext>
            </a:extLst>
          </p:cNvPr>
          <p:cNvSpPr txBox="1"/>
          <p:nvPr/>
        </p:nvSpPr>
        <p:spPr>
          <a:xfrm>
            <a:off x="3779912" y="6622128"/>
            <a:ext cx="5472608" cy="215444"/>
          </a:xfrm>
          <a:prstGeom prst="rect">
            <a:avLst/>
          </a:prstGeom>
          <a:noFill/>
        </p:spPr>
        <p:txBody>
          <a:bodyPr wrap="square">
            <a:spAutoFit/>
          </a:bodyPr>
          <a:lstStyle/>
          <a:p>
            <a:r>
              <a:rPr lang="en-CA" sz="800" dirty="0">
                <a:solidFill>
                  <a:srgbClr val="00B0F0"/>
                </a:solidFill>
              </a:rPr>
              <a:t>https://www.sshrc-crsh.gc.ca/funding-financement/programs-programmes/fellowships/postdoctoral-postdoctorale-eng.aspx</a:t>
            </a:r>
          </a:p>
        </p:txBody>
      </p:sp>
    </p:spTree>
    <p:extLst>
      <p:ext uri="{BB962C8B-B14F-4D97-AF65-F5344CB8AC3E}">
        <p14:creationId xmlns:p14="http://schemas.microsoft.com/office/powerpoint/2010/main" val="30048132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539552" y="-99392"/>
            <a:ext cx="7772400" cy="1470025"/>
          </a:xfrm>
        </p:spPr>
        <p:txBody>
          <a:bodyPr/>
          <a:lstStyle/>
          <a:p>
            <a:pPr eaLnBrk="1" hangingPunct="1"/>
            <a:r>
              <a:rPr lang="en-US" dirty="0"/>
              <a:t>Internal Conference Grant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6263"/>
            <a:ext cx="3187700" cy="469900"/>
          </a:xfrm>
          <a:prstGeom prst="rect">
            <a:avLst/>
          </a:prstGeom>
        </p:spPr>
      </p:pic>
      <p:pic>
        <p:nvPicPr>
          <p:cNvPr id="3" name="Picture 2">
            <a:extLst>
              <a:ext uri="{FF2B5EF4-FFF2-40B4-BE49-F238E27FC236}">
                <a16:creationId xmlns:a16="http://schemas.microsoft.com/office/drawing/2014/main" id="{2A6F400F-998B-40FF-9C2A-CBDAD6AF526C}"/>
              </a:ext>
            </a:extLst>
          </p:cNvPr>
          <p:cNvPicPr>
            <a:picLocks noChangeAspect="1"/>
          </p:cNvPicPr>
          <p:nvPr/>
        </p:nvPicPr>
        <p:blipFill>
          <a:blip r:embed="rId3"/>
          <a:stretch>
            <a:fillRect/>
          </a:stretch>
        </p:blipFill>
        <p:spPr>
          <a:xfrm>
            <a:off x="-2956" y="1196752"/>
            <a:ext cx="9144000" cy="4970390"/>
          </a:xfrm>
          <a:prstGeom prst="rect">
            <a:avLst/>
          </a:prstGeom>
        </p:spPr>
      </p:pic>
    </p:spTree>
    <p:extLst>
      <p:ext uri="{BB962C8B-B14F-4D97-AF65-F5344CB8AC3E}">
        <p14:creationId xmlns:p14="http://schemas.microsoft.com/office/powerpoint/2010/main" val="573937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533401" y="692696"/>
            <a:ext cx="8245474" cy="5133975"/>
          </a:xfrm>
        </p:spPr>
        <p:txBody>
          <a:bodyPr>
            <a:normAutofit/>
          </a:bodyPr>
          <a:lstStyle/>
          <a:p>
            <a:pPr algn="l"/>
            <a:r>
              <a:rPr lang="en-US" sz="2000" b="1" dirty="0"/>
              <a:t/>
            </a:r>
            <a:br>
              <a:rPr lang="en-US" sz="2000" b="1" dirty="0"/>
            </a:br>
            <a:r>
              <a:rPr lang="en-US" sz="2000" dirty="0"/>
              <a:t/>
            </a:r>
            <a:br>
              <a:rPr lang="en-US" sz="2000" dirty="0"/>
            </a:br>
            <a:r>
              <a:rPr lang="en-US" sz="2000" b="1" dirty="0"/>
              <a:t>Purpose:</a:t>
            </a:r>
            <a:r>
              <a:rPr lang="en-US" sz="2000" dirty="0"/>
              <a:t/>
            </a:r>
            <a:br>
              <a:rPr lang="en-US" sz="2000" dirty="0"/>
            </a:br>
            <a:r>
              <a:rPr lang="en-US" sz="2000" dirty="0"/>
              <a:t>To support full-time Ph.D. and MA students in their research by providing the opportunity to attend conferences to present their research work and to benefit from interactions with other researchers.</a:t>
            </a:r>
            <a:br>
              <a:rPr lang="en-US" sz="2000" dirty="0"/>
            </a:br>
            <a:r>
              <a:rPr lang="en-US" sz="2000" b="1" dirty="0"/>
              <a:t>Amount:</a:t>
            </a:r>
            <a:r>
              <a:rPr lang="en-US" sz="2000" dirty="0"/>
              <a:t/>
            </a:r>
            <a:br>
              <a:rPr lang="en-US" sz="2000" dirty="0"/>
            </a:br>
            <a:r>
              <a:rPr lang="en-US" sz="2000" dirty="0"/>
              <a:t>Maximum </a:t>
            </a:r>
            <a:r>
              <a:rPr lang="en-US" sz="2000" b="1" dirty="0"/>
              <a:t>$3000 </a:t>
            </a:r>
            <a:r>
              <a:rPr lang="en-US" sz="2000" dirty="0"/>
              <a:t>per student per fiscal year (May 1-April 30) to attend one or more conferences during the fiscal year. </a:t>
            </a:r>
            <a:br>
              <a:rPr lang="en-US" sz="2000" dirty="0"/>
            </a:br>
            <a:r>
              <a:rPr lang="en-US" sz="2000" b="1" dirty="0"/>
              <a:t>Deadline:</a:t>
            </a:r>
            <a:r>
              <a:rPr lang="en-US" sz="2000" dirty="0"/>
              <a:t/>
            </a:r>
            <a:br>
              <a:rPr lang="en-US" sz="2000" dirty="0"/>
            </a:br>
            <a:r>
              <a:rPr lang="en-US" sz="2000" b="1" dirty="0"/>
              <a:t>March 1</a:t>
            </a:r>
            <a:r>
              <a:rPr lang="en-US" sz="2000" dirty="0"/>
              <a:t> and </a:t>
            </a:r>
            <a:r>
              <a:rPr lang="en-US" sz="2000" b="1" dirty="0"/>
              <a:t>October 1 </a:t>
            </a:r>
            <a:r>
              <a:rPr lang="en-US" sz="2000" dirty="0"/>
              <a:t>by</a:t>
            </a:r>
            <a:r>
              <a:rPr lang="en-US" sz="2000" b="1" dirty="0"/>
              <a:t> 4 pm </a:t>
            </a:r>
            <a:r>
              <a:rPr lang="en-US" sz="2000" dirty="0"/>
              <a:t>EST</a:t>
            </a:r>
            <a:br>
              <a:rPr lang="en-US" sz="2000" dirty="0"/>
            </a:br>
            <a:r>
              <a:rPr lang="en-US" sz="2000" b="1" dirty="0"/>
              <a:t>Submission:</a:t>
            </a:r>
            <a:r>
              <a:rPr lang="en-US" sz="2000" dirty="0"/>
              <a:t/>
            </a:r>
            <a:br>
              <a:rPr lang="en-US" sz="2000" dirty="0"/>
            </a:br>
            <a:r>
              <a:rPr lang="en-US" sz="2000" dirty="0"/>
              <a:t>Via email to </a:t>
            </a:r>
            <a:r>
              <a:rPr lang="en-US" sz="2000" dirty="0" smtClean="0">
                <a:solidFill>
                  <a:srgbClr val="00B0F0"/>
                </a:solidFill>
                <a:hlinkClick r:id="rId2"/>
              </a:rPr>
              <a:t>edu-researchoffice@uwo.ca</a:t>
            </a:r>
            <a:r>
              <a:rPr lang="en-US" sz="2000" dirty="0" smtClean="0">
                <a:solidFill>
                  <a:srgbClr val="00B0F0"/>
                </a:solidFill>
              </a:rPr>
              <a:t> </a:t>
            </a:r>
            <a:r>
              <a:rPr lang="en-US" sz="2000" dirty="0"/>
              <a:t/>
            </a:r>
            <a:br>
              <a:rPr lang="en-US" sz="2000" dirty="0"/>
            </a:br>
            <a:r>
              <a:rPr lang="en-US" sz="2000" b="1" dirty="0"/>
              <a:t>Application &amp; More Information:</a:t>
            </a:r>
            <a:r>
              <a:rPr lang="en-US" sz="2000" dirty="0"/>
              <a:t/>
            </a:r>
            <a:br>
              <a:rPr lang="en-US" sz="2000" dirty="0"/>
            </a:br>
            <a:r>
              <a:rPr lang="en-US" sz="2000" dirty="0"/>
              <a:t>Online at </a:t>
            </a:r>
            <a:r>
              <a:rPr lang="en-US" sz="1300" dirty="0">
                <a:solidFill>
                  <a:srgbClr val="00B0F0"/>
                </a:solidFill>
                <a:hlinkClick r:id="rId3">
                  <a:extLst>
                    <a:ext uri="{A12FA001-AC4F-418D-AE19-62706E023703}">
                      <ahyp:hlinkClr xmlns:ahyp="http://schemas.microsoft.com/office/drawing/2018/hyperlinkcolor" xmlns="" val="tx"/>
                    </a:ext>
                  </a:extLst>
                </a:hlinkClick>
              </a:rPr>
              <a:t>https://www.edu.uwo.ca/research/documents/MA-PhD_Conference_Travel-ApplicationForm-Spring2022.pdf</a:t>
            </a:r>
            <a:r>
              <a:rPr lang="en-US" sz="1300" dirty="0">
                <a:solidFill>
                  <a:srgbClr val="00B0F0"/>
                </a:solidFill>
              </a:rPr>
              <a:t> </a:t>
            </a:r>
            <a:endParaRPr lang="en-US" sz="2000" dirty="0">
              <a:solidFill>
                <a:srgbClr val="00B0F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27" y="6415484"/>
            <a:ext cx="3187700" cy="469900"/>
          </a:xfrm>
          <a:prstGeom prst="rect">
            <a:avLst/>
          </a:prstGeom>
        </p:spPr>
      </p:pic>
      <p:sp>
        <p:nvSpPr>
          <p:cNvPr id="3" name="TextBox 2"/>
          <p:cNvSpPr txBox="1"/>
          <p:nvPr/>
        </p:nvSpPr>
        <p:spPr>
          <a:xfrm>
            <a:off x="2627784" y="345430"/>
            <a:ext cx="3672408" cy="1015663"/>
          </a:xfrm>
          <a:prstGeom prst="rect">
            <a:avLst/>
          </a:prstGeom>
          <a:noFill/>
        </p:spPr>
        <p:txBody>
          <a:bodyPr wrap="square" rtlCol="0">
            <a:spAutoFit/>
          </a:bodyPr>
          <a:lstStyle/>
          <a:p>
            <a:pPr algn="ctr"/>
            <a:r>
              <a:rPr lang="en-US" sz="2000" b="1"/>
              <a:t>Faculty of Education</a:t>
            </a:r>
            <a:r>
              <a:rPr lang="en-US" sz="2000"/>
              <a:t/>
            </a:r>
            <a:br>
              <a:rPr lang="en-US" sz="2000"/>
            </a:br>
            <a:r>
              <a:rPr lang="en-US" sz="2000" b="1"/>
              <a:t>PhD and MA – Graduate Student</a:t>
            </a:r>
            <a:r>
              <a:rPr lang="en-US" sz="2000"/>
              <a:t/>
            </a:r>
            <a:br>
              <a:rPr lang="en-US" sz="2000"/>
            </a:br>
            <a:r>
              <a:rPr lang="en-US" sz="2000" b="1"/>
              <a:t>Internal Conference Travel Grant</a:t>
            </a:r>
            <a:endParaRPr lang="en-US" sz="2000"/>
          </a:p>
        </p:txBody>
      </p:sp>
    </p:spTree>
    <p:extLst>
      <p:ext uri="{BB962C8B-B14F-4D97-AF65-F5344CB8AC3E}">
        <p14:creationId xmlns:p14="http://schemas.microsoft.com/office/powerpoint/2010/main" val="357886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533401" y="692696"/>
            <a:ext cx="8245474" cy="5133975"/>
          </a:xfrm>
        </p:spPr>
        <p:txBody>
          <a:bodyPr>
            <a:normAutofit/>
          </a:bodyPr>
          <a:lstStyle/>
          <a:p>
            <a:pPr algn="l"/>
            <a:r>
              <a:rPr lang="en-US" sz="2000" b="1" dirty="0"/>
              <a:t/>
            </a:r>
            <a:br>
              <a:rPr lang="en-US" sz="2000" b="1" dirty="0"/>
            </a:br>
            <a:r>
              <a:rPr lang="en-US" sz="2000" dirty="0"/>
              <a:t/>
            </a:r>
            <a:br>
              <a:rPr lang="en-US" sz="2000" dirty="0"/>
            </a:br>
            <a:r>
              <a:rPr lang="en-US" sz="2000" b="1" dirty="0"/>
              <a:t>Purpose:</a:t>
            </a:r>
            <a:r>
              <a:rPr lang="en-US" sz="2000" dirty="0"/>
              <a:t/>
            </a:r>
            <a:br>
              <a:rPr lang="en-US" sz="2000" dirty="0"/>
            </a:br>
            <a:r>
              <a:rPr lang="en-US" sz="2000" dirty="0"/>
              <a:t>To support full-time Ph.D. and MA students in their research by providing the opportunity to attend conferences to present their research work and to benefit from interactions with other researchers.</a:t>
            </a:r>
            <a:br>
              <a:rPr lang="en-US" sz="2000" dirty="0"/>
            </a:br>
            <a:r>
              <a:rPr lang="en-US" sz="2000" b="1" dirty="0"/>
              <a:t>Amount:</a:t>
            </a:r>
            <a:r>
              <a:rPr lang="en-US" sz="2000" dirty="0"/>
              <a:t/>
            </a:r>
            <a:br>
              <a:rPr lang="en-US" sz="2000" dirty="0"/>
            </a:br>
            <a:r>
              <a:rPr lang="en-US" sz="2000" dirty="0"/>
              <a:t>Maximum </a:t>
            </a:r>
            <a:r>
              <a:rPr lang="en-US" sz="2000" b="1" dirty="0"/>
              <a:t>$1500 </a:t>
            </a:r>
            <a:r>
              <a:rPr lang="en-US" sz="2000" dirty="0"/>
              <a:t>per student per fiscal year (May 1-April 30) to attend one or more conferences during the fiscal year. </a:t>
            </a:r>
            <a:br>
              <a:rPr lang="en-US" sz="2000" dirty="0"/>
            </a:br>
            <a:r>
              <a:rPr lang="en-US" sz="2000" b="1" dirty="0"/>
              <a:t>Deadline:</a:t>
            </a:r>
            <a:r>
              <a:rPr lang="en-US" sz="2000" dirty="0"/>
              <a:t/>
            </a:r>
            <a:br>
              <a:rPr lang="en-US" sz="2000" dirty="0"/>
            </a:br>
            <a:r>
              <a:rPr lang="en-US" sz="2000" b="1" dirty="0"/>
              <a:t>March 1</a:t>
            </a:r>
            <a:r>
              <a:rPr lang="en-US" sz="2000" dirty="0"/>
              <a:t> and </a:t>
            </a:r>
            <a:r>
              <a:rPr lang="en-US" sz="2000" b="1" dirty="0"/>
              <a:t>October 1 </a:t>
            </a:r>
            <a:r>
              <a:rPr lang="en-US" sz="2000" dirty="0"/>
              <a:t>by</a:t>
            </a:r>
            <a:r>
              <a:rPr lang="en-US" sz="2000" b="1" dirty="0"/>
              <a:t> 4 pm </a:t>
            </a:r>
            <a:r>
              <a:rPr lang="en-US" sz="2000" dirty="0"/>
              <a:t>EST</a:t>
            </a:r>
            <a:br>
              <a:rPr lang="en-US" sz="2000" dirty="0"/>
            </a:br>
            <a:r>
              <a:rPr lang="en-US" sz="2000" b="1" dirty="0"/>
              <a:t>Submission:</a:t>
            </a:r>
            <a:r>
              <a:rPr lang="en-US" sz="2000" dirty="0"/>
              <a:t/>
            </a:r>
            <a:br>
              <a:rPr lang="en-US" sz="2000" dirty="0"/>
            </a:br>
            <a:r>
              <a:rPr lang="en-US" sz="2000" dirty="0"/>
              <a:t>Via email to </a:t>
            </a:r>
            <a:r>
              <a:rPr lang="en-US" sz="2000" dirty="0">
                <a:solidFill>
                  <a:srgbClr val="00B0F0"/>
                </a:solidFill>
                <a:hlinkClick r:id="rId2"/>
              </a:rPr>
              <a:t>edu-researchoffice</a:t>
            </a:r>
            <a:r>
              <a:rPr lang="en-US" sz="2000" dirty="0" smtClean="0">
                <a:solidFill>
                  <a:srgbClr val="00B0F0"/>
                </a:solidFill>
                <a:hlinkClick r:id="rId3"/>
              </a:rPr>
              <a:t>@uwo.ca</a:t>
            </a:r>
            <a:r>
              <a:rPr lang="en-US" sz="2000" dirty="0" smtClean="0">
                <a:solidFill>
                  <a:srgbClr val="00B0F0"/>
                </a:solidFill>
              </a:rPr>
              <a:t> </a:t>
            </a:r>
            <a:r>
              <a:rPr lang="en-US" sz="2000" dirty="0"/>
              <a:t/>
            </a:r>
            <a:br>
              <a:rPr lang="en-US" sz="2000" dirty="0"/>
            </a:br>
            <a:r>
              <a:rPr lang="en-US" sz="2000" b="1" dirty="0"/>
              <a:t>Application &amp; More Information:</a:t>
            </a:r>
            <a:r>
              <a:rPr lang="en-US" sz="2000" dirty="0"/>
              <a:t/>
            </a:r>
            <a:br>
              <a:rPr lang="en-US" sz="2000" dirty="0"/>
            </a:br>
            <a:r>
              <a:rPr lang="en-US" sz="2000" dirty="0"/>
              <a:t>Online at </a:t>
            </a:r>
            <a:r>
              <a:rPr lang="en-US" sz="1300" dirty="0">
                <a:solidFill>
                  <a:srgbClr val="00B0F0"/>
                </a:solidFill>
              </a:rPr>
              <a:t>https://www.edu.uwo.ca/research/documents/EdD_Conference_Travel-ApplicationForm-Spring2022.pdf</a:t>
            </a:r>
            <a:endParaRPr lang="en-US" sz="2000" dirty="0">
              <a:solidFill>
                <a:srgbClr val="00B0F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27" y="6415484"/>
            <a:ext cx="3187700" cy="469900"/>
          </a:xfrm>
          <a:prstGeom prst="rect">
            <a:avLst/>
          </a:prstGeom>
        </p:spPr>
      </p:pic>
      <p:sp>
        <p:nvSpPr>
          <p:cNvPr id="3" name="TextBox 2"/>
          <p:cNvSpPr txBox="1"/>
          <p:nvPr/>
        </p:nvSpPr>
        <p:spPr>
          <a:xfrm>
            <a:off x="2627784" y="345430"/>
            <a:ext cx="3672408" cy="1015663"/>
          </a:xfrm>
          <a:prstGeom prst="rect">
            <a:avLst/>
          </a:prstGeom>
          <a:noFill/>
        </p:spPr>
        <p:txBody>
          <a:bodyPr wrap="square" rtlCol="0">
            <a:spAutoFit/>
          </a:bodyPr>
          <a:lstStyle/>
          <a:p>
            <a:pPr algn="ctr"/>
            <a:r>
              <a:rPr lang="en-US" sz="2000" b="1" dirty="0"/>
              <a:t>Faculty of Education</a:t>
            </a:r>
            <a:r>
              <a:rPr lang="en-US" sz="2000" dirty="0"/>
              <a:t/>
            </a:r>
            <a:br>
              <a:rPr lang="en-US" sz="2000" dirty="0"/>
            </a:br>
            <a:r>
              <a:rPr lang="en-US" sz="2000" b="1" dirty="0"/>
              <a:t>Ed.D. – Graduate Student</a:t>
            </a:r>
            <a:r>
              <a:rPr lang="en-US" sz="2000" dirty="0"/>
              <a:t/>
            </a:r>
            <a:br>
              <a:rPr lang="en-US" sz="2000" dirty="0"/>
            </a:br>
            <a:r>
              <a:rPr lang="en-US" sz="2000" b="1" dirty="0"/>
              <a:t>Internal Conference Travel Grant</a:t>
            </a:r>
            <a:endParaRPr lang="en-US" sz="2000" dirty="0"/>
          </a:p>
        </p:txBody>
      </p:sp>
    </p:spTree>
    <p:extLst>
      <p:ext uri="{BB962C8B-B14F-4D97-AF65-F5344CB8AC3E}">
        <p14:creationId xmlns:p14="http://schemas.microsoft.com/office/powerpoint/2010/main" val="22147087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A440F4-225C-48A6-BD34-664A3D59A8DC}"/>
              </a:ext>
            </a:extLst>
          </p:cNvPr>
          <p:cNvPicPr>
            <a:picLocks noChangeAspect="1"/>
          </p:cNvPicPr>
          <p:nvPr/>
        </p:nvPicPr>
        <p:blipFill>
          <a:blip r:embed="rId2"/>
          <a:stretch>
            <a:fillRect/>
          </a:stretch>
        </p:blipFill>
        <p:spPr>
          <a:xfrm>
            <a:off x="3938" y="-1"/>
            <a:ext cx="9140062" cy="3369033"/>
          </a:xfrm>
          <a:prstGeom prst="rect">
            <a:avLst/>
          </a:prstGeom>
        </p:spPr>
      </p:pic>
      <p:sp>
        <p:nvSpPr>
          <p:cNvPr id="15" name="TextBox 14">
            <a:extLst>
              <a:ext uri="{FF2B5EF4-FFF2-40B4-BE49-F238E27FC236}">
                <a16:creationId xmlns:a16="http://schemas.microsoft.com/office/drawing/2014/main" id="{86D10685-0B3E-47DB-81D0-7FFFF0AEF49C}"/>
              </a:ext>
            </a:extLst>
          </p:cNvPr>
          <p:cNvSpPr txBox="1"/>
          <p:nvPr/>
        </p:nvSpPr>
        <p:spPr>
          <a:xfrm>
            <a:off x="0" y="3481322"/>
            <a:ext cx="8949702" cy="3416320"/>
          </a:xfrm>
          <a:prstGeom prst="rect">
            <a:avLst/>
          </a:prstGeom>
          <a:noFill/>
        </p:spPr>
        <p:txBody>
          <a:bodyPr wrap="square">
            <a:spAutoFit/>
          </a:bodyPr>
          <a:lstStyle/>
          <a:p>
            <a:r>
              <a:rPr lang="en-CA" b="1" dirty="0"/>
              <a:t>Graduate Program Funding:</a:t>
            </a:r>
          </a:p>
          <a:p>
            <a:pPr algn="l">
              <a:buFont typeface="Arial" panose="020B0604020202020204" pitchFamily="34" charset="0"/>
              <a:buChar char="•"/>
            </a:pPr>
            <a:r>
              <a:rPr lang="en-US" b="0" i="0" dirty="0">
                <a:effectLst/>
                <a:hlinkClick r:id="rId3">
                  <a:extLst>
                    <a:ext uri="{A12FA001-AC4F-418D-AE19-62706E023703}">
                      <ahyp:hlinkClr xmlns:ahyp="http://schemas.microsoft.com/office/drawing/2018/hyperlinkcolor" xmlns="" val="tx"/>
                    </a:ext>
                  </a:extLst>
                </a:hlinkClick>
              </a:rPr>
              <a:t>Western Graduate Research Scholarship (WGRS)</a:t>
            </a:r>
            <a:endParaRPr lang="en-US" b="0" i="0" dirty="0">
              <a:effectLst/>
            </a:endParaRPr>
          </a:p>
          <a:p>
            <a:pPr algn="l">
              <a:buFont typeface="Arial" panose="020B0604020202020204" pitchFamily="34" charset="0"/>
              <a:buChar char="•"/>
            </a:pPr>
            <a:r>
              <a:rPr lang="en-US" b="0" i="0" dirty="0">
                <a:effectLst/>
                <a:hlinkClick r:id="rId4">
                  <a:extLst>
                    <a:ext uri="{A12FA001-AC4F-418D-AE19-62706E023703}">
                      <ahyp:hlinkClr xmlns:ahyp="http://schemas.microsoft.com/office/drawing/2018/hyperlinkcolor" xmlns="" val="tx"/>
                    </a:ext>
                  </a:extLst>
                </a:hlinkClick>
              </a:rPr>
              <a:t>Graduate Teaching Assistantship (GTA)</a:t>
            </a:r>
            <a:endParaRPr lang="en-US" b="0" i="0" dirty="0">
              <a:effectLst/>
            </a:endParaRPr>
          </a:p>
          <a:p>
            <a:pPr algn="l">
              <a:buFont typeface="Arial" panose="020B0604020202020204" pitchFamily="34" charset="0"/>
              <a:buChar char="•"/>
            </a:pPr>
            <a:r>
              <a:rPr lang="en-US" b="0" i="0" dirty="0">
                <a:effectLst/>
                <a:hlinkClick r:id="rId5">
                  <a:extLst>
                    <a:ext uri="{A12FA001-AC4F-418D-AE19-62706E023703}">
                      <ahyp:hlinkClr xmlns:ahyp="http://schemas.microsoft.com/office/drawing/2018/hyperlinkcolor" xmlns="" val="tx"/>
                    </a:ext>
                  </a:extLst>
                </a:hlinkClick>
              </a:rPr>
              <a:t>Graduate Student Assistantship</a:t>
            </a:r>
            <a:endParaRPr lang="en-US" b="0" i="0" dirty="0">
              <a:effectLst/>
            </a:endParaRPr>
          </a:p>
          <a:p>
            <a:pPr algn="l">
              <a:buFont typeface="Arial" panose="020B0604020202020204" pitchFamily="34" charset="0"/>
              <a:buChar char="•"/>
            </a:pPr>
            <a:r>
              <a:rPr lang="en-US" b="0" i="0" dirty="0">
                <a:effectLst/>
                <a:hlinkClick r:id="rId6">
                  <a:extLst>
                    <a:ext uri="{A12FA001-AC4F-418D-AE19-62706E023703}">
                      <ahyp:hlinkClr xmlns:ahyp="http://schemas.microsoft.com/office/drawing/2018/hyperlinkcolor" xmlns="" val="tx"/>
                    </a:ext>
                  </a:extLst>
                </a:hlinkClick>
              </a:rPr>
              <a:t>Graduate Fellowship</a:t>
            </a:r>
            <a:endParaRPr lang="en-US" b="0" i="0" dirty="0">
              <a:effectLst/>
            </a:endParaRPr>
          </a:p>
          <a:p>
            <a:endParaRPr lang="en-CA" dirty="0"/>
          </a:p>
          <a:p>
            <a:r>
              <a:rPr lang="en-CA" b="1" dirty="0"/>
              <a:t>Donor-Funded Awards</a:t>
            </a:r>
          </a:p>
          <a:p>
            <a:pPr algn="l">
              <a:buFont typeface="Arial" panose="020B0604020202020204" pitchFamily="34" charset="0"/>
              <a:buChar char="•"/>
            </a:pPr>
            <a:r>
              <a:rPr lang="en-US" b="0" i="0" dirty="0">
                <a:effectLst/>
                <a:hlinkClick r:id="rId7">
                  <a:extLst>
                    <a:ext uri="{A12FA001-AC4F-418D-AE19-62706E023703}">
                      <ahyp:hlinkClr xmlns:ahyp="http://schemas.microsoft.com/office/drawing/2018/hyperlinkcolor" xmlns="" val="tx"/>
                    </a:ext>
                  </a:extLst>
                </a:hlinkClick>
              </a:rPr>
              <a:t>Donor-Funded Awards Search</a:t>
            </a:r>
            <a:endParaRPr lang="en-US" b="0" i="0" dirty="0">
              <a:effectLst/>
            </a:endParaRPr>
          </a:p>
          <a:p>
            <a:pPr algn="l">
              <a:buFont typeface="Arial" panose="020B0604020202020204" pitchFamily="34" charset="0"/>
              <a:buChar char="•"/>
            </a:pPr>
            <a:r>
              <a:rPr lang="en-US" b="0" i="0" dirty="0">
                <a:effectLst/>
                <a:hlinkClick r:id="rId8">
                  <a:extLst>
                    <a:ext uri="{A12FA001-AC4F-418D-AE19-62706E023703}">
                      <ahyp:hlinkClr xmlns:ahyp="http://schemas.microsoft.com/office/drawing/2018/hyperlinkcolor" xmlns="" val="tx"/>
                    </a:ext>
                  </a:extLst>
                </a:hlinkClick>
              </a:rPr>
              <a:t>Alzheimer Society London and Middlesex</a:t>
            </a:r>
            <a:endParaRPr lang="en-US" b="0" i="0" dirty="0">
              <a:effectLst/>
            </a:endParaRPr>
          </a:p>
          <a:p>
            <a:pPr algn="l">
              <a:buFont typeface="Arial" panose="020B0604020202020204" pitchFamily="34" charset="0"/>
              <a:buChar char="•"/>
            </a:pPr>
            <a:r>
              <a:rPr lang="en-US" b="0" i="0" dirty="0">
                <a:effectLst/>
                <a:hlinkClick r:id="rId9">
                  <a:extLst>
                    <a:ext uri="{A12FA001-AC4F-418D-AE19-62706E023703}">
                      <ahyp:hlinkClr xmlns:ahyp="http://schemas.microsoft.com/office/drawing/2018/hyperlinkcolor" xmlns="" val="tx"/>
                    </a:ext>
                  </a:extLst>
                </a:hlinkClick>
              </a:rPr>
              <a:t>Global Opportunities Award</a:t>
            </a:r>
            <a:endParaRPr lang="en-US" b="0" i="0" dirty="0">
              <a:effectLst/>
            </a:endParaRPr>
          </a:p>
          <a:p>
            <a:pPr algn="l">
              <a:buFont typeface="Arial" panose="020B0604020202020204" pitchFamily="34" charset="0"/>
              <a:buChar char="•"/>
            </a:pPr>
            <a:r>
              <a:rPr lang="en-US" b="0" i="0" dirty="0">
                <a:effectLst/>
                <a:hlinkClick r:id="rId10">
                  <a:extLst>
                    <a:ext uri="{A12FA001-AC4F-418D-AE19-62706E023703}">
                      <ahyp:hlinkClr xmlns:ahyp="http://schemas.microsoft.com/office/drawing/2018/hyperlinkcolor" xmlns="" val="tx"/>
                    </a:ext>
                  </a:extLst>
                </a:hlinkClick>
              </a:rPr>
              <a:t>John and Catherine Kelly Bursary</a:t>
            </a:r>
            <a:endParaRPr lang="en-US" b="0" i="0" dirty="0">
              <a:effectLst/>
            </a:endParaRPr>
          </a:p>
          <a:p>
            <a:endParaRPr lang="en-CA" dirty="0"/>
          </a:p>
        </p:txBody>
      </p:sp>
      <p:sp>
        <p:nvSpPr>
          <p:cNvPr id="17" name="TextBox 16">
            <a:extLst>
              <a:ext uri="{FF2B5EF4-FFF2-40B4-BE49-F238E27FC236}">
                <a16:creationId xmlns:a16="http://schemas.microsoft.com/office/drawing/2014/main" id="{2A0275A5-B72B-49C9-B709-691E5AD4C4FC}"/>
              </a:ext>
            </a:extLst>
          </p:cNvPr>
          <p:cNvSpPr txBox="1"/>
          <p:nvPr/>
        </p:nvSpPr>
        <p:spPr>
          <a:xfrm>
            <a:off x="5796136" y="6624454"/>
            <a:ext cx="3715785" cy="261610"/>
          </a:xfrm>
          <a:prstGeom prst="rect">
            <a:avLst/>
          </a:prstGeom>
          <a:noFill/>
        </p:spPr>
        <p:txBody>
          <a:bodyPr wrap="square">
            <a:spAutoFit/>
          </a:bodyPr>
          <a:lstStyle/>
          <a:p>
            <a:r>
              <a:rPr lang="en-CA" sz="1050" dirty="0">
                <a:solidFill>
                  <a:srgbClr val="00B0F0"/>
                </a:solidFill>
                <a:hlinkClick r:id="rId11">
                  <a:extLst>
                    <a:ext uri="{A12FA001-AC4F-418D-AE19-62706E023703}">
                      <ahyp:hlinkClr xmlns:ahyp="http://schemas.microsoft.com/office/drawing/2018/hyperlinkcolor" xmlns="" val="tx"/>
                    </a:ext>
                  </a:extLst>
                </a:hlinkClick>
              </a:rPr>
              <a:t>https://grad.uwo.ca/finances/western_funding/index.html</a:t>
            </a:r>
            <a:r>
              <a:rPr lang="en-CA" sz="1050" dirty="0">
                <a:solidFill>
                  <a:srgbClr val="00B0F0"/>
                </a:solidFill>
              </a:rPr>
              <a:t> </a:t>
            </a:r>
          </a:p>
        </p:txBody>
      </p:sp>
    </p:spTree>
    <p:extLst>
      <p:ext uri="{BB962C8B-B14F-4D97-AF65-F5344CB8AC3E}">
        <p14:creationId xmlns:p14="http://schemas.microsoft.com/office/powerpoint/2010/main" val="9189284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96FAED-2651-4127-B4E8-4B5381FC7ED7}"/>
              </a:ext>
            </a:extLst>
          </p:cNvPr>
          <p:cNvPicPr>
            <a:picLocks noChangeAspect="1"/>
          </p:cNvPicPr>
          <p:nvPr/>
        </p:nvPicPr>
        <p:blipFill>
          <a:blip r:embed="rId2"/>
          <a:stretch>
            <a:fillRect/>
          </a:stretch>
        </p:blipFill>
        <p:spPr>
          <a:xfrm>
            <a:off x="-26632" y="-1"/>
            <a:ext cx="9170631" cy="3329065"/>
          </a:xfrm>
          <a:prstGeom prst="rect">
            <a:avLst/>
          </a:prstGeom>
        </p:spPr>
      </p:pic>
      <p:sp>
        <p:nvSpPr>
          <p:cNvPr id="7" name="TextBox 6">
            <a:extLst>
              <a:ext uri="{FF2B5EF4-FFF2-40B4-BE49-F238E27FC236}">
                <a16:creationId xmlns:a16="http://schemas.microsoft.com/office/drawing/2014/main" id="{7073E7DB-B7DC-4CFD-987D-8852C0AE7096}"/>
              </a:ext>
            </a:extLst>
          </p:cNvPr>
          <p:cNvSpPr txBox="1"/>
          <p:nvPr/>
        </p:nvSpPr>
        <p:spPr>
          <a:xfrm>
            <a:off x="107504" y="3444081"/>
            <a:ext cx="8928992" cy="3139321"/>
          </a:xfrm>
          <a:prstGeom prst="rect">
            <a:avLst/>
          </a:prstGeom>
          <a:noFill/>
        </p:spPr>
        <p:txBody>
          <a:bodyPr wrap="square">
            <a:spAutoFit/>
          </a:bodyPr>
          <a:lstStyle/>
          <a:p>
            <a:pPr algn="l"/>
            <a:r>
              <a:rPr lang="en-CA" b="1" i="0" dirty="0">
                <a:effectLst/>
              </a:rPr>
              <a:t>Strategic Scholarship Competition Support</a:t>
            </a:r>
          </a:p>
          <a:p>
            <a:pPr algn="l"/>
            <a:endParaRPr lang="en-CA" b="1" i="0" dirty="0">
              <a:effectLst/>
            </a:endParaRPr>
          </a:p>
          <a:p>
            <a:r>
              <a:rPr lang="en-CA" b="1" i="0" dirty="0">
                <a:effectLst/>
              </a:rPr>
              <a:t>Provincial Scholarship Competitions</a:t>
            </a:r>
          </a:p>
          <a:p>
            <a:pPr algn="l">
              <a:buFont typeface="Arial" panose="020B0604020202020204" pitchFamily="34" charset="0"/>
              <a:buChar char="•"/>
            </a:pPr>
            <a:r>
              <a:rPr lang="en-CA" b="0" i="0" dirty="0">
                <a:effectLst/>
                <a:hlinkClick r:id="rId3">
                  <a:extLst>
                    <a:ext uri="{A12FA001-AC4F-418D-AE19-62706E023703}">
                      <ahyp:hlinkClr xmlns:ahyp="http://schemas.microsoft.com/office/drawing/2018/hyperlinkcolor" xmlns="" val="tx"/>
                    </a:ext>
                  </a:extLst>
                </a:hlinkClick>
              </a:rPr>
              <a:t>Ontario Graduate Scholarships (OGS) and QEII Graduate Scholarships in Science and Technology (QEIIGSST)</a:t>
            </a:r>
            <a:endParaRPr lang="en-CA" b="0" i="0" dirty="0">
              <a:effectLst/>
            </a:endParaRPr>
          </a:p>
          <a:p>
            <a:pPr algn="l">
              <a:buFont typeface="Arial" panose="020B0604020202020204" pitchFamily="34" charset="0"/>
              <a:buChar char="•"/>
            </a:pPr>
            <a:r>
              <a:rPr lang="en-CA" b="0" i="0" dirty="0">
                <a:effectLst/>
                <a:hlinkClick r:id="rId4">
                  <a:extLst>
                    <a:ext uri="{A12FA001-AC4F-418D-AE19-62706E023703}">
                      <ahyp:hlinkClr xmlns:ahyp="http://schemas.microsoft.com/office/drawing/2018/hyperlinkcolor" xmlns="" val="tx"/>
                    </a:ext>
                  </a:extLst>
                </a:hlinkClick>
              </a:rPr>
              <a:t>Ontario Trillium Scholarships (OTS)</a:t>
            </a:r>
            <a:endParaRPr lang="en-CA" b="0" i="0" dirty="0">
              <a:effectLst/>
            </a:endParaRPr>
          </a:p>
          <a:p>
            <a:pPr algn="l">
              <a:buFont typeface="Arial" panose="020B0604020202020204" pitchFamily="34" charset="0"/>
              <a:buChar char="•"/>
            </a:pPr>
            <a:r>
              <a:rPr lang="en-CA" b="0" i="0" dirty="0">
                <a:effectLst/>
                <a:hlinkClick r:id="rId5">
                  <a:extLst>
                    <a:ext uri="{A12FA001-AC4F-418D-AE19-62706E023703}">
                      <ahyp:hlinkClr xmlns:ahyp="http://schemas.microsoft.com/office/drawing/2018/hyperlinkcolor" xmlns="" val="tx"/>
                    </a:ext>
                  </a:extLst>
                </a:hlinkClick>
              </a:rPr>
              <a:t>Autism Scholars Awards</a:t>
            </a:r>
            <a:endParaRPr lang="en-CA" b="0" i="0" dirty="0">
              <a:effectLst/>
            </a:endParaRPr>
          </a:p>
          <a:p>
            <a:pPr algn="l">
              <a:buFont typeface="Arial" panose="020B0604020202020204" pitchFamily="34" charset="0"/>
              <a:buChar char="•"/>
            </a:pPr>
            <a:r>
              <a:rPr lang="en-CA" b="0" i="0" dirty="0">
                <a:effectLst/>
                <a:hlinkClick r:id="rId6">
                  <a:extLst>
                    <a:ext uri="{A12FA001-AC4F-418D-AE19-62706E023703}">
                      <ahyp:hlinkClr xmlns:ahyp="http://schemas.microsoft.com/office/drawing/2018/hyperlinkcolor" xmlns="" val="tx"/>
                    </a:ext>
                  </a:extLst>
                </a:hlinkClick>
              </a:rPr>
              <a:t>John Charles Polanyi Prizes</a:t>
            </a:r>
            <a:endParaRPr lang="en-CA" b="0" i="0" dirty="0">
              <a:effectLst/>
            </a:endParaRPr>
          </a:p>
          <a:p>
            <a:pPr algn="l">
              <a:buFont typeface="Arial" panose="020B0604020202020204" pitchFamily="34" charset="0"/>
              <a:buChar char="•"/>
            </a:pPr>
            <a:r>
              <a:rPr lang="en-CA" b="0" i="0" dirty="0">
                <a:effectLst/>
                <a:hlinkClick r:id="rId7">
                  <a:extLst>
                    <a:ext uri="{A12FA001-AC4F-418D-AE19-62706E023703}">
                      <ahyp:hlinkClr xmlns:ahyp="http://schemas.microsoft.com/office/drawing/2018/hyperlinkcolor" xmlns="" val="tx"/>
                    </a:ext>
                  </a:extLst>
                </a:hlinkClick>
              </a:rPr>
              <a:t>Ontario Women's Health Scholars Awards</a:t>
            </a:r>
            <a:endParaRPr lang="en-CA" b="0" i="0" dirty="0">
              <a:effectLst/>
            </a:endParaRPr>
          </a:p>
          <a:p>
            <a:pPr algn="l">
              <a:buFont typeface="Arial" panose="020B0604020202020204" pitchFamily="34" charset="0"/>
              <a:buChar char="•"/>
            </a:pPr>
            <a:r>
              <a:rPr lang="en-CA" b="0" i="0" dirty="0">
                <a:effectLst/>
                <a:hlinkClick r:id="rId8">
                  <a:extLst>
                    <a:ext uri="{A12FA001-AC4F-418D-AE19-62706E023703}">
                      <ahyp:hlinkClr xmlns:ahyp="http://schemas.microsoft.com/office/drawing/2018/hyperlinkcolor" xmlns="" val="tx"/>
                    </a:ext>
                  </a:extLst>
                </a:hlinkClick>
              </a:rPr>
              <a:t>CMHA Ontario Doctoral Fellowships in Mental Health and Addictions Services Research</a:t>
            </a:r>
            <a:endParaRPr lang="en-CA" b="0" i="0" dirty="0">
              <a:effectLst/>
            </a:endParaRPr>
          </a:p>
          <a:p>
            <a:pPr algn="l"/>
            <a:endParaRPr lang="en-CA" b="1" i="0" dirty="0">
              <a:solidFill>
                <a:srgbClr val="561B8D"/>
              </a:solidFill>
              <a:effectLst/>
              <a:latin typeface="Rubik"/>
            </a:endParaRPr>
          </a:p>
        </p:txBody>
      </p:sp>
      <p:sp>
        <p:nvSpPr>
          <p:cNvPr id="9" name="TextBox 8">
            <a:extLst>
              <a:ext uri="{FF2B5EF4-FFF2-40B4-BE49-F238E27FC236}">
                <a16:creationId xmlns:a16="http://schemas.microsoft.com/office/drawing/2014/main" id="{D4911675-2E92-4A82-85F2-D14AA48DFA8E}"/>
              </a:ext>
            </a:extLst>
          </p:cNvPr>
          <p:cNvSpPr txBox="1"/>
          <p:nvPr/>
        </p:nvSpPr>
        <p:spPr>
          <a:xfrm>
            <a:off x="5292080" y="6583402"/>
            <a:ext cx="4032448" cy="276999"/>
          </a:xfrm>
          <a:prstGeom prst="rect">
            <a:avLst/>
          </a:prstGeom>
          <a:noFill/>
        </p:spPr>
        <p:txBody>
          <a:bodyPr wrap="square">
            <a:spAutoFit/>
          </a:bodyPr>
          <a:lstStyle/>
          <a:p>
            <a:r>
              <a:rPr lang="en-CA" sz="1200" dirty="0">
                <a:solidFill>
                  <a:srgbClr val="00B0F0"/>
                </a:solidFill>
              </a:rPr>
              <a:t>https://grad.uwo.ca/finances/external_funding/index.html</a:t>
            </a:r>
          </a:p>
        </p:txBody>
      </p:sp>
    </p:spTree>
    <p:extLst>
      <p:ext uri="{BB962C8B-B14F-4D97-AF65-F5344CB8AC3E}">
        <p14:creationId xmlns:p14="http://schemas.microsoft.com/office/powerpoint/2010/main" val="8199796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96FAED-2651-4127-B4E8-4B5381FC7ED7}"/>
              </a:ext>
            </a:extLst>
          </p:cNvPr>
          <p:cNvPicPr>
            <a:picLocks noChangeAspect="1"/>
          </p:cNvPicPr>
          <p:nvPr/>
        </p:nvPicPr>
        <p:blipFill>
          <a:blip r:embed="rId2"/>
          <a:stretch>
            <a:fillRect/>
          </a:stretch>
        </p:blipFill>
        <p:spPr>
          <a:xfrm>
            <a:off x="-26632" y="-1"/>
            <a:ext cx="9170631" cy="3329065"/>
          </a:xfrm>
          <a:prstGeom prst="rect">
            <a:avLst/>
          </a:prstGeom>
        </p:spPr>
      </p:pic>
      <p:sp>
        <p:nvSpPr>
          <p:cNvPr id="7" name="TextBox 6">
            <a:extLst>
              <a:ext uri="{FF2B5EF4-FFF2-40B4-BE49-F238E27FC236}">
                <a16:creationId xmlns:a16="http://schemas.microsoft.com/office/drawing/2014/main" id="{7073E7DB-B7DC-4CFD-987D-8852C0AE7096}"/>
              </a:ext>
            </a:extLst>
          </p:cNvPr>
          <p:cNvSpPr txBox="1"/>
          <p:nvPr/>
        </p:nvSpPr>
        <p:spPr>
          <a:xfrm>
            <a:off x="0" y="3328609"/>
            <a:ext cx="9793088" cy="4001095"/>
          </a:xfrm>
          <a:prstGeom prst="rect">
            <a:avLst/>
          </a:prstGeom>
          <a:noFill/>
        </p:spPr>
        <p:txBody>
          <a:bodyPr wrap="square">
            <a:spAutoFit/>
          </a:bodyPr>
          <a:lstStyle/>
          <a:p>
            <a:r>
              <a:rPr lang="en-CA" b="1" i="0" dirty="0">
                <a:effectLst/>
              </a:rPr>
              <a:t>National Scholarship Competitions</a:t>
            </a:r>
          </a:p>
          <a:p>
            <a:pPr algn="l">
              <a:buFont typeface="Arial" panose="020B0604020202020204" pitchFamily="34" charset="0"/>
              <a:buChar char="•"/>
            </a:pPr>
            <a:r>
              <a:rPr lang="en-CA" sz="1600" b="0" i="0" dirty="0">
                <a:effectLst/>
                <a:hlinkClick r:id="rId3">
                  <a:extLst>
                    <a:ext uri="{A12FA001-AC4F-418D-AE19-62706E023703}">
                      <ahyp:hlinkClr xmlns:ahyp="http://schemas.microsoft.com/office/drawing/2018/hyperlinkcolor" xmlns="" val="tx"/>
                    </a:ext>
                  </a:extLst>
                </a:hlinkClick>
              </a:rPr>
              <a:t>Canada Graduate Scholarships - Master's</a:t>
            </a:r>
            <a:endParaRPr lang="en-CA" sz="1600" b="0" i="0" dirty="0">
              <a:effectLst/>
            </a:endParaRPr>
          </a:p>
          <a:p>
            <a:pPr algn="l">
              <a:buFont typeface="Arial" panose="020B0604020202020204" pitchFamily="34" charset="0"/>
              <a:buChar char="•"/>
            </a:pPr>
            <a:r>
              <a:rPr lang="en-CA" sz="1600" b="0" i="0" dirty="0">
                <a:effectLst/>
                <a:hlinkClick r:id="rId4">
                  <a:extLst>
                    <a:ext uri="{A12FA001-AC4F-418D-AE19-62706E023703}">
                      <ahyp:hlinkClr xmlns:ahyp="http://schemas.microsoft.com/office/drawing/2018/hyperlinkcolor" xmlns="" val="tx"/>
                    </a:ext>
                  </a:extLst>
                </a:hlinkClick>
              </a:rPr>
              <a:t>CIHR Doctoral Research Awards</a:t>
            </a:r>
            <a:endParaRPr lang="en-CA" sz="1600" b="0" i="0" dirty="0">
              <a:effectLst/>
            </a:endParaRPr>
          </a:p>
          <a:p>
            <a:pPr algn="l">
              <a:buFont typeface="Arial" panose="020B0604020202020204" pitchFamily="34" charset="0"/>
              <a:buChar char="•"/>
            </a:pPr>
            <a:r>
              <a:rPr lang="en-CA" sz="1600" b="0" i="0" dirty="0">
                <a:effectLst/>
                <a:hlinkClick r:id="rId5">
                  <a:extLst>
                    <a:ext uri="{A12FA001-AC4F-418D-AE19-62706E023703}">
                      <ahyp:hlinkClr xmlns:ahyp="http://schemas.microsoft.com/office/drawing/2018/hyperlinkcolor" xmlns="" val="tx"/>
                    </a:ext>
                  </a:extLst>
                </a:hlinkClick>
              </a:rPr>
              <a:t>NSERC Doctoral Research Awards</a:t>
            </a:r>
            <a:endParaRPr lang="en-CA" sz="1600" b="0" i="0" dirty="0">
              <a:effectLst/>
            </a:endParaRPr>
          </a:p>
          <a:p>
            <a:pPr algn="l">
              <a:buFont typeface="Arial" panose="020B0604020202020204" pitchFamily="34" charset="0"/>
              <a:buChar char="•"/>
            </a:pPr>
            <a:r>
              <a:rPr lang="en-CA" sz="1600" b="0" i="0" dirty="0">
                <a:effectLst/>
                <a:hlinkClick r:id="rId6">
                  <a:extLst>
                    <a:ext uri="{A12FA001-AC4F-418D-AE19-62706E023703}">
                      <ahyp:hlinkClr xmlns:ahyp="http://schemas.microsoft.com/office/drawing/2018/hyperlinkcolor" xmlns="" val="tx"/>
                    </a:ext>
                  </a:extLst>
                </a:hlinkClick>
              </a:rPr>
              <a:t>SSHRC Doctoral Research Awards</a:t>
            </a:r>
            <a:endParaRPr lang="en-CA" sz="1600" b="0" i="0" dirty="0">
              <a:effectLst/>
            </a:endParaRPr>
          </a:p>
          <a:p>
            <a:pPr algn="l">
              <a:buFont typeface="Arial" panose="020B0604020202020204" pitchFamily="34" charset="0"/>
              <a:buChar char="•"/>
            </a:pPr>
            <a:r>
              <a:rPr lang="en-CA" sz="1600" b="0" i="0" dirty="0">
                <a:effectLst/>
                <a:hlinkClick r:id="rId7">
                  <a:extLst>
                    <a:ext uri="{A12FA001-AC4F-418D-AE19-62706E023703}">
                      <ahyp:hlinkClr xmlns:ahyp="http://schemas.microsoft.com/office/drawing/2018/hyperlinkcolor" xmlns="" val="tx"/>
                    </a:ext>
                  </a:extLst>
                </a:hlinkClick>
              </a:rPr>
              <a:t>Vanier Canada Graduate Scholarships</a:t>
            </a:r>
            <a:endParaRPr lang="en-CA" sz="1600" b="0" i="0" dirty="0">
              <a:effectLst/>
            </a:endParaRPr>
          </a:p>
          <a:p>
            <a:pPr algn="l">
              <a:buFont typeface="Arial" panose="020B0604020202020204" pitchFamily="34" charset="0"/>
              <a:buChar char="•"/>
            </a:pPr>
            <a:r>
              <a:rPr lang="en-CA" sz="1600" b="0" i="0" dirty="0">
                <a:effectLst/>
                <a:hlinkClick r:id="rId8">
                  <a:extLst>
                    <a:ext uri="{A12FA001-AC4F-418D-AE19-62706E023703}">
                      <ahyp:hlinkClr xmlns:ahyp="http://schemas.microsoft.com/office/drawing/2018/hyperlinkcolor" xmlns="" val="tx"/>
                    </a:ext>
                  </a:extLst>
                </a:hlinkClick>
              </a:rPr>
              <a:t>Trudeau Doctoral Scholarships</a:t>
            </a:r>
            <a:endParaRPr lang="en-CA" sz="1600" b="0" i="0" dirty="0">
              <a:effectLst/>
            </a:endParaRPr>
          </a:p>
          <a:p>
            <a:pPr algn="l">
              <a:buFont typeface="Arial" panose="020B0604020202020204" pitchFamily="34" charset="0"/>
              <a:buChar char="•"/>
            </a:pPr>
            <a:r>
              <a:rPr lang="en-CA" sz="1600" b="0" i="0" dirty="0">
                <a:effectLst/>
                <a:hlinkClick r:id="rId9">
                  <a:extLst>
                    <a:ext uri="{A12FA001-AC4F-418D-AE19-62706E023703}">
                      <ahyp:hlinkClr xmlns:ahyp="http://schemas.microsoft.com/office/drawing/2018/hyperlinkcolor" xmlns="" val="tx"/>
                    </a:ext>
                  </a:extLst>
                </a:hlinkClick>
              </a:rPr>
              <a:t>CGS-Michael Smith Foreign Study Supplements</a:t>
            </a:r>
            <a:endParaRPr lang="en-CA" sz="1600" b="0" i="0" dirty="0">
              <a:effectLst/>
            </a:endParaRPr>
          </a:p>
          <a:p>
            <a:pPr algn="l">
              <a:buFont typeface="Arial" panose="020B0604020202020204" pitchFamily="34" charset="0"/>
              <a:buChar char="•"/>
            </a:pPr>
            <a:r>
              <a:rPr lang="en-CA" sz="1600" b="0" i="0" dirty="0">
                <a:effectLst/>
                <a:hlinkClick r:id="rId10">
                  <a:extLst>
                    <a:ext uri="{A12FA001-AC4F-418D-AE19-62706E023703}">
                      <ahyp:hlinkClr xmlns:ahyp="http://schemas.microsoft.com/office/drawing/2018/hyperlinkcolor" xmlns="" val="tx"/>
                    </a:ext>
                  </a:extLst>
                </a:hlinkClick>
              </a:rPr>
              <a:t>Governor General's Gold Medals</a:t>
            </a:r>
            <a:endParaRPr lang="en-CA" sz="1600" b="0" i="0" dirty="0">
              <a:effectLst/>
            </a:endParaRPr>
          </a:p>
          <a:p>
            <a:pPr algn="l">
              <a:buFont typeface="Arial" panose="020B0604020202020204" pitchFamily="34" charset="0"/>
              <a:buChar char="•"/>
            </a:pPr>
            <a:r>
              <a:rPr lang="en-CA" sz="1600" b="0" i="0" dirty="0">
                <a:solidFill>
                  <a:srgbClr val="5F5F5F"/>
                </a:solidFill>
                <a:effectLst/>
                <a:hlinkClick r:id="rId11">
                  <a:extLst>
                    <a:ext uri="{A12FA001-AC4F-418D-AE19-62706E023703}">
                      <ahyp:hlinkClr xmlns:ahyp="http://schemas.microsoft.com/office/drawing/2018/hyperlinkcolor" xmlns="" val="tx"/>
                    </a:ext>
                  </a:extLst>
                </a:hlinkClick>
              </a:rPr>
              <a:t>Richard J. </a:t>
            </a:r>
            <a:r>
              <a:rPr lang="en-CA" sz="1600" b="0" i="0" dirty="0" err="1">
                <a:solidFill>
                  <a:srgbClr val="5F5F5F"/>
                </a:solidFill>
                <a:effectLst/>
                <a:hlinkClick r:id="rId11">
                  <a:extLst>
                    <a:ext uri="{A12FA001-AC4F-418D-AE19-62706E023703}">
                      <ahyp:hlinkClr xmlns:ahyp="http://schemas.microsoft.com/office/drawing/2018/hyperlinkcolor" xmlns="" val="tx"/>
                    </a:ext>
                  </a:extLst>
                </a:hlinkClick>
              </a:rPr>
              <a:t>Schmeelk</a:t>
            </a:r>
            <a:r>
              <a:rPr lang="en-CA" sz="1600" b="0" i="0" dirty="0">
                <a:effectLst/>
                <a:hlinkClick r:id="rId11">
                  <a:extLst>
                    <a:ext uri="{A12FA001-AC4F-418D-AE19-62706E023703}">
                      <ahyp:hlinkClr xmlns:ahyp="http://schemas.microsoft.com/office/drawing/2018/hyperlinkcolor" xmlns="" val="tx"/>
                    </a:ext>
                  </a:extLst>
                </a:hlinkClick>
              </a:rPr>
              <a:t> Canada Fellowships</a:t>
            </a:r>
            <a:endParaRPr lang="en-CA" sz="1600" b="0" i="0" dirty="0">
              <a:effectLst/>
            </a:endParaRPr>
          </a:p>
          <a:p>
            <a:pPr algn="l">
              <a:buFont typeface="Arial" panose="020B0604020202020204" pitchFamily="34" charset="0"/>
              <a:buChar char="•"/>
            </a:pPr>
            <a:r>
              <a:rPr lang="en-CA" sz="1600" b="0" i="0" dirty="0">
                <a:effectLst/>
                <a:hlinkClick r:id="rId12">
                  <a:extLst>
                    <a:ext uri="{A12FA001-AC4F-418D-AE19-62706E023703}">
                      <ahyp:hlinkClr xmlns:ahyp="http://schemas.microsoft.com/office/drawing/2018/hyperlinkcolor" xmlns="" val="tx"/>
                    </a:ext>
                  </a:extLst>
                </a:hlinkClick>
              </a:rPr>
              <a:t>Rhodes Scholarships</a:t>
            </a:r>
            <a:endParaRPr lang="en-CA" sz="1600" b="0" i="0" dirty="0">
              <a:effectLst/>
            </a:endParaRPr>
          </a:p>
          <a:p>
            <a:pPr algn="l">
              <a:buFont typeface="Arial" panose="020B0604020202020204" pitchFamily="34" charset="0"/>
              <a:buChar char="•"/>
            </a:pPr>
            <a:r>
              <a:rPr lang="en-CA" sz="1600" b="0" i="0" dirty="0">
                <a:effectLst/>
                <a:hlinkClick r:id="rId13">
                  <a:extLst>
                    <a:ext uri="{A12FA001-AC4F-418D-AE19-62706E023703}">
                      <ahyp:hlinkClr xmlns:ahyp="http://schemas.microsoft.com/office/drawing/2018/hyperlinkcolor" xmlns="" val="tx"/>
                    </a:ext>
                  </a:extLst>
                </a:hlinkClick>
              </a:rPr>
              <a:t>Canada's Distinguished Dissertation Awards</a:t>
            </a:r>
            <a:endParaRPr lang="en-CA" sz="1600" b="0" i="0" dirty="0">
              <a:effectLst/>
            </a:endParaRPr>
          </a:p>
          <a:p>
            <a:pPr algn="l">
              <a:buFont typeface="Arial" panose="020B0604020202020204" pitchFamily="34" charset="0"/>
              <a:buChar char="•"/>
            </a:pPr>
            <a:r>
              <a:rPr lang="en-CA" sz="1600" b="0" i="0" dirty="0">
                <a:effectLst/>
                <a:hlinkClick r:id="rId14">
                  <a:extLst>
                    <a:ext uri="{A12FA001-AC4F-418D-AE19-62706E023703}">
                      <ahyp:hlinkClr xmlns:ahyp="http://schemas.microsoft.com/office/drawing/2018/hyperlinkcolor" xmlns="" val="tx"/>
                    </a:ext>
                  </a:extLst>
                </a:hlinkClick>
              </a:rPr>
              <a:t>American Distinguished Dissertation Awards</a:t>
            </a:r>
            <a:endParaRPr lang="en-CA" sz="1600" b="0" i="0" dirty="0">
              <a:effectLst/>
            </a:endParaRPr>
          </a:p>
          <a:p>
            <a:pPr algn="l">
              <a:buFont typeface="Arial" panose="020B0604020202020204" pitchFamily="34" charset="0"/>
              <a:buChar char="•"/>
            </a:pPr>
            <a:r>
              <a:rPr lang="en-CA" sz="1600" b="0" i="0" dirty="0">
                <a:effectLst/>
                <a:hlinkClick r:id="rId15">
                  <a:extLst>
                    <a:ext uri="{A12FA001-AC4F-418D-AE19-62706E023703}">
                      <ahyp:hlinkClr xmlns:ahyp="http://schemas.microsoft.com/office/drawing/2018/hyperlinkcolor" xmlns="" val="tx"/>
                    </a:ext>
                  </a:extLst>
                </a:hlinkClick>
              </a:rPr>
              <a:t>McCall MacBain Scholarships </a:t>
            </a:r>
            <a:endParaRPr lang="en-CA" sz="1600" b="0" i="0" dirty="0">
              <a:effectLst/>
            </a:endParaRPr>
          </a:p>
          <a:p>
            <a:endParaRPr lang="en-CA" sz="1400" b="1" i="0" dirty="0">
              <a:effectLst/>
            </a:endParaRPr>
          </a:p>
          <a:p>
            <a:pPr algn="l"/>
            <a:endParaRPr lang="en-CA" sz="1400" b="1" i="0" dirty="0">
              <a:effectLst/>
            </a:endParaRPr>
          </a:p>
        </p:txBody>
      </p:sp>
      <p:sp>
        <p:nvSpPr>
          <p:cNvPr id="5" name="TextBox 4">
            <a:extLst>
              <a:ext uri="{FF2B5EF4-FFF2-40B4-BE49-F238E27FC236}">
                <a16:creationId xmlns:a16="http://schemas.microsoft.com/office/drawing/2014/main" id="{D531AF18-1D8E-416C-B2A7-D2315727456D}"/>
              </a:ext>
            </a:extLst>
          </p:cNvPr>
          <p:cNvSpPr txBox="1"/>
          <p:nvPr/>
        </p:nvSpPr>
        <p:spPr>
          <a:xfrm>
            <a:off x="5292080" y="6583402"/>
            <a:ext cx="4032448" cy="276999"/>
          </a:xfrm>
          <a:prstGeom prst="rect">
            <a:avLst/>
          </a:prstGeom>
          <a:noFill/>
        </p:spPr>
        <p:txBody>
          <a:bodyPr wrap="square">
            <a:spAutoFit/>
          </a:bodyPr>
          <a:lstStyle/>
          <a:p>
            <a:r>
              <a:rPr lang="en-CA" sz="1200" dirty="0">
                <a:solidFill>
                  <a:srgbClr val="00B0F0"/>
                </a:solidFill>
              </a:rPr>
              <a:t>https://grad.uwo.ca/finances/external_funding/index.html</a:t>
            </a:r>
          </a:p>
        </p:txBody>
      </p:sp>
    </p:spTree>
    <p:extLst>
      <p:ext uri="{BB962C8B-B14F-4D97-AF65-F5344CB8AC3E}">
        <p14:creationId xmlns:p14="http://schemas.microsoft.com/office/powerpoint/2010/main" val="19655402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91FF4C-5D90-4238-80D2-8FEE99EE14DF}"/>
              </a:ext>
            </a:extLst>
          </p:cNvPr>
          <p:cNvSpPr txBox="1"/>
          <p:nvPr/>
        </p:nvSpPr>
        <p:spPr>
          <a:xfrm>
            <a:off x="179512" y="836712"/>
            <a:ext cx="8640960" cy="6186309"/>
          </a:xfrm>
          <a:prstGeom prst="rect">
            <a:avLst/>
          </a:prstGeom>
          <a:noFill/>
        </p:spPr>
        <p:txBody>
          <a:bodyPr wrap="square">
            <a:spAutoFit/>
          </a:bodyPr>
          <a:lstStyle/>
          <a:p>
            <a:pPr algn="l"/>
            <a:r>
              <a:rPr lang="en-CA" b="1" i="0" dirty="0">
                <a:effectLst/>
              </a:rPr>
              <a:t>International Funding Opportunities</a:t>
            </a:r>
          </a:p>
          <a:p>
            <a:pPr algn="l"/>
            <a:endParaRPr lang="en-CA" b="1" dirty="0"/>
          </a:p>
          <a:p>
            <a:pPr algn="l"/>
            <a:r>
              <a:rPr lang="en-US" b="0" i="0" u="none" strike="noStrike" dirty="0">
                <a:effectLst/>
                <a:hlinkClick r:id="rId2">
                  <a:extLst>
                    <a:ext uri="{A12FA001-AC4F-418D-AE19-62706E023703}">
                      <ahyp:hlinkClr xmlns:ahyp="http://schemas.microsoft.com/office/drawing/2018/hyperlinkcolor" xmlns="" val="tx"/>
                    </a:ext>
                  </a:extLst>
                </a:hlinkClick>
              </a:rPr>
              <a:t/>
            </a:r>
            <a:br>
              <a:rPr lang="en-US" b="0" i="0" u="none" strike="noStrike" dirty="0">
                <a:effectLst/>
                <a:hlinkClick r:id="rId2">
                  <a:extLst>
                    <a:ext uri="{A12FA001-AC4F-418D-AE19-62706E023703}">
                      <ahyp:hlinkClr xmlns:ahyp="http://schemas.microsoft.com/office/drawing/2018/hyperlinkcolor" xmlns="" val="tx"/>
                    </a:ext>
                  </a:extLst>
                </a:hlinkClick>
              </a:rPr>
            </a:br>
            <a:r>
              <a:rPr lang="en-US" b="1" i="0" u="none" strike="noStrike" dirty="0">
                <a:effectLst/>
                <a:hlinkClick r:id="rId2">
                  <a:extLst>
                    <a:ext uri="{A12FA001-AC4F-418D-AE19-62706E023703}">
                      <ahyp:hlinkClr xmlns:ahyp="http://schemas.microsoft.com/office/drawing/2018/hyperlinkcolor" xmlns="" val="tx"/>
                    </a:ext>
                  </a:extLst>
                </a:hlinkClick>
              </a:rPr>
              <a:t>International Student Awards</a:t>
            </a:r>
            <a:endParaRPr lang="en-US" b="1" i="0" dirty="0">
              <a:effectLst/>
            </a:endParaRPr>
          </a:p>
          <a:p>
            <a:pPr algn="l">
              <a:buFont typeface="Arial" panose="020B0604020202020204" pitchFamily="34" charset="0"/>
              <a:buChar char="•"/>
            </a:pPr>
            <a:r>
              <a:rPr lang="en-US" b="0" i="0" u="none" strike="noStrike" dirty="0">
                <a:effectLst/>
                <a:hlinkClick r:id="rId3">
                  <a:extLst>
                    <a:ext uri="{A12FA001-AC4F-418D-AE19-62706E023703}">
                      <ahyp:hlinkClr xmlns:ahyp="http://schemas.microsoft.com/office/drawing/2018/hyperlinkcolor" xmlns="" val="tx"/>
                    </a:ext>
                  </a:extLst>
                </a:hlinkClick>
              </a:rPr>
              <a:t>Ontario Graduate Scholarships (OGS)</a:t>
            </a:r>
            <a:endParaRPr lang="en-US" b="0" i="0" u="none" strike="noStrike" dirty="0">
              <a:effectLst/>
            </a:endParaRPr>
          </a:p>
          <a:p>
            <a:pPr algn="l">
              <a:buFont typeface="Arial" panose="020B0604020202020204" pitchFamily="34" charset="0"/>
              <a:buChar char="•"/>
            </a:pPr>
            <a:r>
              <a:rPr lang="en-US" b="0" i="0" u="none" strike="noStrike" dirty="0">
                <a:effectLst/>
                <a:hlinkClick r:id="rId4">
                  <a:extLst>
                    <a:ext uri="{A12FA001-AC4F-418D-AE19-62706E023703}">
                      <ahyp:hlinkClr xmlns:ahyp="http://schemas.microsoft.com/office/drawing/2018/hyperlinkcolor" xmlns="" val="tx"/>
                    </a:ext>
                  </a:extLst>
                </a:hlinkClick>
              </a:rPr>
              <a:t>Ontario Trillium Scholarships (OTS)</a:t>
            </a:r>
            <a:endParaRPr lang="en-US" b="0" i="0" u="none" strike="noStrike" dirty="0">
              <a:effectLst/>
            </a:endParaRPr>
          </a:p>
          <a:p>
            <a:pPr algn="l">
              <a:buFont typeface="Arial" panose="020B0604020202020204" pitchFamily="34" charset="0"/>
              <a:buChar char="•"/>
            </a:pPr>
            <a:r>
              <a:rPr lang="en-US" b="0" i="0" u="none" strike="noStrike" dirty="0">
                <a:effectLst/>
                <a:hlinkClick r:id="rId5">
                  <a:extLst>
                    <a:ext uri="{A12FA001-AC4F-418D-AE19-62706E023703}">
                      <ahyp:hlinkClr xmlns:ahyp="http://schemas.microsoft.com/office/drawing/2018/hyperlinkcolor" xmlns="" val="tx"/>
                    </a:ext>
                  </a:extLst>
                </a:hlinkClick>
              </a:rPr>
              <a:t>Trudeau Doctoral Scholarships</a:t>
            </a:r>
            <a:endParaRPr lang="en-US" b="0" i="0" u="none" strike="noStrike" dirty="0">
              <a:effectLst/>
            </a:endParaRPr>
          </a:p>
          <a:p>
            <a:pPr algn="l">
              <a:buFont typeface="Arial" panose="020B0604020202020204" pitchFamily="34" charset="0"/>
              <a:buChar char="•"/>
            </a:pPr>
            <a:r>
              <a:rPr lang="en-US" b="0" i="0" u="none" strike="noStrike" dirty="0">
                <a:effectLst/>
                <a:hlinkClick r:id="rId6">
                  <a:extLst>
                    <a:ext uri="{A12FA001-AC4F-418D-AE19-62706E023703}">
                      <ahyp:hlinkClr xmlns:ahyp="http://schemas.microsoft.com/office/drawing/2018/hyperlinkcolor" xmlns="" val="tx"/>
                    </a:ext>
                  </a:extLst>
                </a:hlinkClick>
              </a:rPr>
              <a:t>Vanier Canada Graduate Scholarships</a:t>
            </a:r>
            <a:endParaRPr lang="en-US" b="0" i="0" u="none" strike="noStrike" dirty="0">
              <a:effectLst/>
            </a:endParaRPr>
          </a:p>
          <a:p>
            <a:pPr algn="l"/>
            <a:endParaRPr lang="en-CA" b="1" i="0" dirty="0">
              <a:effectLst/>
            </a:endParaRPr>
          </a:p>
          <a:p>
            <a:pPr algn="l"/>
            <a:endParaRPr lang="en-CA" b="1" dirty="0"/>
          </a:p>
          <a:p>
            <a:pPr algn="l"/>
            <a:r>
              <a:rPr lang="en-US" b="1" i="0" u="none" strike="noStrike" dirty="0">
                <a:effectLst/>
                <a:hlinkClick r:id="rId2">
                  <a:extLst>
                    <a:ext uri="{A12FA001-AC4F-418D-AE19-62706E023703}">
                      <ahyp:hlinkClr xmlns:ahyp="http://schemas.microsoft.com/office/drawing/2018/hyperlinkcolor" xmlns="" val="tx"/>
                    </a:ext>
                  </a:extLst>
                </a:hlinkClick>
              </a:rPr>
              <a:t>International Sponsorship and Partnership Programs</a:t>
            </a:r>
            <a:endParaRPr lang="en-US" b="1" i="0" dirty="0">
              <a:effectLst/>
            </a:endParaRPr>
          </a:p>
          <a:p>
            <a:pPr algn="l">
              <a:buFont typeface="Arial" panose="020B0604020202020204" pitchFamily="34" charset="0"/>
              <a:buChar char="•"/>
            </a:pPr>
            <a:r>
              <a:rPr lang="en-CA" b="0" i="0" u="none" strike="noStrike" dirty="0">
                <a:effectLst/>
                <a:hlinkClick r:id="rId7">
                  <a:extLst>
                    <a:ext uri="{A12FA001-AC4F-418D-AE19-62706E023703}">
                      <ahyp:hlinkClr xmlns:ahyp="http://schemas.microsoft.com/office/drawing/2018/hyperlinkcolor" xmlns="" val="tx"/>
                    </a:ext>
                  </a:extLst>
                </a:hlinkClick>
              </a:rPr>
              <a:t>CGS-Michael Smith Foreign Study Supplements</a:t>
            </a:r>
            <a:endParaRPr lang="en-CA" b="0" i="0" dirty="0">
              <a:effectLst/>
            </a:endParaRPr>
          </a:p>
          <a:p>
            <a:pPr algn="l">
              <a:buFont typeface="Arial" panose="020B0604020202020204" pitchFamily="34" charset="0"/>
              <a:buChar char="•"/>
            </a:pPr>
            <a:r>
              <a:rPr lang="en-CA" b="0" i="0" u="none" strike="noStrike" dirty="0">
                <a:effectLst/>
                <a:hlinkClick r:id="rId8">
                  <a:extLst>
                    <a:ext uri="{A12FA001-AC4F-418D-AE19-62706E023703}">
                      <ahyp:hlinkClr xmlns:ahyp="http://schemas.microsoft.com/office/drawing/2018/hyperlinkcolor" xmlns="" val="tx"/>
                    </a:ext>
                  </a:extLst>
                </a:hlinkClick>
              </a:rPr>
              <a:t>China Scholarship Council</a:t>
            </a:r>
            <a:endParaRPr lang="en-CA" b="0" i="0" dirty="0">
              <a:effectLst/>
            </a:endParaRPr>
          </a:p>
          <a:p>
            <a:pPr algn="l">
              <a:buFont typeface="Arial" panose="020B0604020202020204" pitchFamily="34" charset="0"/>
              <a:buChar char="•"/>
            </a:pPr>
            <a:r>
              <a:rPr lang="en-CA" b="0" i="0" u="none" strike="noStrike" dirty="0">
                <a:effectLst/>
                <a:hlinkClick r:id="rId9">
                  <a:extLst>
                    <a:ext uri="{A12FA001-AC4F-418D-AE19-62706E023703}">
                      <ahyp:hlinkClr xmlns:ahyp="http://schemas.microsoft.com/office/drawing/2018/hyperlinkcolor" xmlns="" val="tx"/>
                    </a:ext>
                  </a:extLst>
                </a:hlinkClick>
              </a:rPr>
              <a:t>Libya North-American Scholarship Program</a:t>
            </a:r>
            <a:endParaRPr lang="en-CA" b="0" i="0" dirty="0">
              <a:effectLst/>
            </a:endParaRPr>
          </a:p>
          <a:p>
            <a:pPr algn="l">
              <a:buFont typeface="Arial" panose="020B0604020202020204" pitchFamily="34" charset="0"/>
              <a:buChar char="•"/>
            </a:pPr>
            <a:r>
              <a:rPr lang="en-CA" b="0" i="0" u="none" strike="noStrike" dirty="0">
                <a:effectLst/>
                <a:hlinkClick r:id="rId10">
                  <a:extLst>
                    <a:ext uri="{A12FA001-AC4F-418D-AE19-62706E023703}">
                      <ahyp:hlinkClr xmlns:ahyp="http://schemas.microsoft.com/office/drawing/2018/hyperlinkcolor" xmlns="" val="tx"/>
                    </a:ext>
                  </a:extLst>
                </a:hlinkClick>
              </a:rPr>
              <a:t>Egypt Cultural and Educational Bureau</a:t>
            </a:r>
            <a:endParaRPr lang="en-CA" b="0" i="0" dirty="0">
              <a:effectLst/>
            </a:endParaRPr>
          </a:p>
          <a:p>
            <a:pPr algn="l">
              <a:buFont typeface="Arial" panose="020B0604020202020204" pitchFamily="34" charset="0"/>
              <a:buChar char="•"/>
            </a:pPr>
            <a:r>
              <a:rPr lang="en-CA" b="0" i="0" u="none" strike="noStrike" dirty="0">
                <a:effectLst/>
                <a:hlinkClick r:id="rId11">
                  <a:extLst>
                    <a:ext uri="{A12FA001-AC4F-418D-AE19-62706E023703}">
                      <ahyp:hlinkClr xmlns:ahyp="http://schemas.microsoft.com/office/drawing/2018/hyperlinkcolor" xmlns="" val="tx"/>
                    </a:ext>
                  </a:extLst>
                </a:hlinkClick>
              </a:rPr>
              <a:t>Mitacs </a:t>
            </a:r>
            <a:r>
              <a:rPr lang="en-CA" b="0" i="0" u="none" strike="noStrike" dirty="0" err="1">
                <a:effectLst/>
                <a:hlinkClick r:id="rId11">
                  <a:extLst>
                    <a:ext uri="{A12FA001-AC4F-418D-AE19-62706E023703}">
                      <ahyp:hlinkClr xmlns:ahyp="http://schemas.microsoft.com/office/drawing/2018/hyperlinkcolor" xmlns="" val="tx"/>
                    </a:ext>
                  </a:extLst>
                </a:hlinkClick>
              </a:rPr>
              <a:t>Globalink</a:t>
            </a:r>
            <a:r>
              <a:rPr lang="en-CA" b="0" i="0" u="none" strike="noStrike" dirty="0">
                <a:effectLst/>
                <a:hlinkClick r:id="rId11">
                  <a:extLst>
                    <a:ext uri="{A12FA001-AC4F-418D-AE19-62706E023703}">
                      <ahyp:hlinkClr xmlns:ahyp="http://schemas.microsoft.com/office/drawing/2018/hyperlinkcolor" xmlns="" val="tx"/>
                    </a:ext>
                  </a:extLst>
                </a:hlinkClick>
              </a:rPr>
              <a:t> Research Awards</a:t>
            </a:r>
            <a:endParaRPr lang="en-CA" b="0" i="0" dirty="0">
              <a:effectLst/>
            </a:endParaRPr>
          </a:p>
          <a:p>
            <a:pPr algn="l">
              <a:buFont typeface="Arial" panose="020B0604020202020204" pitchFamily="34" charset="0"/>
              <a:buChar char="•"/>
            </a:pPr>
            <a:r>
              <a:rPr lang="en-CA" b="0" i="0" u="none" strike="noStrike" dirty="0">
                <a:effectLst/>
                <a:hlinkClick r:id="rId12">
                  <a:extLst>
                    <a:ext uri="{A12FA001-AC4F-418D-AE19-62706E023703}">
                      <ahyp:hlinkClr xmlns:ahyp="http://schemas.microsoft.com/office/drawing/2018/hyperlinkcolor" xmlns="" val="tx"/>
                    </a:ext>
                  </a:extLst>
                </a:hlinkClick>
              </a:rPr>
              <a:t>Organization of American States Program</a:t>
            </a:r>
            <a:endParaRPr lang="en-CA" b="0" i="0" dirty="0">
              <a:effectLst/>
            </a:endParaRPr>
          </a:p>
          <a:p>
            <a:pPr algn="l">
              <a:buFont typeface="Arial" panose="020B0604020202020204" pitchFamily="34" charset="0"/>
              <a:buChar char="•"/>
            </a:pPr>
            <a:r>
              <a:rPr lang="en-CA" b="0" i="0" u="none" strike="noStrike" dirty="0">
                <a:effectLst/>
                <a:hlinkClick r:id="rId13">
                  <a:extLst>
                    <a:ext uri="{A12FA001-AC4F-418D-AE19-62706E023703}">
                      <ahyp:hlinkClr xmlns:ahyp="http://schemas.microsoft.com/office/drawing/2018/hyperlinkcolor" xmlns="" val="tx"/>
                    </a:ext>
                  </a:extLst>
                </a:hlinkClick>
              </a:rPr>
              <a:t>Rhodes Scholarships</a:t>
            </a:r>
            <a:endParaRPr lang="en-CA" b="0" i="0" dirty="0">
              <a:effectLst/>
            </a:endParaRPr>
          </a:p>
          <a:p>
            <a:pPr algn="l">
              <a:buFont typeface="Arial" panose="020B0604020202020204" pitchFamily="34" charset="0"/>
              <a:buChar char="•"/>
            </a:pPr>
            <a:r>
              <a:rPr lang="en-CA" b="0" i="0" u="none" strike="noStrike" dirty="0">
                <a:effectLst/>
                <a:hlinkClick r:id="rId14">
                  <a:extLst>
                    <a:ext uri="{A12FA001-AC4F-418D-AE19-62706E023703}">
                      <ahyp:hlinkClr xmlns:ahyp="http://schemas.microsoft.com/office/drawing/2018/hyperlinkcolor" xmlns="" val="tx"/>
                    </a:ext>
                  </a:extLst>
                </a:hlinkClick>
              </a:rPr>
              <a:t>Russia - Global Education Program</a:t>
            </a:r>
            <a:endParaRPr lang="en-CA" b="0" i="0" dirty="0">
              <a:effectLst/>
            </a:endParaRPr>
          </a:p>
          <a:p>
            <a:pPr algn="l">
              <a:buFont typeface="Arial" panose="020B0604020202020204" pitchFamily="34" charset="0"/>
              <a:buChar char="•"/>
            </a:pPr>
            <a:r>
              <a:rPr lang="en-CA" b="0" i="0" u="none" strike="noStrike" dirty="0">
                <a:effectLst/>
                <a:hlinkClick r:id="rId15">
                  <a:extLst>
                    <a:ext uri="{A12FA001-AC4F-418D-AE19-62706E023703}">
                      <ahyp:hlinkClr xmlns:ahyp="http://schemas.microsoft.com/office/drawing/2018/hyperlinkcolor" xmlns="" val="tx"/>
                    </a:ext>
                  </a:extLst>
                </a:hlinkClick>
              </a:rPr>
              <a:t>Saudi Arabia King Abdullah Scholarship Program</a:t>
            </a:r>
            <a:endParaRPr lang="en-CA" b="0" i="0" dirty="0">
              <a:effectLst/>
            </a:endParaRPr>
          </a:p>
          <a:p>
            <a:pPr algn="l">
              <a:buFont typeface="Arial" panose="020B0604020202020204" pitchFamily="34" charset="0"/>
              <a:buChar char="•"/>
            </a:pPr>
            <a:r>
              <a:rPr lang="en-CA" b="0" i="0" u="none" strike="noStrike" dirty="0">
                <a:effectLst/>
                <a:hlinkClick r:id="rId16">
                  <a:extLst>
                    <a:ext uri="{A12FA001-AC4F-418D-AE19-62706E023703}">
                      <ahyp:hlinkClr xmlns:ahyp="http://schemas.microsoft.com/office/drawing/2018/hyperlinkcolor" xmlns="" val="tx"/>
                    </a:ext>
                  </a:extLst>
                </a:hlinkClick>
              </a:rPr>
              <a:t>Vietnam International Education Development Program</a:t>
            </a:r>
            <a:endParaRPr lang="en-CA" b="0" i="0" dirty="0">
              <a:effectLst/>
            </a:endParaRPr>
          </a:p>
          <a:p>
            <a:pPr algn="l"/>
            <a:endParaRPr lang="en-CA" b="1" i="0" dirty="0">
              <a:effectLst/>
            </a:endParaRPr>
          </a:p>
        </p:txBody>
      </p:sp>
      <p:sp>
        <p:nvSpPr>
          <p:cNvPr id="5" name="TextBox 4">
            <a:extLst>
              <a:ext uri="{FF2B5EF4-FFF2-40B4-BE49-F238E27FC236}">
                <a16:creationId xmlns:a16="http://schemas.microsoft.com/office/drawing/2014/main" id="{85C9B0C5-6FD0-4183-BA38-7621BADF898B}"/>
              </a:ext>
            </a:extLst>
          </p:cNvPr>
          <p:cNvSpPr txBox="1"/>
          <p:nvPr/>
        </p:nvSpPr>
        <p:spPr>
          <a:xfrm>
            <a:off x="6444208" y="6580096"/>
            <a:ext cx="2952328" cy="276999"/>
          </a:xfrm>
          <a:prstGeom prst="rect">
            <a:avLst/>
          </a:prstGeom>
          <a:noFill/>
        </p:spPr>
        <p:txBody>
          <a:bodyPr wrap="square">
            <a:spAutoFit/>
          </a:bodyPr>
          <a:lstStyle/>
          <a:p>
            <a:r>
              <a:rPr lang="en-CA" sz="1200" dirty="0">
                <a:solidFill>
                  <a:srgbClr val="00B0F0"/>
                </a:solidFill>
                <a:hlinkClick r:id="rId17">
                  <a:extLst>
                    <a:ext uri="{A12FA001-AC4F-418D-AE19-62706E023703}">
                      <ahyp:hlinkClr xmlns:ahyp="http://schemas.microsoft.com/office/drawing/2018/hyperlinkcolor" xmlns="" val="tx"/>
                    </a:ext>
                  </a:extLst>
                </a:hlinkClick>
              </a:rPr>
              <a:t>https://grad.uwo.ca/finances/index.htm</a:t>
            </a:r>
            <a:r>
              <a:rPr lang="en-CA" sz="1200" dirty="0">
                <a:solidFill>
                  <a:srgbClr val="00B0F0"/>
                </a:solidFill>
              </a:rPr>
              <a:t> </a:t>
            </a:r>
          </a:p>
        </p:txBody>
      </p:sp>
      <p:pic>
        <p:nvPicPr>
          <p:cNvPr id="6" name="Picture 5">
            <a:extLst>
              <a:ext uri="{FF2B5EF4-FFF2-40B4-BE49-F238E27FC236}">
                <a16:creationId xmlns:a16="http://schemas.microsoft.com/office/drawing/2014/main" id="{C450D0E3-443B-45A6-9411-A6E5319BF7BD}"/>
              </a:ext>
            </a:extLst>
          </p:cNvPr>
          <p:cNvPicPr>
            <a:picLocks noChangeAspect="1"/>
          </p:cNvPicPr>
          <p:nvPr/>
        </p:nvPicPr>
        <p:blipFill>
          <a:blip r:embed="rId18"/>
          <a:stretch>
            <a:fillRect/>
          </a:stretch>
        </p:blipFill>
        <p:spPr>
          <a:xfrm>
            <a:off x="5508104" y="692696"/>
            <a:ext cx="3316068" cy="3316068"/>
          </a:xfrm>
          <a:prstGeom prst="rect">
            <a:avLst/>
          </a:prstGeom>
        </p:spPr>
      </p:pic>
    </p:spTree>
    <p:extLst>
      <p:ext uri="{BB962C8B-B14F-4D97-AF65-F5344CB8AC3E}">
        <p14:creationId xmlns:p14="http://schemas.microsoft.com/office/powerpoint/2010/main" val="2836192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685800" y="620688"/>
            <a:ext cx="7772400" cy="1470025"/>
          </a:xfrm>
        </p:spPr>
        <p:txBody>
          <a:bodyPr/>
          <a:lstStyle/>
          <a:p>
            <a:pPr eaLnBrk="1" hangingPunct="1"/>
            <a:r>
              <a:rPr lang="en-US" dirty="0"/>
              <a:t>Specific suggestions for success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15484"/>
            <a:ext cx="3187700" cy="469900"/>
          </a:xfrm>
          <a:prstGeom prst="rect">
            <a:avLst/>
          </a:prstGeom>
        </p:spPr>
      </p:pic>
      <p:pic>
        <p:nvPicPr>
          <p:cNvPr id="2" name="Picture 1">
            <a:extLst>
              <a:ext uri="{FF2B5EF4-FFF2-40B4-BE49-F238E27FC236}">
                <a16:creationId xmlns:a16="http://schemas.microsoft.com/office/drawing/2014/main" id="{98A79B59-57FE-404D-B488-01CCCE339063}"/>
              </a:ext>
            </a:extLst>
          </p:cNvPr>
          <p:cNvPicPr>
            <a:picLocks noChangeAspect="1"/>
          </p:cNvPicPr>
          <p:nvPr/>
        </p:nvPicPr>
        <p:blipFill>
          <a:blip r:embed="rId3"/>
          <a:stretch>
            <a:fillRect/>
          </a:stretch>
        </p:blipFill>
        <p:spPr>
          <a:xfrm>
            <a:off x="0" y="1916832"/>
            <a:ext cx="9144000" cy="4104456"/>
          </a:xfrm>
          <a:prstGeom prst="rect">
            <a:avLst/>
          </a:prstGeom>
        </p:spPr>
      </p:pic>
    </p:spTree>
    <p:extLst>
      <p:ext uri="{BB962C8B-B14F-4D97-AF65-F5344CB8AC3E}">
        <p14:creationId xmlns:p14="http://schemas.microsoft.com/office/powerpoint/2010/main" val="19026214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3187700" cy="469900"/>
          </a:xfrm>
          <a:prstGeom prst="rect">
            <a:avLst/>
          </a:prstGeom>
        </p:spPr>
      </p:pic>
      <p:pic>
        <p:nvPicPr>
          <p:cNvPr id="6" name="Picture 5">
            <a:extLst>
              <a:ext uri="{FF2B5EF4-FFF2-40B4-BE49-F238E27FC236}">
                <a16:creationId xmlns:a16="http://schemas.microsoft.com/office/drawing/2014/main" id="{1D91D3CA-7DB2-01C1-85C5-94161A3C1C21}"/>
              </a:ext>
            </a:extLst>
          </p:cNvPr>
          <p:cNvPicPr>
            <a:picLocks noChangeAspect="1"/>
          </p:cNvPicPr>
          <p:nvPr/>
        </p:nvPicPr>
        <p:blipFill>
          <a:blip r:embed="rId3"/>
          <a:stretch>
            <a:fillRect/>
          </a:stretch>
        </p:blipFill>
        <p:spPr>
          <a:xfrm>
            <a:off x="0" y="1"/>
            <a:ext cx="6300192" cy="4395094"/>
          </a:xfrm>
          <a:prstGeom prst="rect">
            <a:avLst/>
          </a:prstGeom>
        </p:spPr>
      </p:pic>
      <p:pic>
        <p:nvPicPr>
          <p:cNvPr id="8" name="Picture 7">
            <a:extLst>
              <a:ext uri="{FF2B5EF4-FFF2-40B4-BE49-F238E27FC236}">
                <a16:creationId xmlns:a16="http://schemas.microsoft.com/office/drawing/2014/main" id="{6CC1C5D3-E5C9-B6B2-5A68-5B9611E0DF09}"/>
              </a:ext>
            </a:extLst>
          </p:cNvPr>
          <p:cNvPicPr>
            <a:picLocks noChangeAspect="1"/>
          </p:cNvPicPr>
          <p:nvPr/>
        </p:nvPicPr>
        <p:blipFill>
          <a:blip r:embed="rId4"/>
          <a:stretch>
            <a:fillRect/>
          </a:stretch>
        </p:blipFill>
        <p:spPr>
          <a:xfrm>
            <a:off x="1763688" y="3207799"/>
            <a:ext cx="4896544" cy="1764196"/>
          </a:xfrm>
          <a:prstGeom prst="rect">
            <a:avLst/>
          </a:prstGeom>
        </p:spPr>
      </p:pic>
      <p:pic>
        <p:nvPicPr>
          <p:cNvPr id="10" name="Picture 9">
            <a:extLst>
              <a:ext uri="{FF2B5EF4-FFF2-40B4-BE49-F238E27FC236}">
                <a16:creationId xmlns:a16="http://schemas.microsoft.com/office/drawing/2014/main" id="{EDEC2BFE-E1FD-73EA-4853-E567D15FA8C4}"/>
              </a:ext>
            </a:extLst>
          </p:cNvPr>
          <p:cNvPicPr>
            <a:picLocks noChangeAspect="1"/>
          </p:cNvPicPr>
          <p:nvPr/>
        </p:nvPicPr>
        <p:blipFill>
          <a:blip r:embed="rId5"/>
          <a:stretch>
            <a:fillRect/>
          </a:stretch>
        </p:blipFill>
        <p:spPr>
          <a:xfrm>
            <a:off x="4575949" y="4224659"/>
            <a:ext cx="4433887" cy="2395537"/>
          </a:xfrm>
          <a:prstGeom prst="rect">
            <a:avLst/>
          </a:prstGeom>
        </p:spPr>
      </p:pic>
      <p:cxnSp>
        <p:nvCxnSpPr>
          <p:cNvPr id="12" name="Straight Arrow Connector 11">
            <a:extLst>
              <a:ext uri="{FF2B5EF4-FFF2-40B4-BE49-F238E27FC236}">
                <a16:creationId xmlns:a16="http://schemas.microsoft.com/office/drawing/2014/main" id="{4D988A33-3330-EA4A-25F6-C8B7CBC59928}"/>
              </a:ext>
            </a:extLst>
          </p:cNvPr>
          <p:cNvCxnSpPr>
            <a:cxnSpLocks/>
          </p:cNvCxnSpPr>
          <p:nvPr/>
        </p:nvCxnSpPr>
        <p:spPr>
          <a:xfrm>
            <a:off x="4572000" y="3933056"/>
            <a:ext cx="288032" cy="260773"/>
          </a:xfrm>
          <a:prstGeom prst="straightConnector1">
            <a:avLst/>
          </a:prstGeom>
          <a:ln>
            <a:solidFill>
              <a:srgbClr val="7030A0"/>
            </a:solidFill>
            <a:tailEnd type="triangle"/>
          </a:ln>
        </p:spPr>
        <p:style>
          <a:lnRef idx="3">
            <a:schemeClr val="accent3"/>
          </a:lnRef>
          <a:fillRef idx="0">
            <a:schemeClr val="accent3"/>
          </a:fillRef>
          <a:effectRef idx="2">
            <a:schemeClr val="accent3"/>
          </a:effectRef>
          <a:fontRef idx="minor">
            <a:schemeClr val="tx1"/>
          </a:fontRef>
        </p:style>
      </p:cxnSp>
      <p:sp>
        <p:nvSpPr>
          <p:cNvPr id="16" name="TextBox 15">
            <a:extLst>
              <a:ext uri="{FF2B5EF4-FFF2-40B4-BE49-F238E27FC236}">
                <a16:creationId xmlns:a16="http://schemas.microsoft.com/office/drawing/2014/main" id="{66916B59-0A3B-A15B-C489-95ED7BE947B3}"/>
              </a:ext>
            </a:extLst>
          </p:cNvPr>
          <p:cNvSpPr txBox="1"/>
          <p:nvPr/>
        </p:nvSpPr>
        <p:spPr>
          <a:xfrm>
            <a:off x="144016" y="5072189"/>
            <a:ext cx="4572000" cy="276999"/>
          </a:xfrm>
          <a:prstGeom prst="rect">
            <a:avLst/>
          </a:prstGeom>
          <a:noFill/>
        </p:spPr>
        <p:txBody>
          <a:bodyPr wrap="square">
            <a:spAutoFit/>
          </a:bodyPr>
          <a:lstStyle/>
          <a:p>
            <a:r>
              <a:rPr lang="en-CA" sz="1200" dirty="0">
                <a:solidFill>
                  <a:srgbClr val="00B0F0"/>
                </a:solidFill>
                <a:hlinkClick r:id="rId6">
                  <a:extLst>
                    <a:ext uri="{A12FA001-AC4F-418D-AE19-62706E023703}">
                      <ahyp:hlinkClr xmlns:ahyp="http://schemas.microsoft.com/office/drawing/2018/hyperlinkcolor" xmlns="" val="tx"/>
                    </a:ext>
                  </a:extLst>
                </a:hlinkClick>
              </a:rPr>
              <a:t>https://grad.uwo.ca/admissions/programs/index.cfm</a:t>
            </a:r>
            <a:r>
              <a:rPr lang="en-CA" sz="1200" dirty="0">
                <a:solidFill>
                  <a:srgbClr val="00B0F0"/>
                </a:solidFill>
              </a:rPr>
              <a:t> </a:t>
            </a:r>
          </a:p>
        </p:txBody>
      </p:sp>
    </p:spTree>
    <p:extLst>
      <p:ext uri="{BB962C8B-B14F-4D97-AF65-F5344CB8AC3E}">
        <p14:creationId xmlns:p14="http://schemas.microsoft.com/office/powerpoint/2010/main" val="37984482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2420888"/>
            <a:ext cx="7772400" cy="1470025"/>
          </a:xfrm>
        </p:spPr>
        <p:txBody>
          <a:bodyPr/>
          <a:lstStyle/>
          <a:p>
            <a:pPr eaLnBrk="1" hangingPunct="1"/>
            <a:r>
              <a:rPr lang="en-US" dirty="0"/>
              <a:t>Contacts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3187700" cy="469900"/>
          </a:xfrm>
          <a:prstGeom prst="rect">
            <a:avLst/>
          </a:prstGeom>
        </p:spPr>
      </p:pic>
    </p:spTree>
    <p:extLst>
      <p:ext uri="{BB962C8B-B14F-4D97-AF65-F5344CB8AC3E}">
        <p14:creationId xmlns:p14="http://schemas.microsoft.com/office/powerpoint/2010/main" val="19501195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eaLnBrk="1" hangingPunct="1"/>
            <a:r>
              <a:rPr lang="en-US" altLang="en-US" b="1" dirty="0">
                <a:solidFill>
                  <a:srgbClr val="00B0F0"/>
                </a:solidFill>
                <a:ea typeface="ＭＳ Ｐゴシック" charset="-128"/>
              </a:rPr>
              <a:t>ROLES</a:t>
            </a:r>
            <a:r>
              <a:rPr lang="en-US" altLang="en-US" dirty="0">
                <a:solidFill>
                  <a:srgbClr val="00B0F0"/>
                </a:solidFill>
                <a:ea typeface="ＭＳ Ｐゴシック" charset="-128"/>
              </a:rPr>
              <a:t>  </a:t>
            </a:r>
          </a:p>
        </p:txBody>
      </p:sp>
      <p:sp>
        <p:nvSpPr>
          <p:cNvPr id="88066" name="Text Placeholder 3"/>
          <p:cNvSpPr>
            <a:spLocks noGrp="1"/>
          </p:cNvSpPr>
          <p:nvPr>
            <p:ph type="body" idx="1"/>
          </p:nvPr>
        </p:nvSpPr>
        <p:spPr/>
        <p:txBody>
          <a:bodyPr/>
          <a:lstStyle/>
          <a:p>
            <a:pPr eaLnBrk="1" hangingPunct="1"/>
            <a:r>
              <a:rPr lang="en-US" altLang="en-US">
                <a:solidFill>
                  <a:srgbClr val="7030A0"/>
                </a:solidFill>
                <a:ea typeface="ＭＳ Ｐゴシック" charset="-128"/>
              </a:rPr>
              <a:t>Graduate Office (1131)</a:t>
            </a:r>
          </a:p>
        </p:txBody>
      </p:sp>
      <p:sp>
        <p:nvSpPr>
          <p:cNvPr id="88067" name="Content Placeholder 4"/>
          <p:cNvSpPr>
            <a:spLocks noGrp="1"/>
          </p:cNvSpPr>
          <p:nvPr>
            <p:ph sz="half" idx="2"/>
          </p:nvPr>
        </p:nvSpPr>
        <p:spPr/>
        <p:txBody>
          <a:bodyPr/>
          <a:lstStyle/>
          <a:p>
            <a:pPr eaLnBrk="1" hangingPunct="1"/>
            <a:r>
              <a:rPr lang="en-US" altLang="en-US">
                <a:ea typeface="ＭＳ Ｐゴシック" charset="-128"/>
              </a:rPr>
              <a:t>Eligibility (Grades)</a:t>
            </a:r>
          </a:p>
          <a:p>
            <a:pPr eaLnBrk="1" hangingPunct="1"/>
            <a:r>
              <a:rPr lang="en-US" altLang="en-US">
                <a:ea typeface="ＭＳ Ｐゴシック" charset="-128"/>
              </a:rPr>
              <a:t>OGS applications questions and assistance</a:t>
            </a:r>
          </a:p>
        </p:txBody>
      </p:sp>
      <p:sp>
        <p:nvSpPr>
          <p:cNvPr id="88068" name="Text Placeholder 5"/>
          <p:cNvSpPr>
            <a:spLocks noGrp="1"/>
          </p:cNvSpPr>
          <p:nvPr>
            <p:ph type="body" sz="quarter" idx="3"/>
          </p:nvPr>
        </p:nvSpPr>
        <p:spPr/>
        <p:txBody>
          <a:bodyPr/>
          <a:lstStyle/>
          <a:p>
            <a:pPr eaLnBrk="1" hangingPunct="1"/>
            <a:r>
              <a:rPr lang="en-US" altLang="en-US" dirty="0">
                <a:solidFill>
                  <a:srgbClr val="7030A0"/>
                </a:solidFill>
                <a:ea typeface="ＭＳ Ｐゴシック" charset="-128"/>
              </a:rPr>
              <a:t>Research Office (1161)</a:t>
            </a:r>
          </a:p>
        </p:txBody>
      </p:sp>
      <p:sp>
        <p:nvSpPr>
          <p:cNvPr id="88069" name="Content Placeholder 6"/>
          <p:cNvSpPr>
            <a:spLocks noGrp="1"/>
          </p:cNvSpPr>
          <p:nvPr>
            <p:ph sz="quarter" idx="4"/>
          </p:nvPr>
        </p:nvSpPr>
        <p:spPr/>
        <p:txBody>
          <a:bodyPr/>
          <a:lstStyle/>
          <a:p>
            <a:pPr eaLnBrk="1" hangingPunct="1"/>
            <a:r>
              <a:rPr lang="en-US" altLang="en-US" dirty="0">
                <a:ea typeface="ＭＳ Ｐゴシック" charset="-128"/>
              </a:rPr>
              <a:t>To see successful applications from Graduate Students in Education</a:t>
            </a:r>
          </a:p>
          <a:p>
            <a:pPr eaLnBrk="1" hangingPunct="1"/>
            <a:r>
              <a:rPr lang="en-US" altLang="en-US" dirty="0">
                <a:ea typeface="ＭＳ Ｐゴシック" charset="-128"/>
              </a:rPr>
              <a:t>Funding for conference travel</a:t>
            </a:r>
          </a:p>
          <a:p>
            <a:pPr eaLnBrk="1" hangingPunct="1"/>
            <a:r>
              <a:rPr lang="en-US" altLang="en-US" dirty="0">
                <a:ea typeface="ＭＳ Ｐゴシック" charset="-128"/>
              </a:rPr>
              <a:t>Discussions for SSHRC / NSERC / CIHR eligibility</a:t>
            </a:r>
          </a:p>
        </p:txBody>
      </p:sp>
      <p:pic>
        <p:nvPicPr>
          <p:cNvPr id="7" name="Picture 6">
            <a:extLst>
              <a:ext uri="{FF2B5EF4-FFF2-40B4-BE49-F238E27FC236}">
                <a16:creationId xmlns:a16="http://schemas.microsoft.com/office/drawing/2014/main" id="{9B25A096-55F9-46C0-981F-7C61D578A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3187700" cy="469900"/>
          </a:xfrm>
          <a:prstGeom prst="rect">
            <a:avLst/>
          </a:prstGeom>
        </p:spPr>
      </p:pic>
    </p:spTree>
    <p:extLst>
      <p:ext uri="{BB962C8B-B14F-4D97-AF65-F5344CB8AC3E}">
        <p14:creationId xmlns:p14="http://schemas.microsoft.com/office/powerpoint/2010/main" val="12405833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63031"/>
            <a:ext cx="7772400" cy="1470025"/>
          </a:xfrm>
        </p:spPr>
        <p:txBody>
          <a:bodyPr>
            <a:noAutofit/>
          </a:bodyPr>
          <a:lstStyle/>
          <a:p>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b="1" dirty="0"/>
              <a:t>CONTACTS FOR ASSISTANCE</a:t>
            </a:r>
            <a:br>
              <a:rPr lang="en-US" sz="1600" b="1" dirty="0"/>
            </a:br>
            <a:r>
              <a:rPr lang="en-US" sz="1600" dirty="0"/>
              <a:t/>
            </a:r>
            <a:br>
              <a:rPr lang="en-US" sz="1600" dirty="0"/>
            </a:br>
            <a:r>
              <a:rPr lang="en-US" sz="1600" dirty="0"/>
              <a:t>Associate Dean Research:</a:t>
            </a:r>
            <a:br>
              <a:rPr lang="en-US" sz="1600" dirty="0"/>
            </a:br>
            <a:r>
              <a:rPr lang="en-US" sz="1600" dirty="0"/>
              <a:t>Nicole Neil</a:t>
            </a:r>
            <a:br>
              <a:rPr lang="en-US" sz="1600" dirty="0"/>
            </a:br>
            <a:r>
              <a:rPr lang="en-US" sz="1600" dirty="0">
                <a:hlinkClick r:id="rId2"/>
              </a:rPr>
              <a:t>nneil@uwo.ca</a:t>
            </a:r>
            <a:r>
              <a:rPr lang="en-US" sz="1600" dirty="0"/>
              <a:t> x84761 </a:t>
            </a:r>
            <a:br>
              <a:rPr lang="en-US" sz="1600" dirty="0"/>
            </a:br>
            <a:r>
              <a:rPr lang="en-US" sz="1600" dirty="0"/>
              <a:t/>
            </a:r>
            <a:br>
              <a:rPr lang="en-US" sz="1600" dirty="0"/>
            </a:br>
            <a:r>
              <a:rPr lang="en-US" sz="1600" dirty="0"/>
              <a:t>Research Officer:</a:t>
            </a:r>
            <a:br>
              <a:rPr lang="en-US" sz="1600" dirty="0"/>
            </a:br>
            <a:r>
              <a:rPr lang="en-US" sz="1600" dirty="0"/>
              <a:t>Malihe Mehdizadeh Allaf</a:t>
            </a:r>
            <a:br>
              <a:rPr lang="en-US" sz="1600" dirty="0"/>
            </a:br>
            <a:r>
              <a:rPr lang="en-US" sz="1600" dirty="0">
                <a:hlinkClick r:id="rId3"/>
              </a:rPr>
              <a:t>mmehdiza@uwo.ca</a:t>
            </a:r>
            <a:r>
              <a:rPr lang="en-US" sz="1600" dirty="0"/>
              <a:t> x88561</a:t>
            </a:r>
            <a:br>
              <a:rPr lang="en-US" sz="1600" dirty="0"/>
            </a:br>
            <a:r>
              <a:rPr lang="en-US" sz="1600" dirty="0"/>
              <a:t/>
            </a:r>
            <a:br>
              <a:rPr lang="en-US" sz="1600" dirty="0"/>
            </a:br>
            <a:r>
              <a:rPr lang="en-US" sz="1600" dirty="0"/>
              <a:t>Research Administrative Assistant</a:t>
            </a:r>
            <a:br>
              <a:rPr lang="en-US" sz="1600" dirty="0"/>
            </a:br>
            <a:r>
              <a:rPr lang="en-US" sz="1600" dirty="0"/>
              <a:t>Connor Hassan</a:t>
            </a:r>
            <a:br>
              <a:rPr lang="en-US" sz="1600" dirty="0"/>
            </a:br>
            <a:r>
              <a:rPr lang="en-US" sz="1600" dirty="0">
                <a:hlinkClick r:id="rId4"/>
              </a:rPr>
              <a:t>chassan@uwo.ca</a:t>
            </a:r>
            <a:r>
              <a:rPr lang="en-US" sz="1600" dirty="0"/>
              <a:t> x88068</a:t>
            </a:r>
            <a:br>
              <a:rPr lang="en-US" sz="1600" dirty="0"/>
            </a:br>
            <a:r>
              <a:rPr lang="en-US" sz="1600" dirty="0"/>
              <a:t/>
            </a:r>
            <a:br>
              <a:rPr lang="en-US" sz="1600" dirty="0"/>
            </a:br>
            <a:r>
              <a:rPr lang="en-US" sz="1600" dirty="0"/>
              <a:t>Grad Studies – Faculty of Education</a:t>
            </a:r>
            <a:br>
              <a:rPr lang="en-US" sz="1600" dirty="0"/>
            </a:br>
            <a:r>
              <a:rPr lang="en-US" sz="1600" dirty="0">
                <a:hlinkClick r:id="rId5"/>
              </a:rPr>
              <a:t>Contacts</a:t>
            </a:r>
            <a:r>
              <a:rPr lang="en-US" sz="1600" dirty="0"/>
              <a:t/>
            </a:r>
            <a:br>
              <a:rPr lang="en-US" sz="1600" dirty="0"/>
            </a:br>
            <a:r>
              <a:rPr lang="en-US" sz="1600" dirty="0"/>
              <a:t/>
            </a:r>
            <a:br>
              <a:rPr lang="en-US" sz="1600" dirty="0"/>
            </a:br>
            <a:r>
              <a:rPr lang="en-US" sz="1600" dirty="0"/>
              <a:t>SGPS (Grad Studies) Western</a:t>
            </a:r>
            <a:br>
              <a:rPr lang="en-US" sz="1600" dirty="0"/>
            </a:br>
            <a:r>
              <a:rPr lang="en-US" sz="1600" dirty="0">
                <a:hlinkClick r:id="rId6"/>
              </a:rPr>
              <a:t>Contacts</a:t>
            </a:r>
            <a:r>
              <a:rPr lang="en-US" sz="1600" dirty="0"/>
              <a:t/>
            </a:r>
            <a:br>
              <a:rPr lang="en-US" sz="1600" dirty="0"/>
            </a:br>
            <a:r>
              <a:rPr lang="it-IT" sz="1600" dirty="0"/>
              <a:t>519-661-2102</a:t>
            </a:r>
            <a:br>
              <a:rPr lang="it-IT"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endParaRPr lang="en-US" sz="1600"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6388100"/>
            <a:ext cx="3187700" cy="469900"/>
          </a:xfrm>
          <a:prstGeom prst="rect">
            <a:avLst/>
          </a:prstGeom>
        </p:spPr>
      </p:pic>
    </p:spTree>
    <p:extLst>
      <p:ext uri="{BB962C8B-B14F-4D97-AF65-F5344CB8AC3E}">
        <p14:creationId xmlns:p14="http://schemas.microsoft.com/office/powerpoint/2010/main" val="1686298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72"/>
            <a:ext cx="9144000" cy="6858000"/>
          </a:xfrm>
          <a:prstGeom prst="rect">
            <a:avLst/>
          </a:prstGeom>
        </p:spPr>
      </p:pic>
    </p:spTree>
    <p:extLst>
      <p:ext uri="{BB962C8B-B14F-4D97-AF65-F5344CB8AC3E}">
        <p14:creationId xmlns:p14="http://schemas.microsoft.com/office/powerpoint/2010/main" val="163139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251520" y="1484784"/>
            <a:ext cx="8568952" cy="3312368"/>
          </a:xfrm>
        </p:spPr>
        <p:txBody>
          <a:bodyPr>
            <a:normAutofit/>
          </a:bodyPr>
          <a:lstStyle/>
          <a:p>
            <a:pPr eaLnBrk="1" hangingPunct="1"/>
            <a:r>
              <a:rPr lang="en-US" dirty="0"/>
              <a:t>Additional slides: </a:t>
            </a:r>
            <a:br>
              <a:rPr lang="en-US" dirty="0"/>
            </a:br>
            <a:r>
              <a:rPr lang="en-US" dirty="0"/>
              <a:t>How to write any grant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3187700" cy="469900"/>
          </a:xfrm>
          <a:prstGeom prst="rect">
            <a:avLst/>
          </a:prstGeom>
        </p:spPr>
      </p:pic>
    </p:spTree>
    <p:extLst>
      <p:ext uri="{BB962C8B-B14F-4D97-AF65-F5344CB8AC3E}">
        <p14:creationId xmlns:p14="http://schemas.microsoft.com/office/powerpoint/2010/main" val="17192941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1143000"/>
          </a:xfrm>
        </p:spPr>
        <p:txBody>
          <a:bodyPr>
            <a:normAutofit fontScale="90000"/>
          </a:bodyPr>
          <a:lstStyle/>
          <a:p>
            <a:r>
              <a:rPr lang="en-US" dirty="0"/>
              <a:t>Application Example</a:t>
            </a:r>
            <a:br>
              <a:rPr lang="en-US" dirty="0"/>
            </a:br>
            <a:r>
              <a:rPr lang="en-US" sz="2222" dirty="0"/>
              <a:t>(Canada Foundation for Innovation – Leaders’ Opportunity Fund)</a:t>
            </a:r>
            <a:r>
              <a:rPr lang="en-US" dirty="0"/>
              <a:t/>
            </a:r>
            <a:br>
              <a:rPr lang="en-US" dirty="0"/>
            </a:br>
            <a:r>
              <a:rPr lang="en-US" dirty="0"/>
              <a:t/>
            </a:r>
            <a:br>
              <a:rPr lang="en-US" dirty="0"/>
            </a:br>
            <a:endParaRPr lang="en-US" sz="3556"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3187700" cy="469900"/>
          </a:xfrm>
          <a:prstGeom prst="rect">
            <a:avLst/>
          </a:prstGeom>
        </p:spPr>
      </p:pic>
      <p:pic>
        <p:nvPicPr>
          <p:cNvPr id="7" name="Picture 6">
            <a:extLst>
              <a:ext uri="{FF2B5EF4-FFF2-40B4-BE49-F238E27FC236}">
                <a16:creationId xmlns:a16="http://schemas.microsoft.com/office/drawing/2014/main" id="{5B40791C-7B5F-4416-AAEE-B221F91A3CD1}"/>
              </a:ext>
            </a:extLst>
          </p:cNvPr>
          <p:cNvPicPr>
            <a:picLocks noChangeAspect="1"/>
          </p:cNvPicPr>
          <p:nvPr/>
        </p:nvPicPr>
        <p:blipFill>
          <a:blip r:embed="rId3"/>
          <a:stretch>
            <a:fillRect/>
          </a:stretch>
        </p:blipFill>
        <p:spPr>
          <a:xfrm>
            <a:off x="0" y="1628800"/>
            <a:ext cx="9144000" cy="4565676"/>
          </a:xfrm>
          <a:prstGeom prst="rect">
            <a:avLst/>
          </a:prstGeom>
        </p:spPr>
      </p:pic>
    </p:spTree>
    <p:extLst>
      <p:ext uri="{BB962C8B-B14F-4D97-AF65-F5344CB8AC3E}">
        <p14:creationId xmlns:p14="http://schemas.microsoft.com/office/powerpoint/2010/main" val="15274972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1092200"/>
            <a:ext cx="8610600" cy="5537200"/>
          </a:xfrm>
          <a:prstGeom prst="rect">
            <a:avLst/>
          </a:prstGeom>
        </p:spPr>
      </p:pic>
      <p:sp>
        <p:nvSpPr>
          <p:cNvPr id="4" name="TextBox 3"/>
          <p:cNvSpPr txBox="1"/>
          <p:nvPr/>
        </p:nvSpPr>
        <p:spPr>
          <a:xfrm>
            <a:off x="381000" y="381000"/>
            <a:ext cx="8511480" cy="369332"/>
          </a:xfrm>
          <a:prstGeom prst="rect">
            <a:avLst/>
          </a:prstGeom>
          <a:noFill/>
        </p:spPr>
        <p:txBody>
          <a:bodyPr wrap="square" rtlCol="0">
            <a:spAutoFit/>
          </a:bodyPr>
          <a:lstStyle/>
          <a:p>
            <a:r>
              <a:rPr lang="en-US" dirty="0"/>
              <a:t>The guidelines for the </a:t>
            </a:r>
            <a:r>
              <a:rPr lang="en-US" i="1" dirty="0"/>
              <a:t>Overview </a:t>
            </a:r>
            <a:r>
              <a:rPr lang="en-US" dirty="0"/>
              <a:t>section from the on-line version of the application forms:</a:t>
            </a:r>
          </a:p>
        </p:txBody>
      </p:sp>
    </p:spTree>
    <p:extLst>
      <p:ext uri="{BB962C8B-B14F-4D97-AF65-F5344CB8AC3E}">
        <p14:creationId xmlns:p14="http://schemas.microsoft.com/office/powerpoint/2010/main" val="16264787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19400"/>
            <a:ext cx="8610600" cy="1143000"/>
          </a:xfrm>
        </p:spPr>
        <p:txBody>
          <a:bodyPr>
            <a:normAutofit fontScale="90000"/>
          </a:bodyPr>
          <a:lstStyle/>
          <a:p>
            <a:r>
              <a:rPr lang="en-US" dirty="0"/>
              <a:t>Example of the paper copy of this same Project Overview (Summary) section at the next slide.</a:t>
            </a:r>
            <a:br>
              <a:rPr lang="en-US" dirty="0"/>
            </a:br>
            <a:r>
              <a:rPr lang="en-US" dirty="0"/>
              <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3187700" cy="469900"/>
          </a:xfrm>
          <a:prstGeom prst="rect">
            <a:avLst/>
          </a:prstGeom>
        </p:spPr>
      </p:pic>
    </p:spTree>
    <p:extLst>
      <p:ext uri="{BB962C8B-B14F-4D97-AF65-F5344CB8AC3E}">
        <p14:creationId xmlns:p14="http://schemas.microsoft.com/office/powerpoint/2010/main" val="9097312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000" y="76200"/>
            <a:ext cx="5181600" cy="6159944"/>
          </a:xfrm>
          <a:prstGeom prst="rect">
            <a:avLst/>
          </a:prstGeom>
        </p:spPr>
      </p:pic>
      <p:sp>
        <p:nvSpPr>
          <p:cNvPr id="3" name="TextBox 2"/>
          <p:cNvSpPr txBox="1"/>
          <p:nvPr/>
        </p:nvSpPr>
        <p:spPr>
          <a:xfrm>
            <a:off x="0" y="6247241"/>
            <a:ext cx="9324528" cy="646331"/>
          </a:xfrm>
          <a:prstGeom prst="rect">
            <a:avLst/>
          </a:prstGeom>
          <a:noFill/>
        </p:spPr>
        <p:txBody>
          <a:bodyPr wrap="square" rtlCol="0">
            <a:spAutoFit/>
          </a:bodyPr>
          <a:lstStyle/>
          <a:p>
            <a:pPr algn="ctr"/>
            <a:r>
              <a:rPr lang="en-US" dirty="0"/>
              <a:t>Do they match? No. Be sure to check the application instructions </a:t>
            </a:r>
            <a:r>
              <a:rPr lang="en-US" i="1" dirty="0"/>
              <a:t>and</a:t>
            </a:r>
            <a:r>
              <a:rPr lang="en-US" dirty="0"/>
              <a:t> the paper copies of the application.</a:t>
            </a:r>
          </a:p>
        </p:txBody>
      </p:sp>
    </p:spTree>
    <p:extLst>
      <p:ext uri="{BB962C8B-B14F-4D97-AF65-F5344CB8AC3E}">
        <p14:creationId xmlns:p14="http://schemas.microsoft.com/office/powerpoint/2010/main" val="1917674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395536" y="1097328"/>
            <a:ext cx="8280920" cy="5253608"/>
          </a:xfrm>
        </p:spPr>
        <p:txBody>
          <a:bodyPr>
            <a:normAutofit fontScale="90000"/>
          </a:bodyPr>
          <a:lstStyle/>
          <a:p>
            <a:pPr algn="l"/>
            <a:r>
              <a:rPr lang="en-US" sz="1800" dirty="0"/>
              <a:t/>
            </a:r>
            <a:br>
              <a:rPr lang="en-US" sz="1800" dirty="0"/>
            </a:br>
            <a:r>
              <a:rPr lang="en-US" sz="3100" b="1" dirty="0"/>
              <a:t>Opening section/lines of the application</a:t>
            </a:r>
            <a:r>
              <a:rPr lang="en-US" sz="3100" dirty="0"/>
              <a:t/>
            </a:r>
            <a:br>
              <a:rPr lang="en-US" sz="3100" dirty="0"/>
            </a:br>
            <a:r>
              <a:rPr lang="en-US" sz="3100" dirty="0"/>
              <a:t>This can serve to set the tone and engender an enthusiastic response to your work. Be confident, not boastful as you write.</a:t>
            </a:r>
            <a:br>
              <a:rPr lang="en-US" sz="3100" dirty="0"/>
            </a:br>
            <a:r>
              <a:rPr lang="en-US" sz="3100" dirty="0"/>
              <a:t/>
            </a:r>
            <a:br>
              <a:rPr lang="en-US" sz="3100" dirty="0"/>
            </a:br>
            <a:r>
              <a:rPr lang="en-US" sz="3100" b="1" dirty="0"/>
              <a:t>Concrete evidence or examples</a:t>
            </a:r>
            <a:br>
              <a:rPr lang="en-US" sz="3100" b="1" dirty="0"/>
            </a:br>
            <a:r>
              <a:rPr lang="en-US" sz="3100" dirty="0"/>
              <a:t>Whenever you can explain your qualifications and what you describe. </a:t>
            </a:r>
            <a:br>
              <a:rPr lang="en-US" sz="3100" dirty="0"/>
            </a:br>
            <a:r>
              <a:rPr lang="en-US" sz="3100" dirty="0"/>
              <a:t/>
            </a:r>
            <a:br>
              <a:rPr lang="en-US" sz="3100" dirty="0"/>
            </a:br>
            <a:r>
              <a:rPr lang="en-US" sz="3100" b="1" dirty="0"/>
              <a:t>Write a concrete, realizable plan </a:t>
            </a:r>
            <a:br>
              <a:rPr lang="en-US" sz="3100" b="1" dirty="0"/>
            </a:br>
            <a:r>
              <a:rPr lang="en-US" sz="3100" dirty="0"/>
              <a:t>Convince the reviewers that you are a good bet to get the research done</a:t>
            </a: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t>
            </a:r>
            <a:br>
              <a:rPr lang="en-US" sz="1800" dirty="0"/>
            </a:br>
            <a:endParaRPr lang="en-US" sz="1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8508"/>
            <a:ext cx="3187700" cy="469900"/>
          </a:xfrm>
          <a:prstGeom prst="rect">
            <a:avLst/>
          </a:prstGeom>
        </p:spPr>
      </p:pic>
    </p:spTree>
    <p:extLst>
      <p:ext uri="{BB962C8B-B14F-4D97-AF65-F5344CB8AC3E}">
        <p14:creationId xmlns:p14="http://schemas.microsoft.com/office/powerpoint/2010/main" val="21386598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24200"/>
            <a:ext cx="8610600" cy="1143000"/>
          </a:xfrm>
        </p:spPr>
        <p:txBody>
          <a:bodyPr>
            <a:noAutofit/>
          </a:bodyPr>
          <a:lstStyle/>
          <a:p>
            <a:pPr algn="l"/>
            <a:r>
              <a:rPr lang="en-US" sz="2200" b="1" dirty="0"/>
              <a:t/>
            </a:r>
            <a:br>
              <a:rPr lang="en-US" sz="2200" b="1" dirty="0"/>
            </a:br>
            <a:r>
              <a:rPr lang="en-US" sz="2200" b="1" dirty="0"/>
              <a:t>How do you write the Overview/Summary/first section of a grant?</a:t>
            </a:r>
            <a:r>
              <a:rPr lang="en-US" sz="2200" dirty="0"/>
              <a:t/>
            </a:r>
            <a:br>
              <a:rPr lang="en-US" sz="2200" dirty="0"/>
            </a:br>
            <a:r>
              <a:rPr lang="en-US" sz="2200" dirty="0"/>
              <a:t/>
            </a:r>
            <a:br>
              <a:rPr lang="en-US" sz="2200" dirty="0"/>
            </a:br>
            <a:r>
              <a:rPr lang="en-US" sz="2200" dirty="0"/>
              <a:t>Right at the outset (whether it is requested or not):</a:t>
            </a:r>
            <a:br>
              <a:rPr lang="en-US" sz="2200" dirty="0"/>
            </a:br>
            <a:r>
              <a:rPr lang="en-US" sz="2200" dirty="0">
                <a:solidFill>
                  <a:srgbClr val="0000FF"/>
                </a:solidFill>
              </a:rPr>
              <a:t>A</a:t>
            </a:r>
            <a:r>
              <a:rPr lang="en-US" sz="2200" dirty="0"/>
              <a:t>. Set the stage – 1 or 2 sentences (high-level background information)</a:t>
            </a:r>
            <a:br>
              <a:rPr lang="en-US" sz="2200" dirty="0"/>
            </a:br>
            <a:r>
              <a:rPr lang="en-US" sz="2200" dirty="0">
                <a:solidFill>
                  <a:srgbClr val="0000FF"/>
                </a:solidFill>
              </a:rPr>
              <a:t>B</a:t>
            </a:r>
            <a:r>
              <a:rPr lang="en-US" sz="2200" dirty="0"/>
              <a:t>. Give the (</a:t>
            </a:r>
            <a:r>
              <a:rPr lang="en-US" sz="2200" dirty="0">
                <a:solidFill>
                  <a:srgbClr val="0000FF"/>
                </a:solidFill>
              </a:rPr>
              <a:t>i</a:t>
            </a:r>
            <a:r>
              <a:rPr lang="en-US" sz="2200" dirty="0"/>
              <a:t>) objectives, (</a:t>
            </a:r>
            <a:r>
              <a:rPr lang="en-US" sz="2200" dirty="0">
                <a:solidFill>
                  <a:srgbClr val="0000FF"/>
                </a:solidFill>
              </a:rPr>
              <a:t>ii</a:t>
            </a:r>
            <a:r>
              <a:rPr lang="en-US" sz="2200" dirty="0"/>
              <a:t>) significance and outcomes and (</a:t>
            </a:r>
            <a:r>
              <a:rPr lang="en-US" sz="2200" dirty="0">
                <a:solidFill>
                  <a:srgbClr val="0000FF"/>
                </a:solidFill>
              </a:rPr>
              <a:t>iii</a:t>
            </a:r>
            <a:r>
              <a:rPr lang="en-US" sz="2200" dirty="0"/>
              <a:t>) impact of your intended research</a:t>
            </a:r>
            <a:br>
              <a:rPr lang="en-US" sz="2200" dirty="0"/>
            </a:br>
            <a:r>
              <a:rPr lang="en-US" sz="2200" dirty="0"/>
              <a:t/>
            </a:r>
            <a:br>
              <a:rPr lang="en-US" sz="2200" dirty="0"/>
            </a:br>
            <a:r>
              <a:rPr lang="en-US" sz="2200" dirty="0"/>
              <a:t>Then go on to talk about:</a:t>
            </a:r>
            <a:br>
              <a:rPr lang="en-US" sz="2200" dirty="0"/>
            </a:br>
            <a:r>
              <a:rPr lang="en-US" sz="2200" dirty="0">
                <a:solidFill>
                  <a:srgbClr val="0000FF"/>
                </a:solidFill>
              </a:rPr>
              <a:t>C</a:t>
            </a:r>
            <a:r>
              <a:rPr lang="en-US" sz="2200" dirty="0"/>
              <a:t>. The research itself / the criteria the application materials request that you respond to.</a:t>
            </a:r>
            <a:br>
              <a:rPr lang="en-US" sz="2200" dirty="0"/>
            </a:br>
            <a:r>
              <a:rPr lang="en-US" sz="2200" dirty="0"/>
              <a:t/>
            </a:r>
            <a:br>
              <a:rPr lang="en-US" sz="2200" dirty="0"/>
            </a:br>
            <a:r>
              <a:rPr lang="en-US" sz="2200" dirty="0"/>
              <a:t>The </a:t>
            </a:r>
            <a:r>
              <a:rPr lang="en-US" sz="2200" i="1" dirty="0">
                <a:solidFill>
                  <a:srgbClr val="00B0F0"/>
                </a:solidFill>
                <a:hlinkClick r:id="rId3">
                  <a:extLst>
                    <a:ext uri="{A12FA001-AC4F-418D-AE19-62706E023703}">
                      <ahyp:hlinkClr xmlns:ahyp="http://schemas.microsoft.com/office/drawing/2018/hyperlinkcolor" xmlns="" val="tx"/>
                    </a:ext>
                  </a:extLst>
                </a:hlinkClick>
              </a:rPr>
              <a:t>CIHR Guidebook for New Investigators</a:t>
            </a:r>
            <a:r>
              <a:rPr lang="en-US" sz="2200" dirty="0">
                <a:solidFill>
                  <a:srgbClr val="00B0F0"/>
                </a:solidFill>
              </a:rPr>
              <a:t> </a:t>
            </a:r>
            <a:r>
              <a:rPr lang="en-US" sz="2200" dirty="0"/>
              <a:t>gives great advice about how to write any grant. In particular, under “The Layout for the Summary Page,” there are useful tips for how to write the very important first section of any grant (usually called the “Summary” or “overview” section). </a:t>
            </a:r>
            <a:br>
              <a:rPr lang="en-US" sz="2200" dirty="0"/>
            </a:br>
            <a:r>
              <a:rPr lang="en-US" sz="2200" dirty="0"/>
              <a:t/>
            </a:r>
            <a:br>
              <a:rPr lang="en-US" sz="2200" dirty="0"/>
            </a:br>
            <a:r>
              <a:rPr lang="en-US" sz="2200" dirty="0"/>
              <a:t/>
            </a:r>
            <a:br>
              <a:rPr lang="en-US" sz="2200" dirty="0"/>
            </a:br>
            <a:r>
              <a:rPr lang="en-US" sz="2200" dirty="0"/>
              <a:t/>
            </a:r>
            <a:br>
              <a:rPr lang="en-US" sz="2200" dirty="0"/>
            </a:br>
            <a:r>
              <a:rPr lang="en-US" sz="2200" dirty="0"/>
              <a:t/>
            </a:r>
            <a:br>
              <a:rPr lang="en-US" sz="2200" dirty="0"/>
            </a:br>
            <a:endParaRPr lang="en-US" sz="22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30950"/>
            <a:ext cx="3187700" cy="469900"/>
          </a:xfrm>
          <a:prstGeom prst="rect">
            <a:avLst/>
          </a:prstGeom>
        </p:spPr>
      </p:pic>
    </p:spTree>
    <p:extLst>
      <p:ext uri="{BB962C8B-B14F-4D97-AF65-F5344CB8AC3E}">
        <p14:creationId xmlns:p14="http://schemas.microsoft.com/office/powerpoint/2010/main" val="9194531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251520" y="2204864"/>
            <a:ext cx="8748464" cy="2376264"/>
          </a:xfrm>
        </p:spPr>
        <p:txBody>
          <a:bodyPr>
            <a:normAutofit fontScale="90000"/>
          </a:bodyPr>
          <a:lstStyle/>
          <a:p>
            <a:pPr eaLnBrk="1" hangingPunct="1"/>
            <a:r>
              <a:rPr lang="en-US" dirty="0"/>
              <a:t>What information are you being asked to provide?</a:t>
            </a:r>
            <a:br>
              <a:rPr lang="en-US" dirty="0"/>
            </a:br>
            <a:r>
              <a:rPr lang="en-US" dirty="0"/>
              <a:t/>
            </a:r>
            <a:br>
              <a:rPr lang="en-US" dirty="0"/>
            </a:br>
            <a:r>
              <a:rPr lang="en-US" sz="2800" dirty="0"/>
              <a:t>(answer all questions!)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328"/>
            <a:ext cx="3187700" cy="469900"/>
          </a:xfrm>
          <a:prstGeom prst="rect">
            <a:avLst/>
          </a:prstGeom>
        </p:spPr>
      </p:pic>
    </p:spTree>
    <p:extLst>
      <p:ext uri="{BB962C8B-B14F-4D97-AF65-F5344CB8AC3E}">
        <p14:creationId xmlns:p14="http://schemas.microsoft.com/office/powerpoint/2010/main" val="5499478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315" y="764704"/>
            <a:ext cx="8990189" cy="6093296"/>
          </a:xfrm>
          <a:prstGeom prst="rect">
            <a:avLst/>
          </a:prstGeom>
        </p:spPr>
      </p:pic>
      <p:sp>
        <p:nvSpPr>
          <p:cNvPr id="3" name="Title 1"/>
          <p:cNvSpPr txBox="1">
            <a:spLocks/>
          </p:cNvSpPr>
          <p:nvPr/>
        </p:nvSpPr>
        <p:spPr bwMode="auto">
          <a:xfrm>
            <a:off x="6477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j-lt"/>
                <a:ea typeface="ＭＳ Ｐゴシック" pitchFamily="-106" charset="-128"/>
                <a:cs typeface="ＭＳ Ｐゴシック" pitchFamily="-106" charset="-128"/>
              </a:rPr>
              <a:t>Example Overview/Summary criteria text:</a:t>
            </a:r>
            <a:endParaRPr lang="en-US" sz="2400" b="1" dirty="0">
              <a:latin typeface="+mj-lt"/>
              <a:ea typeface="ＭＳ Ｐゴシック" pitchFamily="-106" charset="-128"/>
              <a:cs typeface="ＭＳ Ｐゴシック" pitchFamily="-106" charset="-128"/>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lang="en-US" sz="2000" dirty="0">
              <a:latin typeface="+mj-lt"/>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2043856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6080"/>
            <a:ext cx="9144000" cy="1143000"/>
          </a:xfrm>
        </p:spPr>
        <p:txBody>
          <a:bodyPr>
            <a:noAutofit/>
          </a:bodyPr>
          <a:lstStyle/>
          <a:p>
            <a:pPr algn="l"/>
            <a:r>
              <a:rPr lang="en-US" sz="2200" dirty="0"/>
              <a:t>When writing application sections, you should </a:t>
            </a:r>
            <a:r>
              <a:rPr lang="en-US" sz="2200" b="1" dirty="0"/>
              <a:t>break criteria sections out into separate questions </a:t>
            </a:r>
            <a:r>
              <a:rPr lang="en-US" sz="2200" dirty="0"/>
              <a:t>and be sure that you have responded to each and every one. </a:t>
            </a:r>
            <a:br>
              <a:rPr lang="en-US" sz="2200" dirty="0"/>
            </a:br>
            <a:r>
              <a:rPr lang="en-US" sz="2200" dirty="0"/>
              <a:t/>
            </a:r>
            <a:br>
              <a:rPr lang="en-US" sz="2200" dirty="0"/>
            </a:br>
            <a:r>
              <a:rPr lang="en-US" sz="2200" dirty="0"/>
              <a:t>The block question/criteria from the previous slide is asking six questions:</a:t>
            </a:r>
            <a:br>
              <a:rPr lang="en-US" sz="2200" dirty="0"/>
            </a:br>
            <a:r>
              <a:rPr lang="en-US" sz="2200" dirty="0"/>
              <a:t/>
            </a:r>
            <a:br>
              <a:rPr lang="en-US" sz="2200" dirty="0"/>
            </a:br>
            <a:r>
              <a:rPr lang="en-US" sz="2200" dirty="0"/>
              <a:t>1. Give a general description of Infrastructure requested</a:t>
            </a:r>
            <a:br>
              <a:rPr lang="en-US" sz="2200" dirty="0"/>
            </a:br>
            <a:r>
              <a:rPr lang="en-US" sz="2200" dirty="0"/>
              <a:t>2. Where will it be located?</a:t>
            </a:r>
            <a:br>
              <a:rPr lang="en-US" sz="2200" dirty="0"/>
            </a:br>
            <a:r>
              <a:rPr lang="en-US" sz="2200" dirty="0"/>
              <a:t>3. Why is it needed at this time?</a:t>
            </a:r>
            <a:br>
              <a:rPr lang="en-US" sz="2200" dirty="0"/>
            </a:br>
            <a:r>
              <a:rPr lang="en-US" sz="2200" dirty="0"/>
              <a:t>4. How does it enhance current infrastructure.</a:t>
            </a:r>
            <a:br>
              <a:rPr lang="en-US" sz="2200" dirty="0"/>
            </a:br>
            <a:r>
              <a:rPr lang="en-US" sz="2200" dirty="0"/>
              <a:t>5. What research (and/or technology development) will it enable?</a:t>
            </a:r>
            <a:br>
              <a:rPr lang="en-US" sz="2200" dirty="0"/>
            </a:br>
            <a:r>
              <a:rPr lang="en-US" sz="2200" dirty="0"/>
              <a:t>6. Why is this research (and/or this technology development) important for Canada?</a:t>
            </a:r>
            <a:br>
              <a:rPr lang="en-US" sz="2200" dirty="0"/>
            </a:br>
            <a:r>
              <a:rPr lang="en-US" sz="2200" dirty="0"/>
              <a:t>7. Note that you are not asked provide elements </a:t>
            </a:r>
            <a:r>
              <a:rPr lang="en-US" sz="2200" b="1" dirty="0">
                <a:solidFill>
                  <a:srgbClr val="0000FF"/>
                </a:solidFill>
              </a:rPr>
              <a:t>A</a:t>
            </a:r>
            <a:r>
              <a:rPr lang="en-US" sz="2200" dirty="0">
                <a:solidFill>
                  <a:srgbClr val="0000FF"/>
                </a:solidFill>
              </a:rPr>
              <a:t> (set the stage)</a:t>
            </a:r>
            <a:r>
              <a:rPr lang="en-US" sz="2200" dirty="0"/>
              <a:t> and </a:t>
            </a:r>
            <a:br>
              <a:rPr lang="en-US" sz="2200" dirty="0"/>
            </a:br>
            <a:r>
              <a:rPr lang="en-US" sz="2200" b="1" dirty="0">
                <a:solidFill>
                  <a:srgbClr val="0000FF"/>
                </a:solidFill>
              </a:rPr>
              <a:t>B </a:t>
            </a:r>
            <a:r>
              <a:rPr lang="en-US" sz="2200" dirty="0">
                <a:solidFill>
                  <a:srgbClr val="0000FF"/>
                </a:solidFill>
              </a:rPr>
              <a:t>(i. objectives, ii. significance and outcomes, iii. impact)</a:t>
            </a:r>
            <a:r>
              <a:rPr lang="en-US" sz="2200" dirty="0"/>
              <a:t> from slide 12 above in this application’s first section. Do be sure that you have addressed these two elements none-the-less in the first full section – even if briefly before you go on to respond to the criteria.</a:t>
            </a:r>
            <a:r>
              <a:rPr lang="en-US" sz="2300" dirty="0"/>
              <a:t/>
            </a:r>
            <a:br>
              <a:rPr lang="en-US" sz="2300" dirty="0"/>
            </a:br>
            <a:endParaRPr lang="en-US" sz="2300" dirty="0"/>
          </a:p>
        </p:txBody>
      </p:sp>
    </p:spTree>
    <p:extLst>
      <p:ext uri="{BB962C8B-B14F-4D97-AF65-F5344CB8AC3E}">
        <p14:creationId xmlns:p14="http://schemas.microsoft.com/office/powerpoint/2010/main" val="12835201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107504" y="57150"/>
            <a:ext cx="8748464" cy="2376264"/>
          </a:xfrm>
        </p:spPr>
        <p:txBody>
          <a:bodyPr>
            <a:normAutofit/>
          </a:bodyPr>
          <a:lstStyle/>
          <a:p>
            <a:r>
              <a:rPr lang="en-US" dirty="0"/>
              <a:t>The </a:t>
            </a:r>
            <a:r>
              <a:rPr lang="en-US" dirty="0">
                <a:hlinkClick r:id="rId2"/>
              </a:rPr>
              <a:t>CIHR Guidebook </a:t>
            </a:r>
            <a:r>
              <a:rPr lang="en-US" dirty="0"/>
              <a:t>for New Investigators</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81328"/>
            <a:ext cx="3187700" cy="469900"/>
          </a:xfrm>
          <a:prstGeom prst="rect">
            <a:avLst/>
          </a:prstGeom>
        </p:spPr>
      </p:pic>
      <p:pic>
        <p:nvPicPr>
          <p:cNvPr id="6" name="Picture 5">
            <a:extLst>
              <a:ext uri="{FF2B5EF4-FFF2-40B4-BE49-F238E27FC236}">
                <a16:creationId xmlns:a16="http://schemas.microsoft.com/office/drawing/2014/main" id="{A3374D60-60FA-4AE0-BDF0-522A903262BF}"/>
              </a:ext>
            </a:extLst>
          </p:cNvPr>
          <p:cNvPicPr>
            <a:picLocks noChangeAspect="1"/>
          </p:cNvPicPr>
          <p:nvPr/>
        </p:nvPicPr>
        <p:blipFill>
          <a:blip r:embed="rId4"/>
          <a:stretch>
            <a:fillRect/>
          </a:stretch>
        </p:blipFill>
        <p:spPr>
          <a:xfrm>
            <a:off x="0" y="1934941"/>
            <a:ext cx="9144000" cy="4204406"/>
          </a:xfrm>
          <a:prstGeom prst="rect">
            <a:avLst/>
          </a:prstGeom>
        </p:spPr>
      </p:pic>
    </p:spTree>
    <p:extLst>
      <p:ext uri="{BB962C8B-B14F-4D97-AF65-F5344CB8AC3E}">
        <p14:creationId xmlns:p14="http://schemas.microsoft.com/office/powerpoint/2010/main" val="8177584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006080"/>
            <a:ext cx="8208912" cy="1143000"/>
          </a:xfrm>
        </p:spPr>
        <p:txBody>
          <a:bodyPr>
            <a:noAutofit/>
          </a:bodyPr>
          <a:lstStyle/>
          <a:p>
            <a:pPr algn="l"/>
            <a:r>
              <a:rPr lang="en-US" sz="2800" b="1" dirty="0"/>
              <a:t>The CIHR Guidebook for New Investigators</a:t>
            </a:r>
            <a:r>
              <a:rPr lang="en-US" sz="2200" dirty="0"/>
              <a:t/>
            </a:r>
            <a:br>
              <a:rPr lang="en-US" sz="2200" dirty="0"/>
            </a:br>
            <a:r>
              <a:rPr lang="en-US" sz="2200" dirty="0"/>
              <a:t/>
            </a:r>
            <a:br>
              <a:rPr lang="en-US" sz="2200" dirty="0"/>
            </a:br>
            <a:r>
              <a:rPr lang="en-US" sz="2200" dirty="0">
                <a:solidFill>
                  <a:srgbClr val="00B0F0"/>
                </a:solidFill>
                <a:hlinkClick r:id="rId2">
                  <a:extLst>
                    <a:ext uri="{A12FA001-AC4F-418D-AE19-62706E023703}">
                      <ahyp:hlinkClr xmlns:ahyp="http://schemas.microsoft.com/office/drawing/2018/hyperlinkcolor" xmlns="" val="tx"/>
                    </a:ext>
                  </a:extLst>
                </a:hlinkClick>
              </a:rPr>
              <a:t>http://www.cihr-irsc.gc.ca/e/27491.html</a:t>
            </a:r>
            <a:r>
              <a:rPr lang="en-US" sz="2200" dirty="0"/>
              <a:t/>
            </a:r>
            <a:br>
              <a:rPr lang="en-US" sz="2200" dirty="0"/>
            </a:br>
            <a:r>
              <a:rPr lang="en-US" sz="2200" dirty="0"/>
              <a:t/>
            </a:r>
            <a:br>
              <a:rPr lang="en-US" sz="2200" dirty="0"/>
            </a:br>
            <a:r>
              <a:rPr lang="en-US" sz="2200" dirty="0"/>
              <a:t>“</a:t>
            </a:r>
            <a:r>
              <a:rPr lang="en-US" sz="2400" dirty="0"/>
              <a:t>Advice on Applying for a Grant, Writing Papers, Setting up a Research Team and Managing Your Time”</a:t>
            </a:r>
            <a:r>
              <a:rPr lang="en-US" sz="2200" dirty="0"/>
              <a:t/>
            </a:r>
            <a:br>
              <a:rPr lang="en-US" sz="2200" dirty="0"/>
            </a:br>
            <a:r>
              <a:rPr lang="en-US" sz="2200" dirty="0"/>
              <a:t/>
            </a:r>
            <a:br>
              <a:rPr lang="en-US" sz="2200" dirty="0"/>
            </a:br>
            <a:r>
              <a:rPr lang="en-US" sz="2200" dirty="0"/>
              <a:t>A very useful guide regardless of your discipline. You need not be working in health – all of this applies to new investigators in SSHRC and NSERC disciplines as well.</a:t>
            </a:r>
            <a:br>
              <a:rPr lang="en-US" sz="2200" dirty="0"/>
            </a:br>
            <a:r>
              <a:rPr lang="en-US" sz="2200" dirty="0"/>
              <a:t/>
            </a:r>
            <a:br>
              <a:rPr lang="en-US" sz="2200" dirty="0"/>
            </a:br>
            <a:r>
              <a:rPr lang="en-US" sz="2200" dirty="0"/>
              <a:t>This is the best grant writing guide I have ever come across</a:t>
            </a:r>
            <a:br>
              <a:rPr lang="en-US" sz="2200" dirty="0"/>
            </a:br>
            <a:r>
              <a:rPr lang="en-US" sz="2200" dirty="0"/>
              <a:t/>
            </a:r>
            <a:br>
              <a:rPr lang="en-US" sz="2200" dirty="0"/>
            </a:br>
            <a:endParaRPr lang="en-US" sz="2300" dirty="0"/>
          </a:p>
        </p:txBody>
      </p:sp>
      <p:pic>
        <p:nvPicPr>
          <p:cNvPr id="3" name="Picture 2">
            <a:extLst>
              <a:ext uri="{FF2B5EF4-FFF2-40B4-BE49-F238E27FC236}">
                <a16:creationId xmlns:a16="http://schemas.microsoft.com/office/drawing/2014/main" id="{86CBB1EF-1585-49DC-B286-A74F2A55C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81328"/>
            <a:ext cx="3187700" cy="469900"/>
          </a:xfrm>
          <a:prstGeom prst="rect">
            <a:avLst/>
          </a:prstGeom>
        </p:spPr>
      </p:pic>
    </p:spTree>
    <p:extLst>
      <p:ext uri="{BB962C8B-B14F-4D97-AF65-F5344CB8AC3E}">
        <p14:creationId xmlns:p14="http://schemas.microsoft.com/office/powerpoint/2010/main" val="14750057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72"/>
            <a:ext cx="9144000" cy="6858000"/>
          </a:xfrm>
          <a:prstGeom prst="rect">
            <a:avLst/>
          </a:prstGeom>
        </p:spPr>
      </p:pic>
    </p:spTree>
    <p:extLst>
      <p:ext uri="{BB962C8B-B14F-4D97-AF65-F5344CB8AC3E}">
        <p14:creationId xmlns:p14="http://schemas.microsoft.com/office/powerpoint/2010/main" val="174538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395536" y="836712"/>
            <a:ext cx="8280920" cy="5181600"/>
          </a:xfrm>
        </p:spPr>
        <p:txBody>
          <a:bodyPr>
            <a:normAutofit fontScale="90000"/>
          </a:bodyPr>
          <a:lstStyle/>
          <a:p>
            <a:pPr algn="l"/>
            <a:r>
              <a:rPr lang="en-US" sz="2700" b="1" dirty="0"/>
              <a:t>Respond to each and every one of the evaluation criteria</a:t>
            </a:r>
            <a:r>
              <a:rPr lang="en-US" sz="2700" dirty="0"/>
              <a:t> outlined in the application materials provided by the funding body. </a:t>
            </a:r>
            <a:br>
              <a:rPr lang="en-US" sz="2700" dirty="0"/>
            </a:br>
            <a:r>
              <a:rPr lang="en-US" sz="2700" dirty="0"/>
              <a:t/>
            </a:r>
            <a:br>
              <a:rPr lang="en-US" sz="2700" dirty="0"/>
            </a:br>
            <a:r>
              <a:rPr lang="en-US" sz="2700" b="1" dirty="0"/>
              <a:t>Separate heading </a:t>
            </a:r>
            <a:r>
              <a:rPr lang="en-US" sz="2700" dirty="0"/>
              <a:t>for every question and sub-question you are asked to respond to in your first draft. Respond to each and every question. Afterward, you can remove or incorporate your headings. </a:t>
            </a:r>
            <a:br>
              <a:rPr lang="en-US" sz="2700" dirty="0"/>
            </a:br>
            <a:r>
              <a:rPr lang="en-US" sz="2700" dirty="0"/>
              <a:t/>
            </a:r>
            <a:br>
              <a:rPr lang="en-US" sz="2700" dirty="0"/>
            </a:br>
            <a:r>
              <a:rPr lang="en-US" sz="2700" b="1" dirty="0"/>
              <a:t>Write to your intended audience</a:t>
            </a:r>
            <a:r>
              <a:rPr lang="en-US" sz="2700" dirty="0"/>
              <a:t>. Remember that not all reviewers will be experts in your field. Some might be from a different discipline altogether (depending upon the funding opportunity), or in some cases, reviewers might not even be academics. </a:t>
            </a:r>
            <a:r>
              <a:rPr lang="en-US" sz="1800" dirty="0"/>
              <a:t/>
            </a:r>
            <a:br>
              <a:rPr lang="en-US" sz="1800" dirty="0"/>
            </a:br>
            <a:endParaRPr lang="en-US" sz="1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3187700" cy="469900"/>
          </a:xfrm>
          <a:prstGeom prst="rect">
            <a:avLst/>
          </a:prstGeom>
        </p:spPr>
      </p:pic>
    </p:spTree>
    <p:extLst>
      <p:ext uri="{BB962C8B-B14F-4D97-AF65-F5344CB8AC3E}">
        <p14:creationId xmlns:p14="http://schemas.microsoft.com/office/powerpoint/2010/main" val="722312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07504" y="900100"/>
            <a:ext cx="8928992" cy="5544616"/>
          </a:xfrm>
        </p:spPr>
        <p:txBody>
          <a:bodyPr>
            <a:normAutofit fontScale="90000"/>
          </a:bodyPr>
          <a:lstStyle/>
          <a:p>
            <a:pPr marL="114300" indent="-457200" algn="l">
              <a:spcBef>
                <a:spcPts val="0"/>
              </a:spcBef>
              <a:buNone/>
            </a:pPr>
            <a:r>
              <a:rPr lang="en-US" sz="2000" b="1" dirty="0"/>
              <a:t/>
            </a:r>
            <a:br>
              <a:rPr lang="en-US" sz="2000" b="1" dirty="0"/>
            </a:br>
            <a:r>
              <a:rPr lang="en-US" sz="3600" b="1" dirty="0"/>
              <a:t>Methods</a:t>
            </a:r>
            <a:r>
              <a:rPr lang="en-US" sz="1800" dirty="0"/>
              <a:t/>
            </a:r>
            <a:br>
              <a:rPr lang="en-US" sz="1800" dirty="0"/>
            </a:br>
            <a:r>
              <a:rPr lang="en-US" sz="1800" dirty="0"/>
              <a:t/>
            </a:r>
            <a:br>
              <a:rPr lang="en-US" sz="1800" dirty="0"/>
            </a:br>
            <a:r>
              <a:rPr lang="en-US" sz="1800" dirty="0"/>
              <a:t/>
            </a:r>
            <a:br>
              <a:rPr lang="en-US" sz="1800" dirty="0"/>
            </a:br>
            <a:r>
              <a:rPr lang="en-US" sz="2700" dirty="0"/>
              <a:t>Remember that it is your methodology against which your application will be judged. Reviewers must like your </a:t>
            </a:r>
            <a:r>
              <a:rPr lang="en-US" sz="2700" b="1" dirty="0"/>
              <a:t>CV</a:t>
            </a:r>
            <a:r>
              <a:rPr lang="en-US" sz="2700" dirty="0"/>
              <a:t> and the </a:t>
            </a:r>
            <a:r>
              <a:rPr lang="en-US" sz="2700" b="1" dirty="0"/>
              <a:t>project</a:t>
            </a:r>
            <a:r>
              <a:rPr lang="en-US" sz="2700" dirty="0"/>
              <a:t> but then it is usually the </a:t>
            </a:r>
            <a:r>
              <a:rPr lang="en-US" sz="2700" b="1" dirty="0"/>
              <a:t>description of the method </a:t>
            </a:r>
            <a:r>
              <a:rPr lang="en-US" sz="2700" dirty="0"/>
              <a:t>that will see you funded or not. </a:t>
            </a:r>
            <a:br>
              <a:rPr lang="en-US" sz="2700" dirty="0"/>
            </a:br>
            <a:r>
              <a:rPr lang="en-US" sz="2700" dirty="0"/>
              <a:t/>
            </a:r>
            <a:br>
              <a:rPr lang="en-US" sz="2700" dirty="0"/>
            </a:br>
            <a:r>
              <a:rPr lang="en-US" sz="2700" dirty="0"/>
              <a:t>Be sure that your methods description is </a:t>
            </a:r>
            <a:r>
              <a:rPr lang="en-US" sz="2700" b="1" u="sng" dirty="0">
                <a:solidFill>
                  <a:srgbClr val="FF0000"/>
                </a:solidFill>
              </a:rPr>
              <a:t>absolutely clear</a:t>
            </a:r>
            <a:r>
              <a:rPr lang="en-US" sz="2700" dirty="0"/>
              <a:t>. </a:t>
            </a:r>
            <a:br>
              <a:rPr lang="en-US" sz="2700" dirty="0"/>
            </a:br>
            <a:r>
              <a:rPr lang="en-US" sz="2700" dirty="0"/>
              <a:t/>
            </a:r>
            <a:br>
              <a:rPr lang="en-US" sz="2700" dirty="0"/>
            </a:br>
            <a:r>
              <a:rPr lang="en-US" sz="2700" dirty="0"/>
              <a:t>Insufficient detail / hard to follow = </a:t>
            </a:r>
            <a:r>
              <a:rPr lang="en-US" sz="2700" u="sng" dirty="0"/>
              <a:t>not successful</a:t>
            </a:r>
            <a:r>
              <a:rPr lang="en-US" sz="2700" dirty="0"/>
              <a:t>. </a:t>
            </a:r>
            <a:br>
              <a:rPr lang="en-US" sz="2700" dirty="0"/>
            </a:br>
            <a:r>
              <a:rPr lang="en-US" sz="2700" dirty="0"/>
              <a:t/>
            </a:r>
            <a:br>
              <a:rPr lang="en-US" sz="2700" dirty="0"/>
            </a:br>
            <a:r>
              <a:rPr lang="en-US" sz="2700" dirty="0"/>
              <a:t>So</a:t>
            </a:r>
            <a:r>
              <a:rPr lang="is-IS" sz="2700" dirty="0"/>
              <a:t>… d</a:t>
            </a:r>
            <a:r>
              <a:rPr lang="en-US" sz="2700" dirty="0"/>
              <a:t>escribe everything and </a:t>
            </a:r>
            <a:r>
              <a:rPr lang="en-US" sz="2700" b="1" dirty="0"/>
              <a:t>be explicit </a:t>
            </a:r>
            <a:r>
              <a:rPr lang="en-US" sz="2700" dirty="0"/>
              <a:t>– don’t assume that your reviewer will make understand or make any links you leave implied. </a:t>
            </a:r>
            <a:br>
              <a:rPr lang="en-US" sz="2700" dirty="0"/>
            </a:br>
            <a:r>
              <a:rPr lang="en-US" sz="2700" dirty="0"/>
              <a:t/>
            </a:r>
            <a:br>
              <a:rPr lang="en-US" sz="27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endParaRPr lang="en-US" sz="1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3187700" cy="469900"/>
          </a:xfrm>
          <a:prstGeom prst="rect">
            <a:avLst/>
          </a:prstGeom>
        </p:spPr>
      </p:pic>
      <p:pic>
        <p:nvPicPr>
          <p:cNvPr id="4" name="Picture 3">
            <a:extLst>
              <a:ext uri="{FF2B5EF4-FFF2-40B4-BE49-F238E27FC236}">
                <a16:creationId xmlns:a16="http://schemas.microsoft.com/office/drawing/2014/main" id="{E87F06E8-913A-43AF-8C11-12287ADFD4B5}"/>
              </a:ext>
            </a:extLst>
          </p:cNvPr>
          <p:cNvPicPr>
            <a:picLocks noChangeAspect="1"/>
          </p:cNvPicPr>
          <p:nvPr/>
        </p:nvPicPr>
        <p:blipFill>
          <a:blip r:embed="rId3"/>
          <a:stretch>
            <a:fillRect/>
          </a:stretch>
        </p:blipFill>
        <p:spPr>
          <a:xfrm>
            <a:off x="6012160" y="0"/>
            <a:ext cx="2855746" cy="1498018"/>
          </a:xfrm>
          <a:prstGeom prst="rect">
            <a:avLst/>
          </a:prstGeom>
        </p:spPr>
      </p:pic>
    </p:spTree>
    <p:extLst>
      <p:ext uri="{BB962C8B-B14F-4D97-AF65-F5344CB8AC3E}">
        <p14:creationId xmlns:p14="http://schemas.microsoft.com/office/powerpoint/2010/main" val="612087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3187700" cy="469900"/>
          </a:xfrm>
          <a:prstGeom prst="rect">
            <a:avLst/>
          </a:prstGeom>
        </p:spPr>
      </p:pic>
      <p:pic>
        <p:nvPicPr>
          <p:cNvPr id="2" name="Picture 1">
            <a:extLst>
              <a:ext uri="{FF2B5EF4-FFF2-40B4-BE49-F238E27FC236}">
                <a16:creationId xmlns:a16="http://schemas.microsoft.com/office/drawing/2014/main" id="{821E28F7-998F-4655-9B34-C49B065D5911}"/>
              </a:ext>
            </a:extLst>
          </p:cNvPr>
          <p:cNvPicPr>
            <a:picLocks noChangeAspect="1"/>
          </p:cNvPicPr>
          <p:nvPr/>
        </p:nvPicPr>
        <p:blipFill>
          <a:blip r:embed="rId3"/>
          <a:stretch>
            <a:fillRect/>
          </a:stretch>
        </p:blipFill>
        <p:spPr>
          <a:xfrm>
            <a:off x="3989566" y="30206"/>
            <a:ext cx="5154434" cy="1382570"/>
          </a:xfrm>
          <a:prstGeom prst="rect">
            <a:avLst/>
          </a:prstGeom>
        </p:spPr>
      </p:pic>
      <p:sp>
        <p:nvSpPr>
          <p:cNvPr id="6" name="TextBox 5">
            <a:extLst>
              <a:ext uri="{FF2B5EF4-FFF2-40B4-BE49-F238E27FC236}">
                <a16:creationId xmlns:a16="http://schemas.microsoft.com/office/drawing/2014/main" id="{5FAF6656-BD6A-400A-AA88-C0BEC22B00CD}"/>
              </a:ext>
            </a:extLst>
          </p:cNvPr>
          <p:cNvSpPr txBox="1"/>
          <p:nvPr/>
        </p:nvSpPr>
        <p:spPr>
          <a:xfrm>
            <a:off x="467544" y="764144"/>
            <a:ext cx="7920880" cy="6186309"/>
          </a:xfrm>
          <a:prstGeom prst="rect">
            <a:avLst/>
          </a:prstGeom>
          <a:noFill/>
        </p:spPr>
        <p:txBody>
          <a:bodyPr wrap="square">
            <a:spAutoFit/>
          </a:bodyPr>
          <a:lstStyle/>
          <a:p>
            <a:r>
              <a:rPr lang="en-US" sz="2000" dirty="0"/>
              <a:t>Again</a:t>
            </a:r>
            <a:r>
              <a:rPr lang="is-IS" sz="2000" dirty="0"/>
              <a:t>… </a:t>
            </a:r>
            <a:r>
              <a:rPr lang="is-IS" sz="2000" b="1" dirty="0"/>
              <a:t>h</a:t>
            </a:r>
            <a:r>
              <a:rPr lang="en-US" sz="2000" b="1" dirty="0"/>
              <a:t>ow to begin </a:t>
            </a:r>
            <a:r>
              <a:rPr lang="en-US" sz="2000" dirty="0"/>
              <a:t>any grant*</a:t>
            </a:r>
          </a:p>
          <a:p>
            <a:pPr marL="285750" indent="-285750">
              <a:buFont typeface="Arial" panose="020B0604020202020204" pitchFamily="34" charset="0"/>
              <a:buChar char="•"/>
            </a:pPr>
            <a:endParaRPr lang="en-US" sz="1600" dirty="0"/>
          </a:p>
          <a:p>
            <a:r>
              <a:rPr lang="en-US" sz="1600" dirty="0"/>
              <a:t>On the first page:</a:t>
            </a:r>
          </a:p>
          <a:p>
            <a:pPr marL="742950" lvl="1" indent="-285750">
              <a:buFont typeface="Arial" panose="020B0604020202020204" pitchFamily="34" charset="0"/>
              <a:buChar char="•"/>
            </a:pPr>
            <a:r>
              <a:rPr lang="en-US" sz="2000" b="1" dirty="0">
                <a:solidFill>
                  <a:srgbClr val="00B0F0"/>
                </a:solidFill>
              </a:rPr>
              <a:t>WHAT</a:t>
            </a:r>
          </a:p>
          <a:p>
            <a:pPr marL="1200150" lvl="2" indent="-285750">
              <a:buFont typeface="Arial" panose="020B0604020202020204" pitchFamily="34" charset="0"/>
              <a:buChar char="•"/>
            </a:pPr>
            <a:r>
              <a:rPr lang="en-US" dirty="0"/>
              <a:t>State generally what you are planning on doing</a:t>
            </a:r>
          </a:p>
          <a:p>
            <a:pPr marL="742950" lvl="1" indent="-285750">
              <a:buFont typeface="Arial" panose="020B0604020202020204" pitchFamily="34" charset="0"/>
              <a:buChar char="•"/>
            </a:pPr>
            <a:r>
              <a:rPr lang="en-US" sz="2000" dirty="0">
                <a:solidFill>
                  <a:srgbClr val="00B0F0"/>
                </a:solidFill>
              </a:rPr>
              <a:t> </a:t>
            </a:r>
            <a:r>
              <a:rPr lang="en-US" sz="2000" b="1" dirty="0">
                <a:solidFill>
                  <a:srgbClr val="00B0F0"/>
                </a:solidFill>
              </a:rPr>
              <a:t>HOW</a:t>
            </a:r>
          </a:p>
          <a:p>
            <a:pPr marL="1200150" lvl="2" indent="-285750">
              <a:buFont typeface="Arial" panose="020B0604020202020204" pitchFamily="34" charset="0"/>
              <a:buChar char="•"/>
            </a:pPr>
            <a:r>
              <a:rPr lang="en-US" dirty="0"/>
              <a:t>Say how it will be done (e.g. we will do projects x, y, z)</a:t>
            </a:r>
          </a:p>
          <a:p>
            <a:pPr marL="742950" lvl="1" indent="-285750">
              <a:buFont typeface="Arial" panose="020B0604020202020204" pitchFamily="34" charset="0"/>
              <a:buChar char="•"/>
            </a:pPr>
            <a:r>
              <a:rPr lang="en-US" sz="2000" b="1" dirty="0">
                <a:solidFill>
                  <a:srgbClr val="00B0F0"/>
                </a:solidFill>
              </a:rPr>
              <a:t>EFFECT</a:t>
            </a:r>
          </a:p>
          <a:p>
            <a:pPr marL="1200150" lvl="2" indent="-285750">
              <a:buFont typeface="Arial" panose="020B0604020202020204" pitchFamily="34" charset="0"/>
              <a:buChar char="•"/>
            </a:pPr>
            <a:r>
              <a:rPr lang="en-US" dirty="0"/>
              <a:t>State explicitly what will be the </a:t>
            </a:r>
            <a:endParaRPr lang="en-US" dirty="0">
              <a:solidFill>
                <a:srgbClr val="00B0F0"/>
              </a:solidFill>
            </a:endParaRPr>
          </a:p>
          <a:p>
            <a:pPr marL="1657350" lvl="3" indent="-285750">
              <a:buFont typeface="Arial" panose="020B0604020202020204" pitchFamily="34" charset="0"/>
              <a:buChar char="•"/>
            </a:pPr>
            <a:r>
              <a:rPr lang="en-US" sz="1600" dirty="0"/>
              <a:t>specific contributions and </a:t>
            </a:r>
          </a:p>
          <a:p>
            <a:pPr marL="1657350" lvl="3" indent="-285750">
              <a:buFont typeface="Arial" panose="020B0604020202020204" pitchFamily="34" charset="0"/>
              <a:buChar char="•"/>
            </a:pPr>
            <a:r>
              <a:rPr lang="en-US" sz="1600" dirty="0"/>
              <a:t>the important effects of your research</a:t>
            </a:r>
          </a:p>
          <a:p>
            <a:pPr marL="1200150" lvl="2" indent="-285750">
              <a:buFont typeface="Arial" panose="020B0604020202020204" pitchFamily="34" charset="0"/>
              <a:buChar char="•"/>
            </a:pPr>
            <a:endParaRPr lang="en-US" sz="1600" dirty="0"/>
          </a:p>
          <a:p>
            <a:r>
              <a:rPr lang="en-US" sz="2000" dirty="0"/>
              <a:t>This should take three or four sentences.</a:t>
            </a:r>
            <a:br>
              <a:rPr lang="en-US" sz="2000" dirty="0"/>
            </a:br>
            <a:r>
              <a:rPr lang="en-US" sz="2000" dirty="0"/>
              <a:t>Then go on to </a:t>
            </a:r>
            <a:r>
              <a:rPr lang="en-US" sz="2000" b="1" dirty="0"/>
              <a:t>answer the grant’s questions</a:t>
            </a:r>
            <a:r>
              <a:rPr lang="en-US" sz="2000" dirty="0"/>
              <a:t>. </a:t>
            </a:r>
            <a:br>
              <a:rPr lang="en-US" sz="2000" dirty="0"/>
            </a:br>
            <a:r>
              <a:rPr lang="en-US" sz="2000" dirty="0"/>
              <a:t/>
            </a:r>
            <a:br>
              <a:rPr lang="en-US" sz="2000" dirty="0"/>
            </a:br>
            <a:r>
              <a:rPr lang="en-US" sz="2000" i="1" dirty="0"/>
              <a:t>You must make your reviewer care right from the outset.</a:t>
            </a:r>
            <a:br>
              <a:rPr lang="en-US" sz="2000" i="1" dirty="0"/>
            </a:br>
            <a:r>
              <a:rPr lang="en-US" sz="2000" i="1" dirty="0"/>
              <a:t/>
            </a:r>
            <a:br>
              <a:rPr lang="en-US" sz="2000" i="1" dirty="0"/>
            </a:br>
            <a:r>
              <a:rPr lang="en-US" sz="2000" i="1" dirty="0"/>
              <a:t/>
            </a:r>
            <a:br>
              <a:rPr lang="en-US" sz="2000" i="1" dirty="0"/>
            </a:br>
            <a:r>
              <a:rPr lang="en-US" sz="1400" dirty="0"/>
              <a:t>*not possible for OGS when you have only one page – in that case, just follow the application instructions </a:t>
            </a:r>
            <a:r>
              <a:rPr lang="en-US" sz="1600" dirty="0"/>
              <a:t/>
            </a:r>
            <a:br>
              <a:rPr lang="en-US" sz="1600" dirty="0"/>
            </a:br>
            <a:r>
              <a:rPr lang="en-US" sz="1600" dirty="0"/>
              <a:t/>
            </a:r>
            <a:br>
              <a:rPr lang="en-US" sz="1600" dirty="0"/>
            </a:br>
            <a:r>
              <a:rPr lang="en-US" sz="1600" dirty="0"/>
              <a:t/>
            </a:r>
            <a:br>
              <a:rPr lang="en-US" sz="1600" dirty="0"/>
            </a:br>
            <a:endParaRPr lang="en-CA" sz="1600" dirty="0"/>
          </a:p>
        </p:txBody>
      </p:sp>
    </p:spTree>
    <p:extLst>
      <p:ext uri="{BB962C8B-B14F-4D97-AF65-F5344CB8AC3E}">
        <p14:creationId xmlns:p14="http://schemas.microsoft.com/office/powerpoint/2010/main" val="1593826651"/>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18162</TotalTime>
  <Words>3934</Words>
  <Application>Microsoft Office PowerPoint</Application>
  <PresentationFormat>On-screen Show (4:3)</PresentationFormat>
  <Paragraphs>381</Paragraphs>
  <Slides>66</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66</vt:i4>
      </vt:variant>
    </vt:vector>
  </HeadingPairs>
  <TitlesOfParts>
    <vt:vector size="75" baseType="lpstr">
      <vt:lpstr>ＭＳ Ｐゴシック</vt:lpstr>
      <vt:lpstr>Arial</vt:lpstr>
      <vt:lpstr>Calibri</vt:lpstr>
      <vt:lpstr>Helvetica Neue</vt:lpstr>
      <vt:lpstr>Rubik</vt:lpstr>
      <vt:lpstr>system-ui</vt:lpstr>
      <vt:lpstr>Times New Roman</vt:lpstr>
      <vt:lpstr>Office Theme</vt:lpstr>
      <vt:lpstr>1_Office Theme</vt:lpstr>
      <vt:lpstr>PowerPoint Presentation</vt:lpstr>
      <vt:lpstr>PowerPoint Presentation</vt:lpstr>
      <vt:lpstr>Initial suggestions for writing your application</vt:lpstr>
      <vt:lpstr>PowerPoint Presentation</vt:lpstr>
      <vt:lpstr>Specific suggestions for success</vt:lpstr>
      <vt:lpstr> Opening section/lines of the application This can serve to set the tone and engender an enthusiastic response to your work. Be confident, not boastful as you write.  Concrete evidence or examples Whenever you can explain your qualifications and what you describe.   Write a concrete, realizable plan  Convince the reviewers that you are a good bet to get the research done      </vt:lpstr>
      <vt:lpstr>Respond to each and every one of the evaluation criteria outlined in the application materials provided by the funding body.   Separate heading for every question and sub-question you are asked to respond to in your first draft. Respond to each and every question. Afterward, you can remove or incorporate your headings.   Write to your intended audience. Remember that not all reviewers will be experts in your field. Some might be from a different discipline altogether (depending upon the funding opportunity), or in some cases, reviewers might not even be academics.  </vt:lpstr>
      <vt:lpstr> Methods   Remember that it is your methodology against which your application will be judged. Reviewers must like your CV and the project but then it is usually the description of the method that will see you funded or not.   Be sure that your methods description is absolutely clear.   Insufficient detail / hard to follow = not successful.   So… describe everything and be explicit – don’t assume that your reviewer will make understand or make any links you leave implied.       </vt:lpstr>
      <vt:lpstr>PowerPoint Presentation</vt:lpstr>
      <vt:lpstr> Additional application tips </vt:lpstr>
      <vt:lpstr>PowerPoint Presentation</vt:lpstr>
      <vt:lpstr>Templates</vt:lpstr>
      <vt:lpstr>PowerPoint Presentation</vt:lpstr>
      <vt:lpstr>OGS applications</vt:lpstr>
      <vt:lpstr>PowerPoint Presentation</vt:lpstr>
      <vt:lpstr>CGS-M and CGS-D SSHRC, CIHR and NSERC</vt:lpstr>
      <vt:lpstr>PowerPoint Presentation</vt:lpstr>
      <vt:lpstr>PowerPoint Presentation</vt:lpstr>
      <vt:lpstr>PowerPoint Presentation</vt:lpstr>
      <vt:lpstr>Evaluation Criteria – CGS-M</vt:lpstr>
      <vt:lpstr>CGS-M – Reference Assessments</vt:lpstr>
      <vt:lpstr>PowerPoint Presentation</vt:lpstr>
      <vt:lpstr>PowerPoint Presentation</vt:lpstr>
      <vt:lpstr>PowerPoint Presentation</vt:lpstr>
      <vt:lpstr>PowerPoint Presentation</vt:lpstr>
      <vt:lpstr>Evaluation Criteria</vt:lpstr>
      <vt:lpstr>SSHRC Program of Study</vt:lpstr>
      <vt:lpstr>Other Attachments - PhD</vt:lpstr>
      <vt:lpstr>Other</vt:lpstr>
      <vt:lpstr>Other Parts of Application</vt:lpstr>
      <vt:lpstr>CGS-D – Reference Assessments</vt:lpstr>
      <vt:lpstr>Presentation Standards</vt:lpstr>
      <vt:lpstr>How to Apply</vt:lpstr>
      <vt:lpstr>Other – Canadian Common CV (CCV)</vt:lpstr>
      <vt:lpstr>If your area of Research is CIHR or NSERC </vt:lpstr>
      <vt:lpstr>HELP!! </vt:lpstr>
      <vt:lpstr>Deadlines:</vt:lpstr>
      <vt:lpstr>Trudeau Doctoral Scholarships</vt:lpstr>
      <vt:lpstr>PowerPoint Presentation</vt:lpstr>
      <vt:lpstr>PowerPoint Presentation</vt:lpstr>
      <vt:lpstr>Postdoctoral fellowships </vt:lpstr>
      <vt:lpstr>PowerPoint Presentation</vt:lpstr>
      <vt:lpstr>Internal Conference Grant</vt:lpstr>
      <vt:lpstr>  Purpose: To support full-time Ph.D. and MA students in their research by providing the opportunity to attend conferences to present their research work and to benefit from interactions with other researchers. Amount: Maximum $3000 per student per fiscal year (May 1-April 30) to attend one or more conferences during the fiscal year.  Deadline: March 1 and October 1 by 4 pm EST Submission: Via email to edu-researchoffice@uwo.ca  Application &amp; More Information: Online at https://www.edu.uwo.ca/research/documents/MA-PhD_Conference_Travel-ApplicationForm-Spring2022.pdf </vt:lpstr>
      <vt:lpstr>  Purpose: To support full-time Ph.D. and MA students in their research by providing the opportunity to attend conferences to present their research work and to benefit from interactions with other researchers. Amount: Maximum $1500 per student per fiscal year (May 1-April 30) to attend one or more conferences during the fiscal year.  Deadline: March 1 and October 1 by 4 pm EST Submission: Via email to edu-researchoffice@uwo.ca  Application &amp; More Information: Online at https://www.edu.uwo.ca/research/documents/EdD_Conference_Travel-ApplicationForm-Spring2022.pdf</vt:lpstr>
      <vt:lpstr>PowerPoint Presentation</vt:lpstr>
      <vt:lpstr>PowerPoint Presentation</vt:lpstr>
      <vt:lpstr>PowerPoint Presentation</vt:lpstr>
      <vt:lpstr>PowerPoint Presentation</vt:lpstr>
      <vt:lpstr>PowerPoint Presentation</vt:lpstr>
      <vt:lpstr>Contacts</vt:lpstr>
      <vt:lpstr>ROLES  </vt:lpstr>
      <vt:lpstr>      CONTACTS FOR ASSISTANCE  Associate Dean Research: Nicole Neil nneil@uwo.ca x84761   Research Officer: Malihe Mehdizadeh Allaf mmehdiza@uwo.ca x88561  Research Administrative Assistant Connor Hassan chassan@uwo.ca x88068  Grad Studies – Faculty of Education Contacts  SGPS (Grad Studies) Western Contacts 519-661-2102        </vt:lpstr>
      <vt:lpstr>PowerPoint Presentation</vt:lpstr>
      <vt:lpstr>Additional slides:  How to write any grant</vt:lpstr>
      <vt:lpstr>Application Example (Canada Foundation for Innovation – Leaders’ Opportunity Fund)  </vt:lpstr>
      <vt:lpstr>PowerPoint Presentation</vt:lpstr>
      <vt:lpstr>Example of the paper copy of this same Project Overview (Summary) section at the next slide.  </vt:lpstr>
      <vt:lpstr>PowerPoint Presentation</vt:lpstr>
      <vt:lpstr> How do you write the Overview/Summary/first section of a grant?  Right at the outset (whether it is requested or not): A. Set the stage – 1 or 2 sentences (high-level background information) B. Give the (i) objectives, (ii) significance and outcomes and (iii) impact of your intended research  Then go on to talk about: C. The research itself / the criteria the application materials request that you respond to.  The CIHR Guidebook for New Investigators gives great advice about how to write any grant. In particular, under “The Layout for the Summary Page,” there are useful tips for how to write the very important first section of any grant (usually called the “Summary” or “overview” section).      </vt:lpstr>
      <vt:lpstr>What information are you being asked to provide?  (answer all questions!)</vt:lpstr>
      <vt:lpstr>PowerPoint Presentation</vt:lpstr>
      <vt:lpstr>When writing application sections, you should break criteria sections out into separate questions and be sure that you have responded to each and every one.   The block question/criteria from the previous slide is asking six questions:  1. Give a general description of Infrastructure requested 2. Where will it be located? 3. Why is it needed at this time? 4. How does it enhance current infrastructure. 5. What research (and/or technology development) will it enable? 6. Why is this research (and/or this technology development) important for Canada? 7. Note that you are not asked provide elements A (set the stage) and  B (i. objectives, ii. significance and outcomes, iii. impact) from slide 12 above in this application’s first section. Do be sure that you have addressed these two elements none-the-less in the first full section – even if briefly before you go on to respond to the criteria. </vt:lpstr>
      <vt:lpstr>The CIHR Guidebook for New Investigators</vt:lpstr>
      <vt:lpstr>The CIHR Guidebook for New Investigators  http://www.cihr-irsc.gc.ca/e/27491.html  “Advice on Applying for a Grant, Writing Papers, Setting up a Research Team and Managing Your Time”  A very useful guide regardless of your discipline. You need not be working in health – all of this applies to new investigators in SSHRC and NSERC disciplines as well.  This is the best grant writing guide I have ever come across  </vt:lpstr>
      <vt:lpstr>PowerPoint Presentation</vt:lpstr>
    </vt:vector>
  </TitlesOfParts>
  <Company>University of Western Ontario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Justin Patton</dc:creator>
  <cp:lastModifiedBy>Nicole Neil</cp:lastModifiedBy>
  <cp:revision>115</cp:revision>
  <cp:lastPrinted>2016-09-20T14:08:23Z</cp:lastPrinted>
  <dcterms:created xsi:type="dcterms:W3CDTF">2013-03-19T19:20:08Z</dcterms:created>
  <dcterms:modified xsi:type="dcterms:W3CDTF">2022-11-17T14:05:53Z</dcterms:modified>
</cp:coreProperties>
</file>